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70" r:id="rId3"/>
    <p:sldId id="299" r:id="rId4"/>
    <p:sldId id="307" r:id="rId5"/>
    <p:sldId id="309" r:id="rId6"/>
    <p:sldId id="335" r:id="rId7"/>
    <p:sldId id="336" r:id="rId8"/>
    <p:sldId id="280" r:id="rId9"/>
    <p:sldId id="304" r:id="rId10"/>
    <p:sldId id="306" r:id="rId11"/>
    <p:sldId id="327" r:id="rId12"/>
    <p:sldId id="328" r:id="rId13"/>
    <p:sldId id="329" r:id="rId14"/>
    <p:sldId id="337" r:id="rId15"/>
    <p:sldId id="284" r:id="rId16"/>
    <p:sldId id="282" r:id="rId17"/>
    <p:sldId id="317" r:id="rId18"/>
    <p:sldId id="323" r:id="rId19"/>
    <p:sldId id="324" r:id="rId20"/>
    <p:sldId id="286"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X2c87g+bfd5G8D3qEecv/rrzhK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Roman" initials="" lastIdx="5" clrIdx="0"/>
  <p:cmAuthor id="1" name="Lizzie Byrn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D50257-8B1A-451F-A3D8-5977F8238903}">
  <a:tblStyle styleId="{14D50257-8B1A-451F-A3D8-5977F82389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660"/>
  </p:normalViewPr>
  <p:slideViewPr>
    <p:cSldViewPr snapToGrid="0">
      <p:cViewPr varScale="1">
        <p:scale>
          <a:sx n="62" d="100"/>
          <a:sy n="62" d="100"/>
        </p:scale>
        <p:origin x="76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 Id="rId7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82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401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33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57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456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54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37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568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2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43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228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17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53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86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43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39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338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630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59c47aa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f59c47aa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289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8"/>
          <p:cNvPicPr preferRelativeResize="0"/>
          <p:nvPr/>
        </p:nvPicPr>
        <p:blipFill rotWithShape="1">
          <a:blip r:embed="rId2">
            <a:alphaModFix/>
          </a:blip>
          <a:srcRect/>
          <a:stretch/>
        </p:blipFill>
        <p:spPr>
          <a:xfrm>
            <a:off x="0" y="0"/>
            <a:ext cx="12195050" cy="6858000"/>
          </a:xfrm>
          <a:prstGeom prst="rect">
            <a:avLst/>
          </a:prstGeom>
          <a:noFill/>
          <a:ln>
            <a:noFill/>
          </a:ln>
        </p:spPr>
      </p:pic>
      <p:sp>
        <p:nvSpPr>
          <p:cNvPr id="15" name="Google Shape;1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pic>
        <p:nvPicPr>
          <p:cNvPr id="33" name="Google Shape;33;p12"/>
          <p:cNvPicPr preferRelativeResize="0"/>
          <p:nvPr/>
        </p:nvPicPr>
        <p:blipFill rotWithShape="1">
          <a:blip r:embed="rId2">
            <a:alphaModFix/>
          </a:blip>
          <a:srcRect/>
          <a:stretch/>
        </p:blipFill>
        <p:spPr>
          <a:xfrm>
            <a:off x="0" y="0"/>
            <a:ext cx="12195050" cy="6858000"/>
          </a:xfrm>
          <a:prstGeom prst="rect">
            <a:avLst/>
          </a:prstGeom>
          <a:noFill/>
          <a:ln>
            <a:noFill/>
          </a:ln>
        </p:spPr>
      </p:pic>
      <p:sp>
        <p:nvSpPr>
          <p:cNvPr id="34" name="Google Shape;3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pic>
        <p:nvPicPr>
          <p:cNvPr id="40" name="Google Shape;40;p13"/>
          <p:cNvPicPr preferRelativeResize="0"/>
          <p:nvPr/>
        </p:nvPicPr>
        <p:blipFill rotWithShape="1">
          <a:blip r:embed="rId2">
            <a:alphaModFix/>
          </a:blip>
          <a:srcRect/>
          <a:stretch/>
        </p:blipFill>
        <p:spPr>
          <a:xfrm>
            <a:off x="0" y="0"/>
            <a:ext cx="12195050" cy="6858000"/>
          </a:xfrm>
          <a:prstGeom prst="rect">
            <a:avLst/>
          </a:prstGeom>
          <a:noFill/>
          <a:ln>
            <a:noFill/>
          </a:ln>
        </p:spPr>
      </p:pic>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pic>
        <p:nvPicPr>
          <p:cNvPr id="50" name="Google Shape;50;p14"/>
          <p:cNvPicPr preferRelativeResize="0"/>
          <p:nvPr/>
        </p:nvPicPr>
        <p:blipFill rotWithShape="1">
          <a:blip r:embed="rId2">
            <a:alphaModFix/>
          </a:blip>
          <a:srcRect/>
          <a:stretch/>
        </p:blipFill>
        <p:spPr>
          <a:xfrm>
            <a:off x="0" y="0"/>
            <a:ext cx="12195050" cy="6858000"/>
          </a:xfrm>
          <a:prstGeom prst="rect">
            <a:avLst/>
          </a:prstGeom>
          <a:noFill/>
          <a:ln>
            <a:noFill/>
          </a:ln>
        </p:spPr>
      </p:pic>
      <p:sp>
        <p:nvSpPr>
          <p:cNvPr id="51" name="Google Shape;5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pic>
        <p:nvPicPr>
          <p:cNvPr id="61" name="Google Shape;61;p16"/>
          <p:cNvPicPr preferRelativeResize="0"/>
          <p:nvPr/>
        </p:nvPicPr>
        <p:blipFill rotWithShape="1">
          <a:blip r:embed="rId2">
            <a:alphaModFix/>
          </a:blip>
          <a:srcRect/>
          <a:stretch/>
        </p:blipFill>
        <p:spPr>
          <a:xfrm>
            <a:off x="0" y="0"/>
            <a:ext cx="12195050" cy="6858000"/>
          </a:xfrm>
          <a:prstGeom prst="rect">
            <a:avLst/>
          </a:prstGeom>
          <a:noFill/>
          <a:ln>
            <a:noFill/>
          </a:ln>
        </p:spPr>
      </p:pic>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a:stretch/>
        </p:blipFill>
        <p:spPr>
          <a:xfrm>
            <a:off x="0" y="0"/>
            <a:ext cx="12195050" cy="6858000"/>
          </a:xfrm>
          <a:prstGeom prst="rect">
            <a:avLst/>
          </a:prstGeom>
          <a:noFill/>
          <a:ln>
            <a:noFill/>
          </a:ln>
        </p:spPr>
      </p:pic>
      <p:sp>
        <p:nvSpPr>
          <p:cNvPr id="70" name="Google Shape;70;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7"/>
          <p:cNvSpPr>
            <a:spLocks noGrp="1"/>
          </p:cNvSpPr>
          <p:nvPr>
            <p:ph type="pic" idx="2"/>
          </p:nvPr>
        </p:nvSpPr>
        <p:spPr>
          <a:xfrm>
            <a:off x="5183188" y="987425"/>
            <a:ext cx="6172200" cy="4873625"/>
          </a:xfrm>
          <a:prstGeom prst="rect">
            <a:avLst/>
          </a:prstGeom>
          <a:noFill/>
          <a:ln>
            <a:noFill/>
          </a:ln>
        </p:spPr>
      </p:sp>
      <p:sp>
        <p:nvSpPr>
          <p:cNvPr id="72" name="Google Shape;72;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a:stretch/>
        </p:blipFill>
        <p:spPr>
          <a:xfrm>
            <a:off x="0" y="0"/>
            <a:ext cx="12195050" cy="6858000"/>
          </a:xfrm>
          <a:prstGeom prst="rect">
            <a:avLst/>
          </a:prstGeom>
          <a:noFill/>
          <a:ln>
            <a:noFill/>
          </a:ln>
        </p:spPr>
      </p:pic>
      <p:sp>
        <p:nvSpPr>
          <p:cNvPr id="78" name="Google Shape;7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pic>
        <p:nvPicPr>
          <p:cNvPr id="84" name="Google Shape;84;p19"/>
          <p:cNvPicPr preferRelativeResize="0"/>
          <p:nvPr/>
        </p:nvPicPr>
        <p:blipFill rotWithShape="1">
          <a:blip r:embed="rId2">
            <a:alphaModFix/>
          </a:blip>
          <a:srcRect/>
          <a:stretch/>
        </p:blipFill>
        <p:spPr>
          <a:xfrm>
            <a:off x="0" y="0"/>
            <a:ext cx="12195050" cy="6858000"/>
          </a:xfrm>
          <a:prstGeom prst="rect">
            <a:avLst/>
          </a:prstGeom>
          <a:noFill/>
          <a:ln>
            <a:noFill/>
          </a:ln>
        </p:spPr>
      </p:pic>
      <p:sp>
        <p:nvSpPr>
          <p:cNvPr id="85" name="Google Shape;8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1279563" y="5361737"/>
            <a:ext cx="9632873"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7F7F7F"/>
                </a:solidFill>
              </a:rPr>
              <a:t>Using PR to Support Your Legislative Agenda</a:t>
            </a:r>
          </a:p>
          <a:p>
            <a:pPr marL="0" marR="0" lvl="0" indent="0" algn="ctr" rtl="0">
              <a:spcBef>
                <a:spcPts val="0"/>
              </a:spcBef>
              <a:spcAft>
                <a:spcPts val="0"/>
              </a:spcAft>
              <a:buNone/>
            </a:pPr>
            <a:r>
              <a:rPr lang="en-US" sz="2400" i="1" dirty="0">
                <a:solidFill>
                  <a:srgbClr val="7F7F7F"/>
                </a:solidFill>
              </a:rPr>
              <a:t>Tips and Tactics for Sharing Your Story</a:t>
            </a:r>
            <a:endParaRPr sz="2400" i="1" dirty="0">
              <a:solidFill>
                <a:srgbClr val="7F7F7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7" name="Picture 6">
            <a:extLst>
              <a:ext uri="{FF2B5EF4-FFF2-40B4-BE49-F238E27FC236}">
                <a16:creationId xmlns:a16="http://schemas.microsoft.com/office/drawing/2014/main" id="{3F144DC2-132F-75E9-7C81-8CBE04E4A476}"/>
              </a:ext>
            </a:extLst>
          </p:cNvPr>
          <p:cNvPicPr>
            <a:picLocks noChangeAspect="1"/>
          </p:cNvPicPr>
          <p:nvPr/>
        </p:nvPicPr>
        <p:blipFill>
          <a:blip r:embed="rId3"/>
          <a:stretch>
            <a:fillRect/>
          </a:stretch>
        </p:blipFill>
        <p:spPr>
          <a:xfrm>
            <a:off x="2487155" y="470053"/>
            <a:ext cx="7217690" cy="5917894"/>
          </a:xfrm>
          <a:prstGeom prst="rect">
            <a:avLst/>
          </a:prstGeom>
        </p:spPr>
      </p:pic>
    </p:spTree>
    <p:extLst>
      <p:ext uri="{BB962C8B-B14F-4D97-AF65-F5344CB8AC3E}">
        <p14:creationId xmlns:p14="http://schemas.microsoft.com/office/powerpoint/2010/main" val="197307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a:extLst>
              <a:ext uri="{FF2B5EF4-FFF2-40B4-BE49-F238E27FC236}">
                <a16:creationId xmlns:a16="http://schemas.microsoft.com/office/drawing/2014/main" id="{2E700DDB-2156-69BD-5DDB-B48130EE4062}"/>
              </a:ext>
            </a:extLst>
          </p:cNvPr>
          <p:cNvPicPr>
            <a:picLocks noChangeAspect="1"/>
          </p:cNvPicPr>
          <p:nvPr/>
        </p:nvPicPr>
        <p:blipFill>
          <a:blip r:embed="rId3"/>
          <a:stretch>
            <a:fillRect/>
          </a:stretch>
        </p:blipFill>
        <p:spPr>
          <a:xfrm>
            <a:off x="2867186" y="349824"/>
            <a:ext cx="6757261" cy="6158351"/>
          </a:xfrm>
          <a:prstGeom prst="rect">
            <a:avLst/>
          </a:prstGeom>
        </p:spPr>
      </p:pic>
    </p:spTree>
    <p:extLst>
      <p:ext uri="{BB962C8B-B14F-4D97-AF65-F5344CB8AC3E}">
        <p14:creationId xmlns:p14="http://schemas.microsoft.com/office/powerpoint/2010/main" val="172717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3" name="Picture 2">
            <a:extLst>
              <a:ext uri="{FF2B5EF4-FFF2-40B4-BE49-F238E27FC236}">
                <a16:creationId xmlns:a16="http://schemas.microsoft.com/office/drawing/2014/main" id="{2A032E64-6F01-70A3-FACC-BC53DB5E78E3}"/>
              </a:ext>
            </a:extLst>
          </p:cNvPr>
          <p:cNvPicPr>
            <a:picLocks noChangeAspect="1"/>
          </p:cNvPicPr>
          <p:nvPr/>
        </p:nvPicPr>
        <p:blipFill>
          <a:blip r:embed="rId3"/>
          <a:stretch>
            <a:fillRect/>
          </a:stretch>
        </p:blipFill>
        <p:spPr>
          <a:xfrm>
            <a:off x="2701184" y="484015"/>
            <a:ext cx="6789631" cy="5889970"/>
          </a:xfrm>
          <a:prstGeom prst="rect">
            <a:avLst/>
          </a:prstGeom>
        </p:spPr>
      </p:pic>
    </p:spTree>
    <p:extLst>
      <p:ext uri="{BB962C8B-B14F-4D97-AF65-F5344CB8AC3E}">
        <p14:creationId xmlns:p14="http://schemas.microsoft.com/office/powerpoint/2010/main" val="240221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Google Shape;106;g1f59c47aa38_0_0">
            <a:extLst>
              <a:ext uri="{FF2B5EF4-FFF2-40B4-BE49-F238E27FC236}">
                <a16:creationId xmlns:a16="http://schemas.microsoft.com/office/drawing/2014/main" id="{3362C51F-D694-2EFF-D67D-8874F87DDA92}"/>
              </a:ext>
            </a:extLst>
          </p:cNvPr>
          <p:cNvSpPr txBox="1">
            <a:spLocks noGrp="1"/>
          </p:cNvSpPr>
          <p:nvPr>
            <p:ph type="body" idx="1"/>
          </p:nvPr>
        </p:nvSpPr>
        <p:spPr>
          <a:xfrm>
            <a:off x="1880678" y="1745457"/>
            <a:ext cx="9851539" cy="4080007"/>
          </a:xfrm>
          <a:prstGeom prst="rect">
            <a:avLst/>
          </a:prstGeom>
          <a:noFill/>
          <a:ln>
            <a:noFill/>
          </a:ln>
        </p:spPr>
        <p:txBody>
          <a:bodyPr spcFirstLastPara="1" wrap="square" lIns="91425" tIns="45700" rIns="91425" bIns="45700" anchor="t" anchorCtr="0">
            <a:noAutofit/>
          </a:bodyPr>
          <a:lstStyle/>
          <a:p>
            <a:pPr marL="114300" indent="0">
              <a:lnSpc>
                <a:spcPct val="100000"/>
              </a:lnSpc>
              <a:spcBef>
                <a:spcPts val="0"/>
              </a:spcBef>
              <a:buNone/>
            </a:pPr>
            <a:r>
              <a:rPr lang="en-US" sz="1600" b="1" dirty="0">
                <a:solidFill>
                  <a:srgbClr val="7F7F7F"/>
                </a:solidFill>
              </a:rPr>
              <a:t>Disability Services Day at the Capitol - Tuesday, March 28</a:t>
            </a:r>
          </a:p>
          <a:p>
            <a:pPr marL="114300" indent="0">
              <a:lnSpc>
                <a:spcPct val="100000"/>
              </a:lnSpc>
              <a:spcBef>
                <a:spcPts val="0"/>
              </a:spcBef>
              <a:buNone/>
            </a:pPr>
            <a:endParaRPr lang="en-US" sz="1400" dirty="0">
              <a:solidFill>
                <a:srgbClr val="7F7F7F"/>
              </a:solidFill>
            </a:endParaRPr>
          </a:p>
          <a:p>
            <a:pPr marL="114300" indent="0">
              <a:lnSpc>
                <a:spcPct val="100000"/>
              </a:lnSpc>
              <a:spcBef>
                <a:spcPts val="0"/>
              </a:spcBef>
              <a:buNone/>
            </a:pPr>
            <a:r>
              <a:rPr lang="en-US" sz="1400" dirty="0">
                <a:solidFill>
                  <a:srgbClr val="7F7F7F"/>
                </a:solidFill>
              </a:rPr>
              <a:t>As part of MOHR and ARRM's Disability Services Day at the Capitol, hundreds of advocates and individuals with disabilities will visit the Minnesota State Capitol to share their stories, meet with legislators, and rally in support of disability services on Tuesday, March 28 at 10 a.m. The goal is to educate legislators on important issues impacting disability services. These issues include the critical need for changes to the disability waiver rate system and strengthening the extended employment program.</a:t>
            </a:r>
          </a:p>
          <a:p>
            <a:pPr marL="114300" indent="0">
              <a:lnSpc>
                <a:spcPct val="100000"/>
              </a:lnSpc>
              <a:spcBef>
                <a:spcPts val="0"/>
              </a:spcBef>
              <a:buNone/>
            </a:pPr>
            <a:endParaRPr lang="en-US" sz="1400" dirty="0">
              <a:solidFill>
                <a:srgbClr val="7F7F7F"/>
              </a:solidFill>
            </a:endParaRPr>
          </a:p>
          <a:p>
            <a:pPr marL="114300" indent="0">
              <a:lnSpc>
                <a:spcPct val="100000"/>
              </a:lnSpc>
              <a:spcBef>
                <a:spcPts val="0"/>
              </a:spcBef>
              <a:buNone/>
            </a:pPr>
            <a:r>
              <a:rPr lang="en-US" sz="1400" dirty="0">
                <a:solidFill>
                  <a:srgbClr val="7F7F7F"/>
                </a:solidFill>
              </a:rPr>
              <a:t>Due to severe staff shortages, more than 3,000 Minnesotans with disabilities are currently on waiting lists for day and employment services. Some have been waiting more than three years. The biggest barrier to hiring direct support professionals is the low wage rate funded in the current disability waiver rate framework. But, since staff pay rates are largely controlled by legislative action, only legislative action can solve the problem. If these issues are not addressed, thousands of Minnesotans will be unable to access critically-needed services.</a:t>
            </a:r>
          </a:p>
          <a:p>
            <a:pPr marL="114300" indent="0">
              <a:lnSpc>
                <a:spcPct val="100000"/>
              </a:lnSpc>
              <a:spcBef>
                <a:spcPts val="0"/>
              </a:spcBef>
              <a:buNone/>
            </a:pPr>
            <a:endParaRPr lang="en-US" sz="1400" dirty="0">
              <a:solidFill>
                <a:srgbClr val="7F7F7F"/>
              </a:solidFill>
            </a:endParaRPr>
          </a:p>
          <a:p>
            <a:pPr marL="114300" indent="0">
              <a:lnSpc>
                <a:spcPct val="100000"/>
              </a:lnSpc>
              <a:spcBef>
                <a:spcPts val="0"/>
              </a:spcBef>
              <a:buNone/>
            </a:pPr>
            <a:r>
              <a:rPr lang="en-US" sz="1400" dirty="0">
                <a:solidFill>
                  <a:srgbClr val="7F7F7F"/>
                </a:solidFill>
              </a:rPr>
              <a:t>I'd be happy to arrange for you to speak with leaders from MOHR and ARRM as well as individuals with disabilities who are impacted by these legislative issues. Please let me know if you'd like to arrange an interview.</a:t>
            </a:r>
          </a:p>
          <a:p>
            <a:pPr marL="114300" indent="0">
              <a:lnSpc>
                <a:spcPct val="100000"/>
              </a:lnSpc>
              <a:spcBef>
                <a:spcPts val="0"/>
              </a:spcBef>
              <a:buNone/>
            </a:pPr>
            <a:endParaRPr lang="en-US" sz="1400" dirty="0">
              <a:solidFill>
                <a:srgbClr val="7F7F7F"/>
              </a:solidFill>
            </a:endParaRPr>
          </a:p>
          <a:p>
            <a:pPr marL="114300" indent="0">
              <a:lnSpc>
                <a:spcPct val="100000"/>
              </a:lnSpc>
              <a:spcBef>
                <a:spcPts val="0"/>
              </a:spcBef>
              <a:buNone/>
            </a:pPr>
            <a:r>
              <a:rPr lang="en-US" sz="1400" dirty="0">
                <a:solidFill>
                  <a:srgbClr val="7F7F7F"/>
                </a:solidFill>
              </a:rPr>
              <a:t>Best,</a:t>
            </a:r>
          </a:p>
          <a:p>
            <a:pPr marL="114300" indent="0">
              <a:lnSpc>
                <a:spcPct val="100000"/>
              </a:lnSpc>
              <a:spcBef>
                <a:spcPts val="0"/>
              </a:spcBef>
              <a:buNone/>
            </a:pPr>
            <a:r>
              <a:rPr lang="en-US" sz="1400" dirty="0">
                <a:solidFill>
                  <a:srgbClr val="7F7F7F"/>
                </a:solidFill>
              </a:rPr>
              <a:t>Cassie Roman</a:t>
            </a:r>
            <a:br>
              <a:rPr lang="en-US" sz="1600" dirty="0"/>
            </a:br>
            <a:endParaRPr lang="en-US" sz="1600" dirty="0"/>
          </a:p>
          <a:p>
            <a:pPr indent="-457200"/>
            <a:endParaRPr lang="en-US" sz="2400" dirty="0">
              <a:solidFill>
                <a:srgbClr val="7F7F7F"/>
              </a:solidFill>
            </a:endParaRPr>
          </a:p>
          <a:p>
            <a:pPr indent="-457200"/>
            <a:endParaRPr lang="en-US" sz="2000" dirty="0">
              <a:solidFill>
                <a:srgbClr val="7F7F7F"/>
              </a:solidFill>
            </a:endParaRPr>
          </a:p>
          <a:p>
            <a:pPr marL="457200" lvl="1" indent="0">
              <a:buNone/>
            </a:pPr>
            <a:endParaRPr lang="en-US" sz="2000" dirty="0">
              <a:solidFill>
                <a:srgbClr val="7F7F7F"/>
              </a:solidFill>
            </a:endParaRPr>
          </a:p>
          <a:p>
            <a:pPr indent="-457200">
              <a:buFont typeface="+mj-lt"/>
              <a:buAutoNum type="arabicPeriod"/>
            </a:pPr>
            <a:endParaRPr lang="en-US" sz="2400" dirty="0">
              <a:solidFill>
                <a:srgbClr val="7F7F7F"/>
              </a:solidFill>
            </a:endParaRPr>
          </a:p>
        </p:txBody>
      </p:sp>
    </p:spTree>
    <p:extLst>
      <p:ext uri="{BB962C8B-B14F-4D97-AF65-F5344CB8AC3E}">
        <p14:creationId xmlns:p14="http://schemas.microsoft.com/office/powerpoint/2010/main" val="101353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Letter to the Editor and Op-eds</a:t>
            </a:r>
            <a:endParaRPr dirty="0"/>
          </a:p>
        </p:txBody>
      </p:sp>
      <p:sp>
        <p:nvSpPr>
          <p:cNvPr id="106" name="Google Shape;106;g1f59c47aa38_0_0"/>
          <p:cNvSpPr txBox="1">
            <a:spLocks noGrp="1"/>
          </p:cNvSpPr>
          <p:nvPr>
            <p:ph type="body" idx="1"/>
          </p:nvPr>
        </p:nvSpPr>
        <p:spPr>
          <a:xfrm>
            <a:off x="1896176" y="1824847"/>
            <a:ext cx="9457500" cy="4080007"/>
          </a:xfrm>
          <a:prstGeom prst="rect">
            <a:avLst/>
          </a:prstGeom>
          <a:noFill/>
          <a:ln>
            <a:noFill/>
          </a:ln>
        </p:spPr>
        <p:txBody>
          <a:bodyPr spcFirstLastPara="1" wrap="square" lIns="91425" tIns="45700" rIns="91425" bIns="45700" anchor="t" anchorCtr="0">
            <a:noAutofit/>
          </a:bodyPr>
          <a:lstStyle/>
          <a:p>
            <a:pPr indent="-457200"/>
            <a:r>
              <a:rPr lang="en-US" sz="2000" dirty="0">
                <a:solidFill>
                  <a:srgbClr val="7F7F7F"/>
                </a:solidFill>
              </a:rPr>
              <a:t>Many publications allow individuals to write letters to the editor or submit an op-ed</a:t>
            </a:r>
          </a:p>
          <a:p>
            <a:pPr indent="-457200"/>
            <a:r>
              <a:rPr lang="en-US" sz="2000" dirty="0">
                <a:solidFill>
                  <a:srgbClr val="7F7F7F"/>
                </a:solidFill>
              </a:rPr>
              <a:t>These authored articles are a powerful tool to tell your story since they are published in your own words</a:t>
            </a:r>
          </a:p>
          <a:p>
            <a:pPr indent="-457200"/>
            <a:r>
              <a:rPr lang="en-US" sz="2000" dirty="0">
                <a:solidFill>
                  <a:srgbClr val="7F7F7F"/>
                </a:solidFill>
              </a:rPr>
              <a:t>A good letter to the editor or op-ed is timely and addresses an important issue impacting your community </a:t>
            </a:r>
          </a:p>
          <a:p>
            <a:pPr indent="-457200"/>
            <a:r>
              <a:rPr lang="en-US" sz="2000" dirty="0">
                <a:solidFill>
                  <a:srgbClr val="7F7F7F"/>
                </a:solidFill>
              </a:rPr>
              <a:t>An impactful letter gets to the point quickly and ends with a call to action</a:t>
            </a:r>
          </a:p>
          <a:p>
            <a:pPr indent="-457200"/>
            <a:r>
              <a:rPr lang="en-US" sz="2000" dirty="0">
                <a:solidFill>
                  <a:srgbClr val="7F7F7F"/>
                </a:solidFill>
              </a:rPr>
              <a:t>Letters to the editor are short (200 – 300 words); Op-eds can be a big longer (700 – 800 words)</a:t>
            </a:r>
          </a:p>
          <a:p>
            <a:pPr indent="-457200"/>
            <a:r>
              <a:rPr lang="en-US" sz="2000" dirty="0">
                <a:solidFill>
                  <a:srgbClr val="7F7F7F"/>
                </a:solidFill>
              </a:rPr>
              <a:t>Every outlet has its own rules for submitting a letter or op-ed</a:t>
            </a:r>
          </a:p>
        </p:txBody>
      </p:sp>
    </p:spTree>
    <p:extLst>
      <p:ext uri="{BB962C8B-B14F-4D97-AF65-F5344CB8AC3E}">
        <p14:creationId xmlns:p14="http://schemas.microsoft.com/office/powerpoint/2010/main" val="106257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Community Engagement</a:t>
            </a:r>
            <a:endParaRPr dirty="0"/>
          </a:p>
        </p:txBody>
      </p:sp>
      <p:sp>
        <p:nvSpPr>
          <p:cNvPr id="106" name="Google Shape;106;g1f59c47aa38_0_0"/>
          <p:cNvSpPr txBox="1">
            <a:spLocks noGrp="1"/>
          </p:cNvSpPr>
          <p:nvPr>
            <p:ph type="body" idx="1"/>
          </p:nvPr>
        </p:nvSpPr>
        <p:spPr>
          <a:xfrm>
            <a:off x="1896176" y="1855844"/>
            <a:ext cx="9851539" cy="4080007"/>
          </a:xfrm>
          <a:prstGeom prst="rect">
            <a:avLst/>
          </a:prstGeom>
          <a:noFill/>
          <a:ln>
            <a:noFill/>
          </a:ln>
        </p:spPr>
        <p:txBody>
          <a:bodyPr spcFirstLastPara="1" wrap="square" lIns="91425" tIns="45700" rIns="91425" bIns="45700" anchor="t" anchorCtr="0">
            <a:noAutofit/>
          </a:bodyPr>
          <a:lstStyle/>
          <a:p>
            <a:pPr indent="-457200"/>
            <a:r>
              <a:rPr lang="en-US" sz="2400" dirty="0">
                <a:solidFill>
                  <a:srgbClr val="7F7F7F"/>
                </a:solidFill>
              </a:rPr>
              <a:t>Maintaining a regular presence in your community will increase goodwill and understanding</a:t>
            </a:r>
          </a:p>
          <a:p>
            <a:pPr indent="-457200"/>
            <a:r>
              <a:rPr lang="en-US" sz="2400" dirty="0">
                <a:solidFill>
                  <a:srgbClr val="7F7F7F"/>
                </a:solidFill>
              </a:rPr>
              <a:t>Look for opportunities to participate in community celebrations (parades, music in the park, National Night Out, etc.)</a:t>
            </a:r>
          </a:p>
          <a:p>
            <a:pPr indent="-457200"/>
            <a:r>
              <a:rPr lang="en-US" sz="2400" dirty="0">
                <a:solidFill>
                  <a:srgbClr val="7F7F7F"/>
                </a:solidFill>
              </a:rPr>
              <a:t>Find ways to partner with community organizations for volunteer opportunities</a:t>
            </a:r>
          </a:p>
          <a:p>
            <a:pPr indent="-457200"/>
            <a:r>
              <a:rPr lang="en-US" sz="2400" dirty="0">
                <a:solidFill>
                  <a:srgbClr val="7F7F7F"/>
                </a:solidFill>
              </a:rPr>
              <a:t>Look for speaking opportunities with local groups (Rotary Clubs, scouting troops, school groups, etc.)</a:t>
            </a:r>
          </a:p>
          <a:p>
            <a:pPr indent="-457200"/>
            <a:r>
              <a:rPr lang="en-US" sz="2400" dirty="0">
                <a:solidFill>
                  <a:srgbClr val="7F7F7F"/>
                </a:solidFill>
              </a:rPr>
              <a:t>Host open houses whenever possible</a:t>
            </a:r>
          </a:p>
          <a:p>
            <a:pPr marL="457200" lvl="1" indent="0">
              <a:buNone/>
            </a:pPr>
            <a:endParaRPr lang="en-US" sz="2000" dirty="0">
              <a:solidFill>
                <a:srgbClr val="7F7F7F"/>
              </a:solidFill>
            </a:endParaRPr>
          </a:p>
          <a:p>
            <a:pPr indent="-457200"/>
            <a:endParaRPr lang="en-US" sz="2400" dirty="0">
              <a:solidFill>
                <a:srgbClr val="7F7F7F"/>
              </a:solidFill>
            </a:endParaRPr>
          </a:p>
          <a:p>
            <a:pPr indent="-457200"/>
            <a:endParaRPr lang="en-US" sz="2000" dirty="0">
              <a:solidFill>
                <a:srgbClr val="7F7F7F"/>
              </a:solidFill>
            </a:endParaRPr>
          </a:p>
          <a:p>
            <a:pPr marL="457200" lvl="1" indent="0">
              <a:buNone/>
            </a:pPr>
            <a:endParaRPr lang="en-US" sz="2000" dirty="0">
              <a:solidFill>
                <a:srgbClr val="7F7F7F"/>
              </a:solidFill>
            </a:endParaRPr>
          </a:p>
          <a:p>
            <a:pPr indent="-457200">
              <a:buFont typeface="+mj-lt"/>
              <a:buAutoNum type="arabicPeriod"/>
            </a:pPr>
            <a:endParaRPr lang="en-US" sz="2400" dirty="0">
              <a:solidFill>
                <a:srgbClr val="7F7F7F"/>
              </a:solidFill>
            </a:endParaRPr>
          </a:p>
        </p:txBody>
      </p:sp>
    </p:spTree>
    <p:extLst>
      <p:ext uri="{BB962C8B-B14F-4D97-AF65-F5344CB8AC3E}">
        <p14:creationId xmlns:p14="http://schemas.microsoft.com/office/powerpoint/2010/main" val="982705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Social Media</a:t>
            </a:r>
            <a:endParaRPr dirty="0"/>
          </a:p>
        </p:txBody>
      </p:sp>
      <p:sp>
        <p:nvSpPr>
          <p:cNvPr id="106" name="Google Shape;106;g1f59c47aa38_0_0"/>
          <p:cNvSpPr txBox="1">
            <a:spLocks noGrp="1"/>
          </p:cNvSpPr>
          <p:nvPr>
            <p:ph type="body" idx="1"/>
          </p:nvPr>
        </p:nvSpPr>
        <p:spPr>
          <a:xfrm>
            <a:off x="1896176" y="1917837"/>
            <a:ext cx="9851539" cy="4080007"/>
          </a:xfrm>
          <a:prstGeom prst="rect">
            <a:avLst/>
          </a:prstGeom>
          <a:noFill/>
          <a:ln>
            <a:noFill/>
          </a:ln>
        </p:spPr>
        <p:txBody>
          <a:bodyPr spcFirstLastPara="1" wrap="square" lIns="91425" tIns="45700" rIns="91425" bIns="45700" anchor="t" anchorCtr="0">
            <a:noAutofit/>
          </a:bodyPr>
          <a:lstStyle/>
          <a:p>
            <a:pPr indent="-457200"/>
            <a:r>
              <a:rPr lang="en-US" sz="2400" dirty="0">
                <a:solidFill>
                  <a:srgbClr val="7F7F7F"/>
                </a:solidFill>
              </a:rPr>
              <a:t>Develop a communications plan for social media</a:t>
            </a:r>
          </a:p>
          <a:p>
            <a:pPr lvl="1" indent="-457200"/>
            <a:r>
              <a:rPr lang="en-US" sz="2000" dirty="0">
                <a:solidFill>
                  <a:srgbClr val="7F7F7F"/>
                </a:solidFill>
              </a:rPr>
              <a:t>Participate in larger conversations and build a community that supports your work</a:t>
            </a:r>
          </a:p>
          <a:p>
            <a:pPr lvl="1" indent="-457200"/>
            <a:r>
              <a:rPr lang="en-US" sz="2000" dirty="0">
                <a:solidFill>
                  <a:srgbClr val="7F7F7F"/>
                </a:solidFill>
              </a:rPr>
              <a:t>Leverage your community including MOHR, local organizations, other members, etc.</a:t>
            </a:r>
          </a:p>
          <a:p>
            <a:pPr lvl="1" indent="-457200"/>
            <a:r>
              <a:rPr lang="en-US" sz="2000" dirty="0">
                <a:solidFill>
                  <a:srgbClr val="7F7F7F"/>
                </a:solidFill>
              </a:rPr>
              <a:t>Utilize photos and short videos whenever possible</a:t>
            </a:r>
          </a:p>
          <a:p>
            <a:pPr lvl="1" indent="-457200"/>
            <a:r>
              <a:rPr lang="en-US" sz="2000" dirty="0">
                <a:solidFill>
                  <a:srgbClr val="7F7F7F"/>
                </a:solidFill>
              </a:rPr>
              <a:t>Empower staff, participants, families, etc. to share their stories</a:t>
            </a:r>
          </a:p>
          <a:p>
            <a:pPr lvl="1" indent="-457200"/>
            <a:r>
              <a:rPr lang="en-US" sz="2000" dirty="0">
                <a:solidFill>
                  <a:srgbClr val="7F7F7F"/>
                </a:solidFill>
              </a:rPr>
              <a:t>Develop your voice – you can choose to be funny, informative, etc.</a:t>
            </a:r>
          </a:p>
          <a:p>
            <a:pPr lvl="1" indent="-457200"/>
            <a:r>
              <a:rPr lang="en-US" sz="2000" dirty="0">
                <a:solidFill>
                  <a:srgbClr val="7F7F7F"/>
                </a:solidFill>
              </a:rPr>
              <a:t>Utilize free tools and software including Canva and Animoto</a:t>
            </a:r>
          </a:p>
          <a:p>
            <a:pPr lvl="1" indent="-457200"/>
            <a:r>
              <a:rPr lang="en-US" sz="2000" dirty="0">
                <a:solidFill>
                  <a:srgbClr val="7F7F7F"/>
                </a:solidFill>
              </a:rPr>
              <a:t>Use MOHR for support (@mohrmn1)</a:t>
            </a:r>
          </a:p>
          <a:p>
            <a:pPr marL="457200" lvl="1" indent="0">
              <a:buNone/>
            </a:pPr>
            <a:endParaRPr lang="en-US" sz="2000" dirty="0">
              <a:solidFill>
                <a:srgbClr val="7F7F7F"/>
              </a:solidFill>
            </a:endParaRPr>
          </a:p>
          <a:p>
            <a:pPr indent="-457200"/>
            <a:endParaRPr lang="en-US" sz="2400" dirty="0">
              <a:solidFill>
                <a:srgbClr val="7F7F7F"/>
              </a:solidFill>
            </a:endParaRPr>
          </a:p>
          <a:p>
            <a:pPr indent="-457200"/>
            <a:endParaRPr lang="en-US" sz="2000" dirty="0">
              <a:solidFill>
                <a:srgbClr val="7F7F7F"/>
              </a:solidFill>
            </a:endParaRPr>
          </a:p>
          <a:p>
            <a:pPr marL="457200" lvl="1" indent="0">
              <a:buNone/>
            </a:pPr>
            <a:endParaRPr lang="en-US" sz="2000" dirty="0">
              <a:solidFill>
                <a:srgbClr val="7F7F7F"/>
              </a:solidFill>
            </a:endParaRPr>
          </a:p>
          <a:p>
            <a:pPr indent="-457200">
              <a:buFont typeface="+mj-lt"/>
              <a:buAutoNum type="arabicPeriod"/>
            </a:pPr>
            <a:endParaRPr lang="en-US" sz="2400" dirty="0">
              <a:solidFill>
                <a:srgbClr val="7F7F7F"/>
              </a:solidFill>
            </a:endParaRPr>
          </a:p>
        </p:txBody>
      </p:sp>
    </p:spTree>
    <p:extLst>
      <p:ext uri="{BB962C8B-B14F-4D97-AF65-F5344CB8AC3E}">
        <p14:creationId xmlns:p14="http://schemas.microsoft.com/office/powerpoint/2010/main" val="208420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Impact Report</a:t>
            </a:r>
            <a:endParaRPr dirty="0"/>
          </a:p>
        </p:txBody>
      </p:sp>
      <p:sp>
        <p:nvSpPr>
          <p:cNvPr id="106" name="Google Shape;106;g1f59c47aa38_0_0"/>
          <p:cNvSpPr txBox="1">
            <a:spLocks noGrp="1"/>
          </p:cNvSpPr>
          <p:nvPr>
            <p:ph type="body" idx="1"/>
          </p:nvPr>
        </p:nvSpPr>
        <p:spPr>
          <a:xfrm>
            <a:off x="1896176" y="1824847"/>
            <a:ext cx="9851539" cy="4080007"/>
          </a:xfrm>
          <a:prstGeom prst="rect">
            <a:avLst/>
          </a:prstGeom>
          <a:noFill/>
          <a:ln>
            <a:noFill/>
          </a:ln>
        </p:spPr>
        <p:txBody>
          <a:bodyPr spcFirstLastPara="1" wrap="square" lIns="91425" tIns="45700" rIns="91425" bIns="45700" anchor="t" anchorCtr="0">
            <a:noAutofit/>
          </a:bodyPr>
          <a:lstStyle/>
          <a:p>
            <a:pPr marL="342900"/>
            <a:r>
              <a:rPr lang="en-US" sz="2400" dirty="0">
                <a:solidFill>
                  <a:srgbClr val="7F7F7F"/>
                </a:solidFill>
              </a:rPr>
              <a:t>Impact reports demonstrate the value of your organization and your effect on the community</a:t>
            </a:r>
          </a:p>
          <a:p>
            <a:pPr marL="342900"/>
            <a:r>
              <a:rPr lang="en-US" sz="2400" dirty="0">
                <a:solidFill>
                  <a:srgbClr val="7F7F7F"/>
                </a:solidFill>
              </a:rPr>
              <a:t>These are often used as fundraising pieces</a:t>
            </a:r>
          </a:p>
          <a:p>
            <a:pPr marL="342900"/>
            <a:r>
              <a:rPr lang="en-US" sz="2400" dirty="0">
                <a:solidFill>
                  <a:srgbClr val="7F7F7F"/>
                </a:solidFill>
              </a:rPr>
              <a:t>Many organizations use these to highlight their most important work from the previous year</a:t>
            </a:r>
          </a:p>
          <a:p>
            <a:pPr marL="342900"/>
            <a:r>
              <a:rPr lang="en-US" sz="2400" dirty="0">
                <a:solidFill>
                  <a:srgbClr val="7F7F7F"/>
                </a:solidFill>
              </a:rPr>
              <a:t>Statistics and visuals are important ways to make these pop</a:t>
            </a:r>
          </a:p>
          <a:p>
            <a:pPr marL="342900"/>
            <a:r>
              <a:rPr lang="en-US" sz="2400" dirty="0">
                <a:solidFill>
                  <a:srgbClr val="7F7F7F"/>
                </a:solidFill>
              </a:rPr>
              <a:t>Many organizations are publishing digital impact reports rather than printing them</a:t>
            </a:r>
          </a:p>
          <a:p>
            <a:pPr marL="342900"/>
            <a:r>
              <a:rPr lang="en-US" sz="2400" dirty="0">
                <a:solidFill>
                  <a:srgbClr val="7F7F7F"/>
                </a:solidFill>
              </a:rPr>
              <a:t>Impact reports are important to share with legislators, major donors, grant organizations, as part of award nominations, etc.</a:t>
            </a:r>
            <a:endParaRPr lang="en-US" sz="2000" dirty="0">
              <a:solidFill>
                <a:srgbClr val="7F7F7F"/>
              </a:solidFill>
            </a:endParaRPr>
          </a:p>
          <a:p>
            <a:pPr marL="457200" lvl="1" indent="0">
              <a:buNone/>
            </a:pPr>
            <a:endParaRPr lang="en-US" sz="2000" dirty="0">
              <a:solidFill>
                <a:srgbClr val="7F7F7F"/>
              </a:solidFill>
            </a:endParaRPr>
          </a:p>
          <a:p>
            <a:pPr indent="-457200">
              <a:buFont typeface="+mj-lt"/>
              <a:buAutoNum type="arabicPeriod"/>
            </a:pPr>
            <a:endParaRPr lang="en-US" sz="2400" dirty="0">
              <a:solidFill>
                <a:srgbClr val="7F7F7F"/>
              </a:solidFill>
            </a:endParaRPr>
          </a:p>
        </p:txBody>
      </p:sp>
    </p:spTree>
    <p:extLst>
      <p:ext uri="{BB962C8B-B14F-4D97-AF65-F5344CB8AC3E}">
        <p14:creationId xmlns:p14="http://schemas.microsoft.com/office/powerpoint/2010/main" val="417558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7" name="Picture 6">
            <a:extLst>
              <a:ext uri="{FF2B5EF4-FFF2-40B4-BE49-F238E27FC236}">
                <a16:creationId xmlns:a16="http://schemas.microsoft.com/office/drawing/2014/main" id="{D9B1926C-0722-0697-E080-A6BF6D846727}"/>
              </a:ext>
            </a:extLst>
          </p:cNvPr>
          <p:cNvPicPr>
            <a:picLocks noChangeAspect="1"/>
          </p:cNvPicPr>
          <p:nvPr/>
        </p:nvPicPr>
        <p:blipFill>
          <a:blip r:embed="rId3"/>
          <a:stretch>
            <a:fillRect/>
          </a:stretch>
        </p:blipFill>
        <p:spPr>
          <a:xfrm>
            <a:off x="2839014" y="576262"/>
            <a:ext cx="7381875" cy="5705475"/>
          </a:xfrm>
          <a:prstGeom prst="rect">
            <a:avLst/>
          </a:prstGeom>
        </p:spPr>
      </p:pic>
    </p:spTree>
    <p:extLst>
      <p:ext uri="{BB962C8B-B14F-4D97-AF65-F5344CB8AC3E}">
        <p14:creationId xmlns:p14="http://schemas.microsoft.com/office/powerpoint/2010/main" val="92981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3" name="Picture 2">
            <a:extLst>
              <a:ext uri="{FF2B5EF4-FFF2-40B4-BE49-F238E27FC236}">
                <a16:creationId xmlns:a16="http://schemas.microsoft.com/office/drawing/2014/main" id="{6BCFB940-A33F-9CEC-E94A-5658B311E8DD}"/>
              </a:ext>
            </a:extLst>
          </p:cNvPr>
          <p:cNvPicPr>
            <a:picLocks noChangeAspect="1"/>
          </p:cNvPicPr>
          <p:nvPr/>
        </p:nvPicPr>
        <p:blipFill>
          <a:blip r:embed="rId3"/>
          <a:stretch>
            <a:fillRect/>
          </a:stretch>
        </p:blipFill>
        <p:spPr>
          <a:xfrm>
            <a:off x="1968285" y="549610"/>
            <a:ext cx="9053676" cy="5758780"/>
          </a:xfrm>
          <a:prstGeom prst="rect">
            <a:avLst/>
          </a:prstGeom>
        </p:spPr>
      </p:pic>
    </p:spTree>
    <p:extLst>
      <p:ext uri="{BB962C8B-B14F-4D97-AF65-F5344CB8AC3E}">
        <p14:creationId xmlns:p14="http://schemas.microsoft.com/office/powerpoint/2010/main" val="348557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775901" y="2766150"/>
            <a:ext cx="9229133" cy="1325700"/>
          </a:xfrm>
          <a:prstGeom prst="rect">
            <a:avLst/>
          </a:prstGeom>
          <a:noFill/>
          <a:ln>
            <a:noFill/>
          </a:ln>
        </p:spPr>
        <p:txBody>
          <a:bodyPr spcFirstLastPara="1" wrap="square" lIns="91425" tIns="45700" rIns="91425" bIns="45700" anchor="ctr" anchorCtr="0">
            <a:normAutofit fontScale="90000"/>
          </a:bodyPr>
          <a:lstStyle/>
          <a:p>
            <a:br>
              <a:rPr lang="en-US" dirty="0">
                <a:latin typeface="Corbel"/>
                <a:ea typeface="Corbel"/>
                <a:cs typeface="Corbel"/>
                <a:sym typeface="Corbel"/>
              </a:rPr>
            </a:br>
            <a:r>
              <a:rPr lang="en-US" sz="3100" dirty="0">
                <a:solidFill>
                  <a:srgbClr val="7F7F7F"/>
                </a:solidFill>
                <a:latin typeface="Corbel"/>
              </a:rPr>
              <a:t>Public relations is a strategic communication process that builds </a:t>
            </a:r>
            <a:r>
              <a:rPr lang="en-US" sz="3100" u="sng" dirty="0">
                <a:solidFill>
                  <a:srgbClr val="7F7F7F"/>
                </a:solidFill>
                <a:latin typeface="Corbel"/>
              </a:rPr>
              <a:t>mutually beneficial relationships </a:t>
            </a:r>
            <a:r>
              <a:rPr lang="en-US" sz="3100" dirty="0">
                <a:solidFill>
                  <a:srgbClr val="7F7F7F"/>
                </a:solidFill>
                <a:latin typeface="Corbel"/>
              </a:rPr>
              <a:t>between organizations and their publics. -PRSA</a:t>
            </a:r>
            <a:br>
              <a:rPr lang="en-US" cap="all" dirty="0">
                <a:solidFill>
                  <a:srgbClr val="444444"/>
                </a:solidFill>
                <a:effectLst/>
                <a:latin typeface="YADLjI9qxTA 0"/>
              </a:rPr>
            </a:br>
            <a:endParaRPr lang="en-US" dirty="0"/>
          </a:p>
        </p:txBody>
      </p:sp>
    </p:spTree>
    <p:extLst>
      <p:ext uri="{BB962C8B-B14F-4D97-AF65-F5344CB8AC3E}">
        <p14:creationId xmlns:p14="http://schemas.microsoft.com/office/powerpoint/2010/main" val="215237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481433" y="2409689"/>
            <a:ext cx="9229133"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sz="5300" dirty="0">
                <a:solidFill>
                  <a:srgbClr val="7F7F7F"/>
                </a:solidFill>
                <a:latin typeface="Corbel"/>
                <a:ea typeface="Corbel"/>
                <a:cs typeface="Corbel"/>
                <a:sym typeface="Corbel"/>
              </a:rPr>
              <a:t>Questions?</a:t>
            </a:r>
            <a:endParaRPr dirty="0"/>
          </a:p>
        </p:txBody>
      </p:sp>
    </p:spTree>
    <p:extLst>
      <p:ext uri="{BB962C8B-B14F-4D97-AF65-F5344CB8AC3E}">
        <p14:creationId xmlns:p14="http://schemas.microsoft.com/office/powerpoint/2010/main" val="104232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Why is Public Relations Important?</a:t>
            </a:r>
            <a:endParaRPr dirty="0"/>
          </a:p>
        </p:txBody>
      </p:sp>
      <p:sp>
        <p:nvSpPr>
          <p:cNvPr id="106" name="Google Shape;106;g1f59c47aa38_0_0"/>
          <p:cNvSpPr txBox="1">
            <a:spLocks noGrp="1"/>
          </p:cNvSpPr>
          <p:nvPr>
            <p:ph type="body" idx="1"/>
          </p:nvPr>
        </p:nvSpPr>
        <p:spPr>
          <a:xfrm>
            <a:off x="1896176" y="1917837"/>
            <a:ext cx="9929031" cy="4080007"/>
          </a:xfrm>
          <a:prstGeom prst="rect">
            <a:avLst/>
          </a:prstGeom>
          <a:noFill/>
          <a:ln>
            <a:noFill/>
          </a:ln>
        </p:spPr>
        <p:txBody>
          <a:bodyPr spcFirstLastPara="1" wrap="square" lIns="91425" tIns="45700" rIns="91425" bIns="45700" anchor="t" anchorCtr="0">
            <a:noAutofit/>
          </a:bodyPr>
          <a:lstStyle/>
          <a:p>
            <a:pPr marL="342900"/>
            <a:r>
              <a:rPr lang="en-US" sz="2400" dirty="0">
                <a:solidFill>
                  <a:srgbClr val="7F7F7F"/>
                </a:solidFill>
              </a:rPr>
              <a:t>Public relations helps you tell your story in a way that is consistent, relevant, and effective</a:t>
            </a:r>
          </a:p>
          <a:p>
            <a:pPr marL="342900"/>
            <a:r>
              <a:rPr lang="en-US" sz="2400" dirty="0">
                <a:solidFill>
                  <a:srgbClr val="7F7F7F"/>
                </a:solidFill>
              </a:rPr>
              <a:t>Public relations works in conjunction with fundraising, government affairs, DEI initiatives, lobbying, and more</a:t>
            </a:r>
          </a:p>
          <a:p>
            <a:pPr marL="342900"/>
            <a:r>
              <a:rPr lang="en-US" sz="2400" dirty="0">
                <a:solidFill>
                  <a:srgbClr val="7F7F7F"/>
                </a:solidFill>
              </a:rPr>
              <a:t>Public relations is about sending the right messages to the right people at the right time</a:t>
            </a:r>
          </a:p>
          <a:p>
            <a:pPr marL="342900"/>
            <a:r>
              <a:rPr lang="en-US" sz="2400" dirty="0">
                <a:solidFill>
                  <a:srgbClr val="7F7F7F"/>
                </a:solidFill>
              </a:rPr>
              <a:t>By sharing your story, you can get people emotionally-invested in your mission, influence public opinion, and enact lasting change</a:t>
            </a:r>
          </a:p>
          <a:p>
            <a:pPr marL="342900"/>
            <a:endParaRPr lang="en-US" sz="2400" dirty="0">
              <a:solidFill>
                <a:srgbClr val="7F7F7F"/>
              </a:solidFill>
            </a:endParaRPr>
          </a:p>
        </p:txBody>
      </p:sp>
    </p:spTree>
    <p:extLst>
      <p:ext uri="{BB962C8B-B14F-4D97-AF65-F5344CB8AC3E}">
        <p14:creationId xmlns:p14="http://schemas.microsoft.com/office/powerpoint/2010/main" val="315430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Communications Tactics</a:t>
            </a:r>
            <a:endParaRPr dirty="0"/>
          </a:p>
        </p:txBody>
      </p:sp>
      <p:sp>
        <p:nvSpPr>
          <p:cNvPr id="106" name="Google Shape;106;g1f59c47aa38_0_0"/>
          <p:cNvSpPr txBox="1">
            <a:spLocks noGrp="1"/>
          </p:cNvSpPr>
          <p:nvPr>
            <p:ph type="body" idx="1"/>
          </p:nvPr>
        </p:nvSpPr>
        <p:spPr>
          <a:xfrm>
            <a:off x="1896176" y="1824847"/>
            <a:ext cx="9851539" cy="4080007"/>
          </a:xfrm>
          <a:prstGeom prst="rect">
            <a:avLst/>
          </a:prstGeom>
          <a:noFill/>
          <a:ln>
            <a:noFill/>
          </a:ln>
        </p:spPr>
        <p:txBody>
          <a:bodyPr spcFirstLastPara="1" wrap="square" lIns="91425" tIns="45700" rIns="91425" bIns="45700" anchor="t" anchorCtr="0">
            <a:noAutofit/>
          </a:bodyPr>
          <a:lstStyle/>
          <a:p>
            <a:pPr marL="0" indent="0">
              <a:buNone/>
            </a:pPr>
            <a:r>
              <a:rPr lang="en-US" sz="2400" dirty="0">
                <a:solidFill>
                  <a:srgbClr val="7F7F7F"/>
                </a:solidFill>
              </a:rPr>
              <a:t>There are a wide variety of tactics you can use to tell your story. To support legislative advocacy, these may include:</a:t>
            </a:r>
            <a:endParaRPr lang="en-US" sz="500" dirty="0">
              <a:solidFill>
                <a:srgbClr val="7F7F7F"/>
              </a:solidFill>
            </a:endParaRPr>
          </a:p>
          <a:p>
            <a:pPr marL="0" indent="0">
              <a:buNone/>
            </a:pPr>
            <a:endParaRPr lang="en-US" sz="500" dirty="0">
              <a:solidFill>
                <a:srgbClr val="7F7F7F"/>
              </a:solidFill>
            </a:endParaRPr>
          </a:p>
          <a:p>
            <a:pPr lvl="1" indent="-457200"/>
            <a:r>
              <a:rPr lang="en-US" sz="2000" dirty="0">
                <a:solidFill>
                  <a:srgbClr val="7F7F7F"/>
                </a:solidFill>
              </a:rPr>
              <a:t>Outreach to legislators – Tours, letters, etc.</a:t>
            </a:r>
          </a:p>
          <a:p>
            <a:pPr lvl="1" indent="-457200"/>
            <a:r>
              <a:rPr lang="en-US" sz="2000" dirty="0">
                <a:solidFill>
                  <a:srgbClr val="7F7F7F"/>
                </a:solidFill>
              </a:rPr>
              <a:t>Mayoral proclamations</a:t>
            </a:r>
          </a:p>
          <a:p>
            <a:pPr lvl="1" indent="-457200"/>
            <a:r>
              <a:rPr lang="en-US" sz="2000" dirty="0">
                <a:solidFill>
                  <a:srgbClr val="7F7F7F"/>
                </a:solidFill>
              </a:rPr>
              <a:t>Media relations</a:t>
            </a:r>
          </a:p>
          <a:p>
            <a:pPr lvl="1" indent="-457200"/>
            <a:r>
              <a:rPr lang="en-US" sz="2000" dirty="0">
                <a:solidFill>
                  <a:srgbClr val="7F7F7F"/>
                </a:solidFill>
              </a:rPr>
              <a:t>Letters to the editor / Op-eds</a:t>
            </a:r>
          </a:p>
          <a:p>
            <a:pPr lvl="1" indent="-457200"/>
            <a:r>
              <a:rPr lang="en-US" sz="2000" dirty="0">
                <a:solidFill>
                  <a:srgbClr val="7F7F7F"/>
                </a:solidFill>
              </a:rPr>
              <a:t>Community engagement</a:t>
            </a:r>
          </a:p>
          <a:p>
            <a:pPr lvl="1" indent="-457200"/>
            <a:r>
              <a:rPr lang="en-US" sz="2000" dirty="0">
                <a:solidFill>
                  <a:srgbClr val="7F7F7F"/>
                </a:solidFill>
              </a:rPr>
              <a:t>Social media presence</a:t>
            </a:r>
          </a:p>
          <a:p>
            <a:pPr lvl="1" indent="-457200"/>
            <a:r>
              <a:rPr lang="en-US" sz="2000" dirty="0">
                <a:solidFill>
                  <a:srgbClr val="7F7F7F"/>
                </a:solidFill>
              </a:rPr>
              <a:t>Impact report</a:t>
            </a:r>
          </a:p>
          <a:p>
            <a:pPr lvl="1" indent="-457200"/>
            <a:r>
              <a:rPr lang="en-US" sz="2000" dirty="0">
                <a:solidFill>
                  <a:srgbClr val="7F7F7F"/>
                </a:solidFill>
              </a:rPr>
              <a:t>And more ….</a:t>
            </a:r>
            <a:endParaRPr lang="en-US" sz="2400" dirty="0">
              <a:solidFill>
                <a:srgbClr val="7F7F7F"/>
              </a:solidFill>
            </a:endParaRPr>
          </a:p>
          <a:p>
            <a:pPr indent="-457200"/>
            <a:endParaRPr lang="en-US" sz="2000" dirty="0">
              <a:solidFill>
                <a:srgbClr val="7F7F7F"/>
              </a:solidFill>
            </a:endParaRPr>
          </a:p>
          <a:p>
            <a:pPr marL="457200" lvl="1" indent="0">
              <a:buNone/>
            </a:pPr>
            <a:endParaRPr lang="en-US" sz="2000" dirty="0">
              <a:solidFill>
                <a:srgbClr val="7F7F7F"/>
              </a:solidFill>
            </a:endParaRPr>
          </a:p>
          <a:p>
            <a:pPr indent="-457200">
              <a:buFont typeface="+mj-lt"/>
              <a:buAutoNum type="arabicPeriod"/>
            </a:pPr>
            <a:endParaRPr lang="en-US" sz="2400" dirty="0">
              <a:solidFill>
                <a:srgbClr val="7F7F7F"/>
              </a:solidFill>
            </a:endParaRPr>
          </a:p>
        </p:txBody>
      </p:sp>
    </p:spTree>
    <p:extLst>
      <p:ext uri="{BB962C8B-B14F-4D97-AF65-F5344CB8AC3E}">
        <p14:creationId xmlns:p14="http://schemas.microsoft.com/office/powerpoint/2010/main" val="91357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Outreach to Legislators</a:t>
            </a:r>
            <a:endParaRPr dirty="0"/>
          </a:p>
        </p:txBody>
      </p:sp>
      <p:sp>
        <p:nvSpPr>
          <p:cNvPr id="106" name="Google Shape;106;g1f59c47aa38_0_0"/>
          <p:cNvSpPr txBox="1">
            <a:spLocks noGrp="1"/>
          </p:cNvSpPr>
          <p:nvPr>
            <p:ph type="body" idx="1"/>
          </p:nvPr>
        </p:nvSpPr>
        <p:spPr>
          <a:xfrm>
            <a:off x="1896176" y="1824847"/>
            <a:ext cx="9457500" cy="4080007"/>
          </a:xfrm>
          <a:prstGeom prst="rect">
            <a:avLst/>
          </a:prstGeom>
          <a:noFill/>
          <a:ln>
            <a:noFill/>
          </a:ln>
        </p:spPr>
        <p:txBody>
          <a:bodyPr spcFirstLastPara="1" wrap="square" lIns="91425" tIns="45700" rIns="91425" bIns="45700" anchor="t" anchorCtr="0">
            <a:noAutofit/>
          </a:bodyPr>
          <a:lstStyle/>
          <a:p>
            <a:pPr indent="-457200"/>
            <a:r>
              <a:rPr lang="en-US" sz="2000" dirty="0">
                <a:solidFill>
                  <a:srgbClr val="7F7F7F"/>
                </a:solidFill>
              </a:rPr>
              <a:t>Develop a rapport with your local representatives in order to educate them on the importance of day and employment services</a:t>
            </a:r>
          </a:p>
          <a:p>
            <a:pPr indent="-457200"/>
            <a:r>
              <a:rPr lang="en-US" sz="2000" dirty="0">
                <a:solidFill>
                  <a:srgbClr val="7F7F7F"/>
                </a:solidFill>
              </a:rPr>
              <a:t>Regularly invite legislators to events, awards presentations, celebrations, etc.</a:t>
            </a:r>
          </a:p>
          <a:p>
            <a:pPr indent="-457200"/>
            <a:r>
              <a:rPr lang="en-US" sz="2000" dirty="0">
                <a:solidFill>
                  <a:srgbClr val="7F7F7F"/>
                </a:solidFill>
              </a:rPr>
              <a:t>Invite legislators to visit your facility, meet the people you serve, and see the life changing impact of day and employment services</a:t>
            </a:r>
          </a:p>
          <a:p>
            <a:pPr>
              <a:buFont typeface="Arial" panose="020B0604020202020204" pitchFamily="34" charset="0"/>
              <a:buChar char="•"/>
            </a:pPr>
            <a:r>
              <a:rPr lang="en-US" sz="2000" dirty="0">
                <a:solidFill>
                  <a:srgbClr val="7F7F7F"/>
                </a:solidFill>
              </a:rPr>
              <a:t>Contact the Congressperson’s office to schedule a site visit; it may take several invitations before the Congressperson accepts</a:t>
            </a:r>
          </a:p>
          <a:p>
            <a:pPr>
              <a:buFont typeface="Arial" panose="020B0604020202020204" pitchFamily="34" charset="0"/>
              <a:buChar char="•"/>
            </a:pPr>
            <a:r>
              <a:rPr lang="en-US" sz="2000" dirty="0">
                <a:solidFill>
                  <a:srgbClr val="7F7F7F"/>
                </a:solidFill>
              </a:rPr>
              <a:t>Be prepared for schedule changes and a staff-only visits; meetings with staff are valuable for relationship building</a:t>
            </a:r>
          </a:p>
          <a:p>
            <a:pPr>
              <a:buFont typeface="Arial" panose="020B0604020202020204" pitchFamily="34" charset="0"/>
              <a:buChar char="•"/>
            </a:pPr>
            <a:r>
              <a:rPr lang="en-US" sz="2000" dirty="0">
                <a:solidFill>
                  <a:srgbClr val="7F7F7F"/>
                </a:solidFill>
              </a:rPr>
              <a:t>Offer yourself as a resource and maintain the relationship by updating the legislator and their staff on relevant legislative issues that are important to you and the people you serve</a:t>
            </a:r>
          </a:p>
          <a:p>
            <a:pPr indent="-457200">
              <a:buFont typeface="+mj-lt"/>
              <a:buAutoNum type="arabicPeriod"/>
            </a:pPr>
            <a:endParaRPr lang="en-US" sz="2400" dirty="0">
              <a:solidFill>
                <a:srgbClr val="7F7F7F"/>
              </a:solidFill>
            </a:endParaRPr>
          </a:p>
        </p:txBody>
      </p:sp>
    </p:spTree>
    <p:extLst>
      <p:ext uri="{BB962C8B-B14F-4D97-AF65-F5344CB8AC3E}">
        <p14:creationId xmlns:p14="http://schemas.microsoft.com/office/powerpoint/2010/main" val="57953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Mayoral Proclamations</a:t>
            </a:r>
            <a:endParaRPr dirty="0"/>
          </a:p>
        </p:txBody>
      </p:sp>
      <p:sp>
        <p:nvSpPr>
          <p:cNvPr id="106" name="Google Shape;106;g1f59c47aa38_0_0"/>
          <p:cNvSpPr txBox="1">
            <a:spLocks noGrp="1"/>
          </p:cNvSpPr>
          <p:nvPr>
            <p:ph type="body" idx="1"/>
          </p:nvPr>
        </p:nvSpPr>
        <p:spPr>
          <a:xfrm>
            <a:off x="1896176" y="1824847"/>
            <a:ext cx="5099710" cy="4080007"/>
          </a:xfrm>
          <a:prstGeom prst="rect">
            <a:avLst/>
          </a:prstGeom>
          <a:noFill/>
          <a:ln>
            <a:noFill/>
          </a:ln>
        </p:spPr>
        <p:txBody>
          <a:bodyPr spcFirstLastPara="1" wrap="square" lIns="91425" tIns="45700" rIns="91425" bIns="45700" anchor="t" anchorCtr="0">
            <a:noAutofit/>
          </a:bodyPr>
          <a:lstStyle/>
          <a:p>
            <a:pPr indent="-457200"/>
            <a:r>
              <a:rPr lang="en-US" sz="2000" dirty="0">
                <a:solidFill>
                  <a:srgbClr val="7F7F7F"/>
                </a:solidFill>
              </a:rPr>
              <a:t>Mayoral proclamations are important tools that help you gain recognition in your local community</a:t>
            </a:r>
          </a:p>
          <a:p>
            <a:pPr indent="-457200"/>
            <a:r>
              <a:rPr lang="en-US" sz="2000" dirty="0">
                <a:solidFill>
                  <a:srgbClr val="7F7F7F"/>
                </a:solidFill>
              </a:rPr>
              <a:t>Proclamations are used to recognize significant events or accomplishments, raise awareness around important issues, and highlight milestones</a:t>
            </a:r>
          </a:p>
          <a:p>
            <a:pPr indent="-457200"/>
            <a:r>
              <a:rPr lang="en-US" sz="2000" dirty="0">
                <a:solidFill>
                  <a:srgbClr val="7F7F7F"/>
                </a:solidFill>
              </a:rPr>
              <a:t>Proclamations are often noted in local media outlets and shared online</a:t>
            </a:r>
          </a:p>
          <a:p>
            <a:pPr indent="-457200"/>
            <a:r>
              <a:rPr lang="en-US" sz="2000" dirty="0">
                <a:solidFill>
                  <a:srgbClr val="7F7F7F"/>
                </a:solidFill>
              </a:rPr>
              <a:t>Organizations can often get framed copies of proclamations</a:t>
            </a:r>
            <a:endParaRPr lang="en-US" sz="2400" dirty="0">
              <a:solidFill>
                <a:srgbClr val="7F7F7F"/>
              </a:solidFill>
            </a:endParaRPr>
          </a:p>
        </p:txBody>
      </p:sp>
      <p:pic>
        <p:nvPicPr>
          <p:cNvPr id="3" name="Picture 2">
            <a:extLst>
              <a:ext uri="{FF2B5EF4-FFF2-40B4-BE49-F238E27FC236}">
                <a16:creationId xmlns:a16="http://schemas.microsoft.com/office/drawing/2014/main" id="{DE7F34D5-E6F3-6AB3-29CF-9FE12A9C8402}"/>
              </a:ext>
            </a:extLst>
          </p:cNvPr>
          <p:cNvPicPr>
            <a:picLocks noChangeAspect="1"/>
          </p:cNvPicPr>
          <p:nvPr/>
        </p:nvPicPr>
        <p:blipFill>
          <a:blip r:embed="rId3"/>
          <a:stretch>
            <a:fillRect/>
          </a:stretch>
        </p:blipFill>
        <p:spPr>
          <a:xfrm>
            <a:off x="8218589" y="1824847"/>
            <a:ext cx="3135087" cy="4057171"/>
          </a:xfrm>
          <a:prstGeom prst="rect">
            <a:avLst/>
          </a:prstGeom>
        </p:spPr>
      </p:pic>
    </p:spTree>
    <p:extLst>
      <p:ext uri="{BB962C8B-B14F-4D97-AF65-F5344CB8AC3E}">
        <p14:creationId xmlns:p14="http://schemas.microsoft.com/office/powerpoint/2010/main" val="405707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Media Relations</a:t>
            </a:r>
            <a:endParaRPr dirty="0"/>
          </a:p>
        </p:txBody>
      </p:sp>
      <p:sp>
        <p:nvSpPr>
          <p:cNvPr id="106" name="Google Shape;106;g1f59c47aa38_0_0"/>
          <p:cNvSpPr txBox="1">
            <a:spLocks noGrp="1"/>
          </p:cNvSpPr>
          <p:nvPr>
            <p:ph type="body" idx="1"/>
          </p:nvPr>
        </p:nvSpPr>
        <p:spPr>
          <a:xfrm>
            <a:off x="1896176" y="1824847"/>
            <a:ext cx="9457500" cy="4080007"/>
          </a:xfrm>
          <a:prstGeom prst="rect">
            <a:avLst/>
          </a:prstGeom>
          <a:noFill/>
          <a:ln>
            <a:noFill/>
          </a:ln>
        </p:spPr>
        <p:txBody>
          <a:bodyPr spcFirstLastPara="1" wrap="square" lIns="91425" tIns="45700" rIns="91425" bIns="45700" anchor="t" anchorCtr="0">
            <a:noAutofit/>
          </a:bodyPr>
          <a:lstStyle/>
          <a:p>
            <a:pPr indent="-457200"/>
            <a:r>
              <a:rPr lang="en-US" sz="2000" dirty="0">
                <a:solidFill>
                  <a:srgbClr val="7F7F7F"/>
                </a:solidFill>
              </a:rPr>
              <a:t>Placing stories in local media outlets can help increase awareness of disability services, demonstrate the important impact of day and employment services, and sway public opinion</a:t>
            </a:r>
          </a:p>
          <a:p>
            <a:pPr indent="-457200"/>
            <a:r>
              <a:rPr lang="en-US" sz="2000" dirty="0">
                <a:solidFill>
                  <a:srgbClr val="7F7F7F"/>
                </a:solidFill>
              </a:rPr>
              <a:t>Legislators often pay more attention to stories in their local media outlets than they do to statewide outlets</a:t>
            </a:r>
          </a:p>
          <a:p>
            <a:pPr indent="-457200"/>
            <a:r>
              <a:rPr lang="en-US" sz="2000" dirty="0">
                <a:solidFill>
                  <a:srgbClr val="7F7F7F"/>
                </a:solidFill>
              </a:rPr>
              <a:t>There are endless opportunities to highlight the importance of day and employment services throughout the state</a:t>
            </a:r>
          </a:p>
        </p:txBody>
      </p:sp>
    </p:spTree>
    <p:extLst>
      <p:ext uri="{BB962C8B-B14F-4D97-AF65-F5344CB8AC3E}">
        <p14:creationId xmlns:p14="http://schemas.microsoft.com/office/powerpoint/2010/main" val="369921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Media Relations</a:t>
            </a:r>
            <a:endParaRPr dirty="0"/>
          </a:p>
        </p:txBody>
      </p:sp>
      <p:sp>
        <p:nvSpPr>
          <p:cNvPr id="106" name="Google Shape;106;g1f59c47aa38_0_0"/>
          <p:cNvSpPr txBox="1">
            <a:spLocks noGrp="1"/>
          </p:cNvSpPr>
          <p:nvPr>
            <p:ph type="body" idx="1"/>
          </p:nvPr>
        </p:nvSpPr>
        <p:spPr>
          <a:xfrm>
            <a:off x="1896176" y="1917837"/>
            <a:ext cx="9851539" cy="4080007"/>
          </a:xfrm>
          <a:prstGeom prst="rect">
            <a:avLst/>
          </a:prstGeom>
          <a:noFill/>
          <a:ln>
            <a:noFill/>
          </a:ln>
        </p:spPr>
        <p:txBody>
          <a:bodyPr spcFirstLastPara="1" wrap="square" lIns="91425" tIns="45700" rIns="91425" bIns="45700" anchor="t" anchorCtr="0">
            <a:noAutofit/>
          </a:bodyPr>
          <a:lstStyle/>
          <a:p>
            <a:pPr indent="-457200"/>
            <a:r>
              <a:rPr lang="en-US" sz="2400" dirty="0">
                <a:solidFill>
                  <a:srgbClr val="7F7F7F"/>
                </a:solidFill>
              </a:rPr>
              <a:t>How do you get the media to tell your story?</a:t>
            </a:r>
          </a:p>
          <a:p>
            <a:pPr lvl="1" indent="-457200"/>
            <a:r>
              <a:rPr lang="en-US" sz="2000" dirty="0">
                <a:solidFill>
                  <a:srgbClr val="7F7F7F"/>
                </a:solidFill>
              </a:rPr>
              <a:t>Know your local outlets and reporters</a:t>
            </a:r>
          </a:p>
          <a:p>
            <a:pPr lvl="1" indent="-457200"/>
            <a:r>
              <a:rPr lang="en-US" sz="2000" dirty="0">
                <a:solidFill>
                  <a:srgbClr val="7F7F7F"/>
                </a:solidFill>
              </a:rPr>
              <a:t>Cultivate relationships</a:t>
            </a:r>
          </a:p>
          <a:p>
            <a:pPr lvl="1" indent="-457200"/>
            <a:r>
              <a:rPr lang="en-US" sz="2000" dirty="0">
                <a:solidFill>
                  <a:srgbClr val="7F7F7F"/>
                </a:solidFill>
              </a:rPr>
              <a:t>Demonstrate your expertise</a:t>
            </a:r>
          </a:p>
          <a:p>
            <a:pPr lvl="1" indent="-457200"/>
            <a:r>
              <a:rPr lang="en-US" sz="2000" dirty="0">
                <a:solidFill>
                  <a:srgbClr val="7F7F7F"/>
                </a:solidFill>
              </a:rPr>
              <a:t>Use your connections – MOHR can support you</a:t>
            </a:r>
            <a:endParaRPr lang="en-US" sz="2400" dirty="0">
              <a:solidFill>
                <a:srgbClr val="7F7F7F"/>
              </a:solidFill>
            </a:endParaRPr>
          </a:p>
          <a:p>
            <a:pPr indent="-457200"/>
            <a:r>
              <a:rPr lang="en-US" sz="2400" dirty="0">
                <a:solidFill>
                  <a:srgbClr val="7F7F7F"/>
                </a:solidFill>
              </a:rPr>
              <a:t>How to share information?</a:t>
            </a:r>
          </a:p>
          <a:p>
            <a:pPr lvl="1" indent="-457200"/>
            <a:r>
              <a:rPr lang="en-US" sz="2000" dirty="0">
                <a:solidFill>
                  <a:srgbClr val="7F7F7F"/>
                </a:solidFill>
              </a:rPr>
              <a:t>News releases</a:t>
            </a:r>
          </a:p>
          <a:p>
            <a:pPr lvl="1" indent="-457200"/>
            <a:r>
              <a:rPr lang="en-US" sz="2000" dirty="0">
                <a:solidFill>
                  <a:srgbClr val="7F7F7F"/>
                </a:solidFill>
              </a:rPr>
              <a:t>Media advisories</a:t>
            </a:r>
          </a:p>
          <a:p>
            <a:pPr lvl="1" indent="-457200"/>
            <a:r>
              <a:rPr lang="en-US" sz="2000" dirty="0">
                <a:solidFill>
                  <a:srgbClr val="7F7F7F"/>
                </a:solidFill>
              </a:rPr>
              <a:t>Pitches</a:t>
            </a:r>
            <a:endParaRPr lang="en-US" sz="2400" dirty="0">
              <a:solidFill>
                <a:srgbClr val="7F7F7F"/>
              </a:solidFill>
            </a:endParaRPr>
          </a:p>
          <a:p>
            <a:pPr indent="-457200"/>
            <a:endParaRPr lang="en-US" sz="2000" dirty="0">
              <a:solidFill>
                <a:srgbClr val="7F7F7F"/>
              </a:solidFill>
            </a:endParaRPr>
          </a:p>
          <a:p>
            <a:pPr marL="457200" lvl="1" indent="0">
              <a:buNone/>
            </a:pPr>
            <a:endParaRPr lang="en-US" sz="2000" dirty="0">
              <a:solidFill>
                <a:srgbClr val="7F7F7F"/>
              </a:solidFill>
            </a:endParaRPr>
          </a:p>
          <a:p>
            <a:pPr indent="-457200">
              <a:buFont typeface="+mj-lt"/>
              <a:buAutoNum type="arabicPeriod"/>
            </a:pPr>
            <a:endParaRPr lang="en-US" sz="2400" dirty="0">
              <a:solidFill>
                <a:srgbClr val="7F7F7F"/>
              </a:solidFill>
            </a:endParaRPr>
          </a:p>
        </p:txBody>
      </p:sp>
    </p:spTree>
    <p:extLst>
      <p:ext uri="{BB962C8B-B14F-4D97-AF65-F5344CB8AC3E}">
        <p14:creationId xmlns:p14="http://schemas.microsoft.com/office/powerpoint/2010/main" val="415076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f59c47aa38_0_0"/>
          <p:cNvSpPr txBox="1">
            <a:spLocks noGrp="1"/>
          </p:cNvSpPr>
          <p:nvPr>
            <p:ph type="title"/>
          </p:nvPr>
        </p:nvSpPr>
        <p:spPr>
          <a:xfrm>
            <a:off x="1896176" y="365125"/>
            <a:ext cx="945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br>
              <a:rPr lang="en-US" dirty="0">
                <a:latin typeface="Corbel"/>
                <a:ea typeface="Corbel"/>
                <a:cs typeface="Corbel"/>
                <a:sym typeface="Corbel"/>
              </a:rPr>
            </a:br>
            <a:r>
              <a:rPr lang="en-US" dirty="0">
                <a:solidFill>
                  <a:srgbClr val="7F7F7F"/>
                </a:solidFill>
                <a:latin typeface="Corbel"/>
                <a:ea typeface="Corbel"/>
                <a:cs typeface="Corbel"/>
                <a:sym typeface="Corbel"/>
              </a:rPr>
              <a:t>Elements of a Good Story</a:t>
            </a:r>
            <a:endParaRPr dirty="0"/>
          </a:p>
        </p:txBody>
      </p:sp>
      <p:sp>
        <p:nvSpPr>
          <p:cNvPr id="106" name="Google Shape;106;g1f59c47aa38_0_0"/>
          <p:cNvSpPr txBox="1">
            <a:spLocks noGrp="1"/>
          </p:cNvSpPr>
          <p:nvPr>
            <p:ph type="body" idx="1"/>
          </p:nvPr>
        </p:nvSpPr>
        <p:spPr>
          <a:xfrm>
            <a:off x="1896176" y="1902339"/>
            <a:ext cx="9851539" cy="4080007"/>
          </a:xfrm>
          <a:prstGeom prst="rect">
            <a:avLst/>
          </a:prstGeom>
          <a:noFill/>
          <a:ln>
            <a:noFill/>
          </a:ln>
        </p:spPr>
        <p:txBody>
          <a:bodyPr spcFirstLastPara="1" wrap="square" lIns="91425" tIns="45700" rIns="91425" bIns="45700" anchor="t" anchorCtr="0">
            <a:noAutofit/>
          </a:bodyPr>
          <a:lstStyle/>
          <a:p>
            <a:pPr indent="-457200"/>
            <a:r>
              <a:rPr lang="en-US" sz="2400" dirty="0">
                <a:solidFill>
                  <a:srgbClr val="7F7F7F"/>
                </a:solidFill>
              </a:rPr>
              <a:t>It impacts a large number of people, or a small group in a significant way</a:t>
            </a:r>
          </a:p>
          <a:p>
            <a:pPr indent="-457200"/>
            <a:r>
              <a:rPr lang="en-US" sz="2400" dirty="0">
                <a:solidFill>
                  <a:srgbClr val="7F7F7F"/>
                </a:solidFill>
              </a:rPr>
              <a:t>It is of interest to your community</a:t>
            </a:r>
          </a:p>
          <a:p>
            <a:pPr indent="-457200"/>
            <a:r>
              <a:rPr lang="en-US" sz="2400" dirty="0">
                <a:solidFill>
                  <a:srgbClr val="7F7F7F"/>
                </a:solidFill>
              </a:rPr>
              <a:t>It is timely</a:t>
            </a:r>
          </a:p>
          <a:p>
            <a:pPr indent="-457200"/>
            <a:r>
              <a:rPr lang="en-US" sz="2400" dirty="0">
                <a:solidFill>
                  <a:srgbClr val="7F7F7F"/>
                </a:solidFill>
              </a:rPr>
              <a:t>An influential figure is attached</a:t>
            </a:r>
          </a:p>
          <a:p>
            <a:pPr indent="-457200"/>
            <a:r>
              <a:rPr lang="en-US" sz="2400" dirty="0">
                <a:solidFill>
                  <a:srgbClr val="7F7F7F"/>
                </a:solidFill>
              </a:rPr>
              <a:t>It tugs at the heart strings</a:t>
            </a:r>
          </a:p>
          <a:p>
            <a:pPr indent="-457200"/>
            <a:r>
              <a:rPr lang="en-US" sz="2400" dirty="0">
                <a:solidFill>
                  <a:srgbClr val="7F7F7F"/>
                </a:solidFill>
              </a:rPr>
              <a:t>It is unique and different</a:t>
            </a:r>
          </a:p>
          <a:p>
            <a:pPr indent="-457200"/>
            <a:r>
              <a:rPr lang="en-US" sz="2400" dirty="0">
                <a:solidFill>
                  <a:srgbClr val="7F7F7F"/>
                </a:solidFill>
              </a:rPr>
              <a:t>Its highly visual</a:t>
            </a:r>
          </a:p>
          <a:p>
            <a:pPr marL="0" indent="0">
              <a:buNone/>
            </a:pPr>
            <a:endParaRPr lang="en-US" sz="2400" dirty="0">
              <a:solidFill>
                <a:srgbClr val="7F7F7F"/>
              </a:solidFill>
            </a:endParaRPr>
          </a:p>
        </p:txBody>
      </p:sp>
    </p:spTree>
    <p:extLst>
      <p:ext uri="{BB962C8B-B14F-4D97-AF65-F5344CB8AC3E}">
        <p14:creationId xmlns:p14="http://schemas.microsoft.com/office/powerpoint/2010/main" val="26572321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3743</TotalTime>
  <Words>1105</Words>
  <Application>Microsoft Office PowerPoint</Application>
  <PresentationFormat>Widescreen</PresentationFormat>
  <Paragraphs>103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YADLjI9qxTA 0</vt:lpstr>
      <vt:lpstr>Arial</vt:lpstr>
      <vt:lpstr>Corbel</vt:lpstr>
      <vt:lpstr>Calibri</vt:lpstr>
      <vt:lpstr>Office Theme</vt:lpstr>
      <vt:lpstr>PowerPoint Presentation</vt:lpstr>
      <vt:lpstr> Public relations is a strategic communication process that builds mutually beneficial relationships between organizations and their publics. -PRSA </vt:lpstr>
      <vt:lpstr> Why is Public Relations Important?</vt:lpstr>
      <vt:lpstr> Communications Tactics</vt:lpstr>
      <vt:lpstr> Outreach to Legislators</vt:lpstr>
      <vt:lpstr> Mayoral Proclamations</vt:lpstr>
      <vt:lpstr> Media Relations</vt:lpstr>
      <vt:lpstr> Media Relations</vt:lpstr>
      <vt:lpstr> Elements of a Good Story</vt:lpstr>
      <vt:lpstr>PowerPoint Presentation</vt:lpstr>
      <vt:lpstr>PowerPoint Presentation</vt:lpstr>
      <vt:lpstr>PowerPoint Presentation</vt:lpstr>
      <vt:lpstr>PowerPoint Presentation</vt:lpstr>
      <vt:lpstr> Letter to the Editor and Op-eds</vt:lpstr>
      <vt:lpstr> Community Engagement</vt:lpstr>
      <vt:lpstr> Social Media</vt:lpstr>
      <vt:lpstr> Impact Report</vt:lpstr>
      <vt:lpstr>PowerPoint Presentation</vt:lpstr>
      <vt:lpstr>PowerPoint Presentation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Willinganz</dc:creator>
  <cp:lastModifiedBy>Aaron Hustedde</cp:lastModifiedBy>
  <cp:revision>20</cp:revision>
  <dcterms:created xsi:type="dcterms:W3CDTF">2017-12-05T23:32:00Z</dcterms:created>
  <dcterms:modified xsi:type="dcterms:W3CDTF">2023-08-25T00:57:06Z</dcterms:modified>
</cp:coreProperties>
</file>