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9" r:id="rId3"/>
    <p:sldId id="272" r:id="rId4"/>
    <p:sldId id="275" r:id="rId5"/>
    <p:sldId id="271" r:id="rId6"/>
    <p:sldId id="274" r:id="rId7"/>
    <p:sldId id="270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3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Quot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spcBef>
                <a:spcPts val="900"/>
              </a:spcBef>
              <a:spcAft>
                <a:spcPts val="600"/>
              </a:spcAft>
              <a:defRPr spc="0" baseline="0"/>
            </a:lvl1pPr>
            <a:lvl2pPr>
              <a:spcBef>
                <a:spcPts val="100"/>
              </a:spcBef>
              <a:spcAft>
                <a:spcPts val="100"/>
              </a:spcAft>
              <a:defRPr/>
            </a:lvl2pPr>
            <a:lvl3pPr>
              <a:spcBef>
                <a:spcPts val="100"/>
              </a:spcBef>
              <a:spcAft>
                <a:spcPts val="100"/>
              </a:spcAft>
              <a:defRPr/>
            </a:lvl3pPr>
            <a:lvl4pPr>
              <a:spcBef>
                <a:spcPts val="100"/>
              </a:spcBef>
              <a:spcAft>
                <a:spcPts val="100"/>
              </a:spcAft>
              <a:defRPr/>
            </a:lvl4pPr>
            <a:lvl5pPr>
              <a:spcBef>
                <a:spcPts val="100"/>
              </a:spcBef>
              <a:spcAft>
                <a:spcPts val="1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D944691-BA36-54FC-2B3A-1963417EB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3391B0-302D-0404-5DC1-D3502C0BCA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© 20__ Fredrikson &amp; Byron, P.A.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001460-3513-5963-16BF-10EA5AA4F2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C88E41-CDE9-B949-B49A-208B4D7CAB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996F8CBE-A780-7412-B778-E113996066DC}"/>
              </a:ext>
            </a:extLst>
          </p:cNvPr>
          <p:cNvSpPr/>
          <p:nvPr userDrawn="1"/>
        </p:nvSpPr>
        <p:spPr>
          <a:xfrm rot="20738591">
            <a:off x="8780252" y="1142062"/>
            <a:ext cx="3499357" cy="4401680"/>
          </a:xfrm>
          <a:custGeom>
            <a:avLst/>
            <a:gdLst>
              <a:gd name="connsiteX0" fmla="*/ 0 w 3002992"/>
              <a:gd name="connsiteY0" fmla="*/ 2048799 h 2048799"/>
              <a:gd name="connsiteX1" fmla="*/ 512200 w 3002992"/>
              <a:gd name="connsiteY1" fmla="*/ 0 h 2048799"/>
              <a:gd name="connsiteX2" fmla="*/ 3002992 w 3002992"/>
              <a:gd name="connsiteY2" fmla="*/ 0 h 2048799"/>
              <a:gd name="connsiteX3" fmla="*/ 2490792 w 3002992"/>
              <a:gd name="connsiteY3" fmla="*/ 2048799 h 2048799"/>
              <a:gd name="connsiteX4" fmla="*/ 0 w 3002992"/>
              <a:gd name="connsiteY4" fmla="*/ 2048799 h 2048799"/>
              <a:gd name="connsiteX0" fmla="*/ 0 w 3002992"/>
              <a:gd name="connsiteY0" fmla="*/ 2333278 h 2333278"/>
              <a:gd name="connsiteX1" fmla="*/ 591569 w 3002992"/>
              <a:gd name="connsiteY1" fmla="*/ 0 h 2333278"/>
              <a:gd name="connsiteX2" fmla="*/ 3002992 w 3002992"/>
              <a:gd name="connsiteY2" fmla="*/ 284479 h 2333278"/>
              <a:gd name="connsiteX3" fmla="*/ 2490792 w 3002992"/>
              <a:gd name="connsiteY3" fmla="*/ 2333278 h 2333278"/>
              <a:gd name="connsiteX4" fmla="*/ 0 w 3002992"/>
              <a:gd name="connsiteY4" fmla="*/ 2333278 h 2333278"/>
              <a:gd name="connsiteX0" fmla="*/ 0 w 3107772"/>
              <a:gd name="connsiteY0" fmla="*/ 1654265 h 2333278"/>
              <a:gd name="connsiteX1" fmla="*/ 696349 w 3107772"/>
              <a:gd name="connsiteY1" fmla="*/ 0 h 2333278"/>
              <a:gd name="connsiteX2" fmla="*/ 3107772 w 3107772"/>
              <a:gd name="connsiteY2" fmla="*/ 284479 h 2333278"/>
              <a:gd name="connsiteX3" fmla="*/ 2595572 w 3107772"/>
              <a:gd name="connsiteY3" fmla="*/ 2333278 h 2333278"/>
              <a:gd name="connsiteX4" fmla="*/ 0 w 3107772"/>
              <a:gd name="connsiteY4" fmla="*/ 1654265 h 2333278"/>
              <a:gd name="connsiteX0" fmla="*/ 0 w 2940652"/>
              <a:gd name="connsiteY0" fmla="*/ 2064103 h 2333278"/>
              <a:gd name="connsiteX1" fmla="*/ 529229 w 2940652"/>
              <a:gd name="connsiteY1" fmla="*/ 0 h 2333278"/>
              <a:gd name="connsiteX2" fmla="*/ 2940652 w 2940652"/>
              <a:gd name="connsiteY2" fmla="*/ 284479 h 2333278"/>
              <a:gd name="connsiteX3" fmla="*/ 2428452 w 2940652"/>
              <a:gd name="connsiteY3" fmla="*/ 2333278 h 2333278"/>
              <a:gd name="connsiteX4" fmla="*/ 0 w 2940652"/>
              <a:gd name="connsiteY4" fmla="*/ 2064103 h 2333278"/>
              <a:gd name="connsiteX0" fmla="*/ 0 w 2940652"/>
              <a:gd name="connsiteY0" fmla="*/ 2064103 h 2066484"/>
              <a:gd name="connsiteX1" fmla="*/ 529229 w 2940652"/>
              <a:gd name="connsiteY1" fmla="*/ 0 h 2066484"/>
              <a:gd name="connsiteX2" fmla="*/ 2940652 w 2940652"/>
              <a:gd name="connsiteY2" fmla="*/ 284479 h 2066484"/>
              <a:gd name="connsiteX3" fmla="*/ 2090348 w 2940652"/>
              <a:gd name="connsiteY3" fmla="*/ 2066484 h 2066484"/>
              <a:gd name="connsiteX4" fmla="*/ 0 w 2940652"/>
              <a:gd name="connsiteY4" fmla="*/ 2064103 h 2066484"/>
              <a:gd name="connsiteX0" fmla="*/ 0 w 2940652"/>
              <a:gd name="connsiteY0" fmla="*/ 2064103 h 2327052"/>
              <a:gd name="connsiteX1" fmla="*/ 529229 w 2940652"/>
              <a:gd name="connsiteY1" fmla="*/ 0 h 2327052"/>
              <a:gd name="connsiteX2" fmla="*/ 2940652 w 2940652"/>
              <a:gd name="connsiteY2" fmla="*/ 284479 h 2327052"/>
              <a:gd name="connsiteX3" fmla="*/ 2416938 w 2940652"/>
              <a:gd name="connsiteY3" fmla="*/ 2327052 h 2327052"/>
              <a:gd name="connsiteX4" fmla="*/ 0 w 2940652"/>
              <a:gd name="connsiteY4" fmla="*/ 2064103 h 2327052"/>
              <a:gd name="connsiteX0" fmla="*/ 0 w 3499357"/>
              <a:gd name="connsiteY0" fmla="*/ 4285760 h 4285760"/>
              <a:gd name="connsiteX1" fmla="*/ 1087934 w 3499357"/>
              <a:gd name="connsiteY1" fmla="*/ 0 h 4285760"/>
              <a:gd name="connsiteX2" fmla="*/ 3499357 w 3499357"/>
              <a:gd name="connsiteY2" fmla="*/ 284479 h 4285760"/>
              <a:gd name="connsiteX3" fmla="*/ 2975643 w 3499357"/>
              <a:gd name="connsiteY3" fmla="*/ 2327052 h 4285760"/>
              <a:gd name="connsiteX4" fmla="*/ 0 w 3499357"/>
              <a:gd name="connsiteY4" fmla="*/ 4285760 h 4285760"/>
              <a:gd name="connsiteX0" fmla="*/ 0 w 3499357"/>
              <a:gd name="connsiteY0" fmla="*/ 4285760 h 4401680"/>
              <a:gd name="connsiteX1" fmla="*/ 1087934 w 3499357"/>
              <a:gd name="connsiteY1" fmla="*/ 0 h 4401680"/>
              <a:gd name="connsiteX2" fmla="*/ 3499357 w 3499357"/>
              <a:gd name="connsiteY2" fmla="*/ 284479 h 4401680"/>
              <a:gd name="connsiteX3" fmla="*/ 2424764 w 3499357"/>
              <a:gd name="connsiteY3" fmla="*/ 4401680 h 4401680"/>
              <a:gd name="connsiteX4" fmla="*/ 0 w 3499357"/>
              <a:gd name="connsiteY4" fmla="*/ 4285760 h 4401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9357" h="4401680">
                <a:moveTo>
                  <a:pt x="0" y="4285760"/>
                </a:moveTo>
                <a:lnTo>
                  <a:pt x="1087934" y="0"/>
                </a:lnTo>
                <a:lnTo>
                  <a:pt x="3499357" y="284479"/>
                </a:lnTo>
                <a:lnTo>
                  <a:pt x="2424764" y="4401680"/>
                </a:lnTo>
                <a:lnTo>
                  <a:pt x="0" y="428576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F47AA2-93E4-33EA-8B45-6CDD29F8DFC7}"/>
              </a:ext>
            </a:extLst>
          </p:cNvPr>
          <p:cNvSpPr txBox="1"/>
          <p:nvPr userDrawn="1"/>
        </p:nvSpPr>
        <p:spPr>
          <a:xfrm>
            <a:off x="9262941" y="1261003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en-US" sz="6000" dirty="0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2752777A-EA13-2AA2-A7FC-3360F01D5AE9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694463" y="1625131"/>
            <a:ext cx="1903980" cy="3851644"/>
          </a:xfrm>
        </p:spPr>
        <p:txBody>
          <a:bodyPr>
            <a:noAutofit/>
          </a:bodyPr>
          <a:lstStyle>
            <a:lvl1pPr>
              <a:spcAft>
                <a:spcPts val="600"/>
              </a:spcAft>
              <a:defRPr sz="1600" i="1">
                <a:solidFill>
                  <a:schemeClr val="bg1"/>
                </a:solidFill>
              </a:defRPr>
            </a:lvl1pPr>
            <a:lvl2pPr marL="0" indent="0">
              <a:spcAft>
                <a:spcPts val="600"/>
              </a:spcAft>
              <a:buNone/>
              <a:defRPr sz="1400" i="0">
                <a:solidFill>
                  <a:schemeClr val="bg1"/>
                </a:solidFill>
              </a:defRPr>
            </a:lvl2pPr>
            <a:lvl3pPr marL="228600" indent="0">
              <a:buNone/>
              <a:defRPr/>
            </a:lvl3pPr>
            <a:lvl4pPr marL="457200" indent="0">
              <a:buNone/>
              <a:defRPr/>
            </a:lvl4pPr>
            <a:lvl5pPr marL="685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52101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400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Text and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5D791BEF-D385-8E8A-FB5E-37D49270E17F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469119" y="1209429"/>
            <a:ext cx="5433891" cy="496753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© 20__ Fredrikson &amp; Byron, P.A.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8E41-CDE9-B949-B49A-208B4D7CAB2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C54C16C-F039-DC77-2057-CFAC10C1A8C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70977" y="1219200"/>
            <a:ext cx="5433891" cy="4957763"/>
          </a:xfrm>
        </p:spPr>
        <p:txBody>
          <a:bodyPr>
            <a:noAutofit/>
          </a:bodyPr>
          <a:lstStyle>
            <a:lvl1pPr marL="234950" indent="-234950"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/>
            </a:lvl1pPr>
            <a:lvl2pPr marL="460375" indent="-225425">
              <a:spcBef>
                <a:spcPts val="100"/>
              </a:spcBef>
              <a:spcAft>
                <a:spcPts val="100"/>
              </a:spcAft>
              <a:tabLst/>
              <a:defRPr/>
            </a:lvl2pPr>
            <a:lvl3pPr marL="695325" indent="-223838">
              <a:spcBef>
                <a:spcPts val="100"/>
              </a:spcBef>
              <a:spcAft>
                <a:spcPts val="100"/>
              </a:spcAft>
              <a:tabLst/>
              <a:defRPr/>
            </a:lvl3pPr>
            <a:lvl4pPr marL="920750" indent="-236538">
              <a:spcBef>
                <a:spcPts val="100"/>
              </a:spcBef>
              <a:spcAft>
                <a:spcPts val="100"/>
              </a:spcAft>
              <a:tabLst/>
              <a:defRPr/>
            </a:lvl4pPr>
            <a:lvl5pPr marL="1146175" indent="-225425">
              <a:spcBef>
                <a:spcPts val="100"/>
              </a:spcBef>
              <a:spcAft>
                <a:spcPts val="100"/>
              </a:spcAft>
              <a:tabLst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CA6426-7BEA-32BA-F197-9DA49664073E}"/>
              </a:ext>
            </a:extLst>
          </p:cNvPr>
          <p:cNvSpPr/>
          <p:nvPr userDrawn="1"/>
        </p:nvSpPr>
        <p:spPr>
          <a:xfrm>
            <a:off x="469119" y="1219200"/>
            <a:ext cx="5433891" cy="49577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0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Full Page w/Fred Fl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D944691-BA36-54FC-2B3A-1963417EB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3391B0-302D-0404-5DC1-D3502C0BCA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1826" y="6604519"/>
            <a:ext cx="1494934" cy="132139"/>
          </a:xfrm>
        </p:spPr>
        <p:txBody>
          <a:bodyPr/>
          <a:lstStyle/>
          <a:p>
            <a:r>
              <a:rPr lang="nb-NO"/>
              <a:t>© 20__ Fredrikson &amp; Byron, P.A.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001460-3513-5963-16BF-10EA5AA4F2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C88E41-CDE9-B949-B49A-208B4D7CAB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B1C29C-35DB-B806-429C-8420FC93A692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74483" y="1456566"/>
            <a:ext cx="11230466" cy="4745664"/>
          </a:xfrm>
        </p:spPr>
        <p:txBody>
          <a:bodyPr>
            <a:noAutofit/>
          </a:bodyPr>
          <a:lstStyle>
            <a:lvl1pPr>
              <a:spcBef>
                <a:spcPts val="900"/>
              </a:spcBef>
              <a:spcAft>
                <a:spcPts val="600"/>
              </a:spcAft>
              <a:defRPr spc="-10" baseline="0"/>
            </a:lvl1pPr>
            <a:lvl2pPr>
              <a:spcBef>
                <a:spcPts val="100"/>
              </a:spcBef>
              <a:spcAft>
                <a:spcPts val="100"/>
              </a:spcAft>
              <a:defRPr/>
            </a:lvl2pPr>
            <a:lvl3pPr>
              <a:spcBef>
                <a:spcPts val="100"/>
              </a:spcBef>
              <a:spcAft>
                <a:spcPts val="100"/>
              </a:spcAft>
              <a:defRPr/>
            </a:lvl3pPr>
            <a:lvl4pPr>
              <a:spcBef>
                <a:spcPts val="100"/>
              </a:spcBef>
              <a:spcAft>
                <a:spcPts val="100"/>
              </a:spcAft>
              <a:defRPr/>
            </a:lvl4pPr>
            <a:lvl5pPr>
              <a:spcBef>
                <a:spcPts val="100"/>
              </a:spcBef>
              <a:spcAft>
                <a:spcPts val="1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8135F118-BDA0-6252-7A87-4481331533A1}"/>
              </a:ext>
            </a:extLst>
          </p:cNvPr>
          <p:cNvSpPr>
            <a:spLocks noChangeAspect="1"/>
          </p:cNvSpPr>
          <p:nvPr userDrawn="1"/>
        </p:nvSpPr>
        <p:spPr>
          <a:xfrm rot="5400000">
            <a:off x="879988" y="494896"/>
            <a:ext cx="160160" cy="9586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97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Quot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7A183E0-D4F8-3651-3A57-28E681A1F4F9}"/>
              </a:ext>
            </a:extLst>
          </p:cNvPr>
          <p:cNvSpPr/>
          <p:nvPr userDrawn="1"/>
        </p:nvSpPr>
        <p:spPr>
          <a:xfrm>
            <a:off x="971006" y="837053"/>
            <a:ext cx="10249989" cy="51838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189795E-37B4-31BD-F918-F6E9C65AE1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85703" y="1875753"/>
            <a:ext cx="8020594" cy="248631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FontTx/>
              <a:buNone/>
              <a:defRPr sz="2400" b="0" i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00"/>
              </a:spcBef>
              <a:buFontTx/>
              <a:buNone/>
              <a:defRPr sz="2400" i="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D1BB2B38-2A50-D1D1-D9E9-82F91AB33589}"/>
              </a:ext>
            </a:extLst>
          </p:cNvPr>
          <p:cNvSpPr/>
          <p:nvPr userDrawn="1"/>
        </p:nvSpPr>
        <p:spPr>
          <a:xfrm rot="5400000">
            <a:off x="2182706" y="-196345"/>
            <a:ext cx="551248" cy="3299381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38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Attorne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A7722-D38A-A2E1-2225-E473C6364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BFA208-AE0C-B5C9-CA17-67E708996D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© 20__ Fredrikson &amp; Byron, P.A.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626147-CEB9-507B-97C7-6521BD7910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C88E41-CDE9-B949-B49A-208B4D7CAB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0B343AD-88FA-3EF9-F602-05650229352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9619" y="1219046"/>
            <a:ext cx="1494934" cy="1494934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1270DFAB-8A9A-2E6C-66BC-555567F81C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00642" y="1219046"/>
            <a:ext cx="1494934" cy="149493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61078224-66AD-54B0-407A-96D1D76AFF6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41290" y="1219046"/>
            <a:ext cx="1494934" cy="149493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915C8BB6-BAD2-1D52-43C3-01B40030AA1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81938" y="1219046"/>
            <a:ext cx="1494934" cy="149493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7570D095-4628-9267-2E91-5C97D9F573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222584" y="1219046"/>
            <a:ext cx="1494934" cy="149493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DF404AA5-B7F0-41DB-B6E1-A7D619CA665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9619" y="3721695"/>
            <a:ext cx="1494934" cy="149493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C0ADB7BF-3021-0A9F-B97B-2348190F4F2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900642" y="3721695"/>
            <a:ext cx="1494934" cy="149493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DDAC4AE2-DA7B-756C-835D-3A8B46A0A80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1290" y="3721695"/>
            <a:ext cx="1494934" cy="149493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2" name="Picture Placeholder 5">
            <a:extLst>
              <a:ext uri="{FF2B5EF4-FFF2-40B4-BE49-F238E27FC236}">
                <a16:creationId xmlns:a16="http://schemas.microsoft.com/office/drawing/2014/main" id="{8BA7E452-11BC-9767-FC52-2E7FF54060F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781938" y="3721695"/>
            <a:ext cx="1494934" cy="149493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4A05D58D-40D5-357F-4E31-FD8FC80EB546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0222584" y="3721695"/>
            <a:ext cx="1494934" cy="149493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4" name="Text Placeholder 26">
            <a:extLst>
              <a:ext uri="{FF2B5EF4-FFF2-40B4-BE49-F238E27FC236}">
                <a16:creationId xmlns:a16="http://schemas.microsoft.com/office/drawing/2014/main" id="{1695C5BA-A96F-2B46-AA05-ECB9F446DD7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57118" y="2820754"/>
            <a:ext cx="1873387" cy="8654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Aft>
                <a:spcPts val="100"/>
              </a:spcAft>
              <a:defRPr sz="1200" b="1" spc="0" baseline="0"/>
            </a:lvl1pPr>
            <a:lvl2pPr marL="0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defRPr sz="1100"/>
            </a:lvl2pPr>
            <a:lvl3pPr marL="9525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tabLst/>
              <a:defRPr sz="1100" i="1"/>
            </a:lvl3pPr>
            <a:lvl4pPr marL="9525" indent="0">
              <a:buNone/>
              <a:tabLst/>
              <a:defRPr sz="1100"/>
            </a:lvl4pPr>
            <a:lvl5pPr marL="9525" indent="0">
              <a:buNone/>
              <a:tabLst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Text Placeholder 26">
            <a:extLst>
              <a:ext uri="{FF2B5EF4-FFF2-40B4-BE49-F238E27FC236}">
                <a16:creationId xmlns:a16="http://schemas.microsoft.com/office/drawing/2014/main" id="{0FDE78A6-54F5-E3BB-EEF0-3DCB454C9EE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872940" y="2820754"/>
            <a:ext cx="1873387" cy="8654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Aft>
                <a:spcPts val="100"/>
              </a:spcAft>
              <a:defRPr sz="1200" b="1" spc="0" baseline="0"/>
            </a:lvl1pPr>
            <a:lvl2pPr marL="0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defRPr sz="1100"/>
            </a:lvl2pPr>
            <a:lvl3pPr marL="9525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tabLst/>
              <a:defRPr sz="1100" i="1"/>
            </a:lvl3pPr>
            <a:lvl4pPr marL="9525" indent="0">
              <a:buNone/>
              <a:tabLst/>
              <a:defRPr sz="1100"/>
            </a:lvl4pPr>
            <a:lvl5pPr marL="9525" indent="0">
              <a:buNone/>
              <a:tabLst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6" name="Text Placeholder 26">
            <a:extLst>
              <a:ext uri="{FF2B5EF4-FFF2-40B4-BE49-F238E27FC236}">
                <a16:creationId xmlns:a16="http://schemas.microsoft.com/office/drawing/2014/main" id="{86A17DB2-E3ED-6036-8EF0-23BCD8461BE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333918" y="2820754"/>
            <a:ext cx="1873387" cy="8654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Aft>
                <a:spcPts val="100"/>
              </a:spcAft>
              <a:defRPr sz="1200" b="1" spc="0" baseline="0"/>
            </a:lvl1pPr>
            <a:lvl2pPr marL="0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defRPr sz="1100"/>
            </a:lvl2pPr>
            <a:lvl3pPr marL="9525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tabLst/>
              <a:defRPr sz="1100" i="1"/>
            </a:lvl3pPr>
            <a:lvl4pPr marL="9525" indent="0">
              <a:buNone/>
              <a:tabLst/>
              <a:defRPr sz="1100"/>
            </a:lvl4pPr>
            <a:lvl5pPr marL="9525" indent="0">
              <a:buNone/>
              <a:tabLst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31DC4F35-91DB-A297-0C8A-4257EA591F7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772318" y="2820754"/>
            <a:ext cx="1873387" cy="8654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Aft>
                <a:spcPts val="100"/>
              </a:spcAft>
              <a:defRPr sz="1200" b="1" spc="0" baseline="0"/>
            </a:lvl1pPr>
            <a:lvl2pPr marL="0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defRPr sz="1100"/>
            </a:lvl2pPr>
            <a:lvl3pPr marL="9525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tabLst/>
              <a:defRPr sz="1100" i="1"/>
            </a:lvl3pPr>
            <a:lvl4pPr marL="9525" indent="0">
              <a:buNone/>
              <a:tabLst/>
              <a:defRPr sz="1100"/>
            </a:lvl4pPr>
            <a:lvl5pPr marL="9525" indent="0">
              <a:buNone/>
              <a:tabLst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8" name="Text Placeholder 26">
            <a:extLst>
              <a:ext uri="{FF2B5EF4-FFF2-40B4-BE49-F238E27FC236}">
                <a16:creationId xmlns:a16="http://schemas.microsoft.com/office/drawing/2014/main" id="{A221C034-EEAC-B415-F1A8-1EE8E4C3D1F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0222007" y="2820754"/>
            <a:ext cx="1873387" cy="8654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Aft>
                <a:spcPts val="100"/>
              </a:spcAft>
              <a:defRPr sz="1200" b="1" spc="0" baseline="0"/>
            </a:lvl1pPr>
            <a:lvl2pPr marL="0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defRPr sz="1100"/>
            </a:lvl2pPr>
            <a:lvl3pPr marL="9525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tabLst/>
              <a:defRPr sz="1100" i="1"/>
            </a:lvl3pPr>
            <a:lvl4pPr marL="9525" indent="0">
              <a:buNone/>
              <a:tabLst/>
              <a:defRPr sz="1100"/>
            </a:lvl4pPr>
            <a:lvl5pPr marL="9525" indent="0">
              <a:buNone/>
              <a:tabLst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Text Placeholder 26">
            <a:extLst>
              <a:ext uri="{FF2B5EF4-FFF2-40B4-BE49-F238E27FC236}">
                <a16:creationId xmlns:a16="http://schemas.microsoft.com/office/drawing/2014/main" id="{94F532FD-4511-3659-455F-04C1DC4B6B4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57118" y="5315598"/>
            <a:ext cx="1873387" cy="8654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Aft>
                <a:spcPts val="100"/>
              </a:spcAft>
              <a:defRPr sz="1200" b="1" spc="0" baseline="0"/>
            </a:lvl1pPr>
            <a:lvl2pPr marL="0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defRPr sz="1100"/>
            </a:lvl2pPr>
            <a:lvl3pPr marL="9525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tabLst/>
              <a:defRPr sz="1100" i="1"/>
            </a:lvl3pPr>
            <a:lvl4pPr marL="9525" indent="0">
              <a:buNone/>
              <a:tabLst/>
              <a:defRPr sz="1100"/>
            </a:lvl4pPr>
            <a:lvl5pPr marL="9525" indent="0">
              <a:buNone/>
              <a:tabLst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0" name="Text Placeholder 26">
            <a:extLst>
              <a:ext uri="{FF2B5EF4-FFF2-40B4-BE49-F238E27FC236}">
                <a16:creationId xmlns:a16="http://schemas.microsoft.com/office/drawing/2014/main" id="{A089B8F9-0FB1-B2F5-78C3-C1F4D402B95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872940" y="5315598"/>
            <a:ext cx="1873387" cy="8654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Aft>
                <a:spcPts val="100"/>
              </a:spcAft>
              <a:defRPr sz="1200" b="1" spc="0" baseline="0"/>
            </a:lvl1pPr>
            <a:lvl2pPr marL="0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defRPr sz="1100"/>
            </a:lvl2pPr>
            <a:lvl3pPr marL="9525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tabLst/>
              <a:defRPr sz="1100" i="1"/>
            </a:lvl3pPr>
            <a:lvl4pPr marL="9525" indent="0">
              <a:buNone/>
              <a:tabLst/>
              <a:defRPr sz="1100"/>
            </a:lvl4pPr>
            <a:lvl5pPr marL="9525" indent="0">
              <a:buNone/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1" name="Text Placeholder 26">
            <a:extLst>
              <a:ext uri="{FF2B5EF4-FFF2-40B4-BE49-F238E27FC236}">
                <a16:creationId xmlns:a16="http://schemas.microsoft.com/office/drawing/2014/main" id="{F862A3AB-66C3-2BF6-BD53-B95181AE5FE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333918" y="5315598"/>
            <a:ext cx="1873387" cy="8654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Aft>
                <a:spcPts val="100"/>
              </a:spcAft>
              <a:defRPr sz="1200" b="1" spc="0" baseline="0"/>
            </a:lvl1pPr>
            <a:lvl2pPr marL="0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defRPr sz="1100"/>
            </a:lvl2pPr>
            <a:lvl3pPr marL="9525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tabLst/>
              <a:defRPr sz="1100" i="1"/>
            </a:lvl3pPr>
            <a:lvl4pPr marL="9525" indent="0">
              <a:buNone/>
              <a:tabLst/>
              <a:defRPr sz="1100"/>
            </a:lvl4pPr>
            <a:lvl5pPr marL="9525" indent="0">
              <a:buNone/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2" name="Text Placeholder 26">
            <a:extLst>
              <a:ext uri="{FF2B5EF4-FFF2-40B4-BE49-F238E27FC236}">
                <a16:creationId xmlns:a16="http://schemas.microsoft.com/office/drawing/2014/main" id="{38903ECE-AA09-550B-1B0F-E4B18842173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772318" y="5315598"/>
            <a:ext cx="1873387" cy="8654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Aft>
                <a:spcPts val="100"/>
              </a:spcAft>
              <a:defRPr sz="1200" b="1" spc="0" baseline="0"/>
            </a:lvl1pPr>
            <a:lvl2pPr marL="0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defRPr sz="1100"/>
            </a:lvl2pPr>
            <a:lvl3pPr marL="9525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tabLst/>
              <a:defRPr sz="1100" i="1"/>
            </a:lvl3pPr>
            <a:lvl4pPr marL="9525" indent="0">
              <a:buNone/>
              <a:tabLst/>
              <a:defRPr sz="1100"/>
            </a:lvl4pPr>
            <a:lvl5pPr marL="9525" indent="0">
              <a:buNone/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3" name="Text Placeholder 26">
            <a:extLst>
              <a:ext uri="{FF2B5EF4-FFF2-40B4-BE49-F238E27FC236}">
                <a16:creationId xmlns:a16="http://schemas.microsoft.com/office/drawing/2014/main" id="{300BC852-172B-601A-10E4-C1D9010DC34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10222007" y="5315598"/>
            <a:ext cx="1873387" cy="86542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Aft>
                <a:spcPts val="100"/>
              </a:spcAft>
              <a:defRPr sz="1200" b="1" spc="0" baseline="0"/>
            </a:lvl1pPr>
            <a:lvl2pPr marL="0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defRPr sz="1100"/>
            </a:lvl2pPr>
            <a:lvl3pPr marL="9525" indent="0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None/>
              <a:tabLst/>
              <a:defRPr sz="1100" i="1"/>
            </a:lvl3pPr>
            <a:lvl4pPr marL="9525" indent="0">
              <a:buNone/>
              <a:tabLst/>
              <a:defRPr sz="1100"/>
            </a:lvl4pPr>
            <a:lvl5pPr marL="9525" indent="0">
              <a:buNone/>
              <a:tabLst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097724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04" userDrawn="1">
          <p15:clr>
            <a:srgbClr val="FBAE40"/>
          </p15:clr>
        </p15:guide>
        <p15:guide id="2" orient="horz" pos="17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E2AF40F-FE1B-45C8-5B53-AB9FA79268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3221" y="5279288"/>
            <a:ext cx="3202647" cy="1088647"/>
          </a:xfrm>
          <a:prstGeom prst="rect">
            <a:avLst/>
          </a:prstGeom>
        </p:spPr>
      </p:pic>
      <p:sp>
        <p:nvSpPr>
          <p:cNvPr id="6" name="Snip Single Corner Rectangle 5">
            <a:extLst>
              <a:ext uri="{FF2B5EF4-FFF2-40B4-BE49-F238E27FC236}">
                <a16:creationId xmlns:a16="http://schemas.microsoft.com/office/drawing/2014/main" id="{2E22E17B-B533-7CD8-3750-239B4BE6F8C8}"/>
              </a:ext>
            </a:extLst>
          </p:cNvPr>
          <p:cNvSpPr/>
          <p:nvPr userDrawn="1"/>
        </p:nvSpPr>
        <p:spPr>
          <a:xfrm rot="5400000">
            <a:off x="3406928" y="-3406929"/>
            <a:ext cx="5385133" cy="12198993"/>
          </a:xfrm>
          <a:custGeom>
            <a:avLst/>
            <a:gdLst>
              <a:gd name="connsiteX0" fmla="*/ 0 w 4597844"/>
              <a:gd name="connsiteY0" fmla="*/ 0 h 12261583"/>
              <a:gd name="connsiteX1" fmla="*/ 4597844 w 4597844"/>
              <a:gd name="connsiteY1" fmla="*/ 0 h 12261583"/>
              <a:gd name="connsiteX2" fmla="*/ 4597844 w 4597844"/>
              <a:gd name="connsiteY2" fmla="*/ 12261583 h 12261583"/>
              <a:gd name="connsiteX3" fmla="*/ 0 w 4597844"/>
              <a:gd name="connsiteY3" fmla="*/ 12261583 h 12261583"/>
              <a:gd name="connsiteX4" fmla="*/ 0 w 4597844"/>
              <a:gd name="connsiteY4" fmla="*/ 0 h 12261583"/>
              <a:gd name="connsiteX0" fmla="*/ 0 w 4597844"/>
              <a:gd name="connsiteY0" fmla="*/ 3 h 12261586"/>
              <a:gd name="connsiteX1" fmla="*/ 3336935 w 4597844"/>
              <a:gd name="connsiteY1" fmla="*/ 0 h 12261586"/>
              <a:gd name="connsiteX2" fmla="*/ 4597844 w 4597844"/>
              <a:gd name="connsiteY2" fmla="*/ 12261586 h 12261586"/>
              <a:gd name="connsiteX3" fmla="*/ 0 w 4597844"/>
              <a:gd name="connsiteY3" fmla="*/ 12261586 h 12261586"/>
              <a:gd name="connsiteX4" fmla="*/ 0 w 4597844"/>
              <a:gd name="connsiteY4" fmla="*/ 3 h 12261586"/>
              <a:gd name="connsiteX0" fmla="*/ 0 w 4597844"/>
              <a:gd name="connsiteY0" fmla="*/ 5 h 12261588"/>
              <a:gd name="connsiteX1" fmla="*/ 2381416 w 4597844"/>
              <a:gd name="connsiteY1" fmla="*/ 0 h 12261588"/>
              <a:gd name="connsiteX2" fmla="*/ 4597844 w 4597844"/>
              <a:gd name="connsiteY2" fmla="*/ 12261588 h 12261588"/>
              <a:gd name="connsiteX3" fmla="*/ 0 w 4597844"/>
              <a:gd name="connsiteY3" fmla="*/ 12261588 h 12261588"/>
              <a:gd name="connsiteX4" fmla="*/ 0 w 4597844"/>
              <a:gd name="connsiteY4" fmla="*/ 5 h 12261588"/>
              <a:gd name="connsiteX0" fmla="*/ 0 w 4597844"/>
              <a:gd name="connsiteY0" fmla="*/ 11012 h 12272595"/>
              <a:gd name="connsiteX1" fmla="*/ 2807142 w 4597844"/>
              <a:gd name="connsiteY1" fmla="*/ 0 h 12272595"/>
              <a:gd name="connsiteX2" fmla="*/ 4597844 w 4597844"/>
              <a:gd name="connsiteY2" fmla="*/ 12272595 h 12272595"/>
              <a:gd name="connsiteX3" fmla="*/ 0 w 4597844"/>
              <a:gd name="connsiteY3" fmla="*/ 12272595 h 12272595"/>
              <a:gd name="connsiteX4" fmla="*/ 0 w 4597844"/>
              <a:gd name="connsiteY4" fmla="*/ 11012 h 12272595"/>
              <a:gd name="connsiteX0" fmla="*/ 0 w 4597844"/>
              <a:gd name="connsiteY0" fmla="*/ 0 h 12279631"/>
              <a:gd name="connsiteX1" fmla="*/ 2807142 w 4597844"/>
              <a:gd name="connsiteY1" fmla="*/ 7036 h 12279631"/>
              <a:gd name="connsiteX2" fmla="*/ 4597844 w 4597844"/>
              <a:gd name="connsiteY2" fmla="*/ 12279631 h 12279631"/>
              <a:gd name="connsiteX3" fmla="*/ 0 w 4597844"/>
              <a:gd name="connsiteY3" fmla="*/ 12279631 h 12279631"/>
              <a:gd name="connsiteX4" fmla="*/ 0 w 4597844"/>
              <a:gd name="connsiteY4" fmla="*/ 0 h 12279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7844" h="12279631">
                <a:moveTo>
                  <a:pt x="0" y="0"/>
                </a:moveTo>
                <a:lnTo>
                  <a:pt x="2807142" y="7036"/>
                </a:lnTo>
                <a:lnTo>
                  <a:pt x="4597844" y="12279631"/>
                </a:lnTo>
                <a:lnTo>
                  <a:pt x="0" y="1227963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930AA2-C434-067C-8B6B-7CD35B15C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92393"/>
            <a:ext cx="10655301" cy="844171"/>
          </a:xfrm>
        </p:spPr>
        <p:txBody>
          <a:bodyPr lIns="0" tIns="0" rIns="0" bIns="0" anchor="t" anchorCtr="0">
            <a:noAutofit/>
          </a:bodyPr>
          <a:lstStyle>
            <a:lvl1pPr>
              <a:defRPr sz="8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4E7A035-F558-C4BB-FDA0-5D57002499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1826" y="6627044"/>
            <a:ext cx="1494934" cy="132139"/>
          </a:xfrm>
        </p:spPr>
        <p:txBody>
          <a:bodyPr/>
          <a:lstStyle/>
          <a:p>
            <a:r>
              <a:rPr lang="nb-NO"/>
              <a:t>© 20__ Fredrikson &amp; Byron, P.A. </a:t>
            </a:r>
            <a:endParaRPr lang="en-US" dirty="0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C3EEE6C-C96D-DB37-3275-F1CDB5CBD6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64181" y="6490982"/>
            <a:ext cx="316586" cy="365125"/>
          </a:xfrm>
        </p:spPr>
        <p:txBody>
          <a:bodyPr/>
          <a:lstStyle/>
          <a:p>
            <a:fld id="{F5C88E41-CDE9-B949-B49A-208B4D7CAB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Half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spcBef>
                <a:spcPts val="900"/>
              </a:spcBef>
              <a:spcAft>
                <a:spcPts val="600"/>
              </a:spcAft>
              <a:defRPr spc="-10" baseline="0"/>
            </a:lvl1pPr>
            <a:lvl2pPr>
              <a:spcBef>
                <a:spcPts val="100"/>
              </a:spcBef>
              <a:spcAft>
                <a:spcPts val="100"/>
              </a:spcAft>
              <a:defRPr/>
            </a:lvl2pPr>
            <a:lvl3pPr>
              <a:spcBef>
                <a:spcPts val="100"/>
              </a:spcBef>
              <a:spcAft>
                <a:spcPts val="100"/>
              </a:spcAft>
              <a:defRPr/>
            </a:lvl3pPr>
            <a:lvl4pPr>
              <a:spcBef>
                <a:spcPts val="100"/>
              </a:spcBef>
              <a:spcAft>
                <a:spcPts val="100"/>
              </a:spcAft>
              <a:defRPr/>
            </a:lvl4pPr>
            <a:lvl5pPr>
              <a:spcBef>
                <a:spcPts val="100"/>
              </a:spcBef>
              <a:spcAft>
                <a:spcPts val="1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D944691-BA36-54FC-2B3A-1963417EB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3391B0-302D-0404-5DC1-D3502C0BCA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1826" y="6604519"/>
            <a:ext cx="1494934" cy="132139"/>
          </a:xfrm>
        </p:spPr>
        <p:txBody>
          <a:bodyPr/>
          <a:lstStyle/>
          <a:p>
            <a:r>
              <a:rPr lang="nb-NO"/>
              <a:t>© 20__ Fredrikson &amp; Byron, P.A.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001460-3513-5963-16BF-10EA5AA4F2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C88E41-CDE9-B949-B49A-208B4D7CAB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30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C13325F-C06E-DC80-16DC-4515B78192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3221" y="5279288"/>
            <a:ext cx="3202647" cy="1088647"/>
          </a:xfrm>
          <a:prstGeom prst="rect">
            <a:avLst/>
          </a:prstGeom>
        </p:spPr>
      </p:pic>
      <p:sp>
        <p:nvSpPr>
          <p:cNvPr id="6" name="Snip Single Corner Rectangle 5">
            <a:extLst>
              <a:ext uri="{FF2B5EF4-FFF2-40B4-BE49-F238E27FC236}">
                <a16:creationId xmlns:a16="http://schemas.microsoft.com/office/drawing/2014/main" id="{2E22E17B-B533-7CD8-3750-239B4BE6F8C8}"/>
              </a:ext>
            </a:extLst>
          </p:cNvPr>
          <p:cNvSpPr/>
          <p:nvPr userDrawn="1"/>
        </p:nvSpPr>
        <p:spPr>
          <a:xfrm rot="5400000">
            <a:off x="3400951" y="-3406929"/>
            <a:ext cx="5391110" cy="12193015"/>
          </a:xfrm>
          <a:custGeom>
            <a:avLst/>
            <a:gdLst>
              <a:gd name="connsiteX0" fmla="*/ 0 w 4597844"/>
              <a:gd name="connsiteY0" fmla="*/ 0 h 12261583"/>
              <a:gd name="connsiteX1" fmla="*/ 4597844 w 4597844"/>
              <a:gd name="connsiteY1" fmla="*/ 0 h 12261583"/>
              <a:gd name="connsiteX2" fmla="*/ 4597844 w 4597844"/>
              <a:gd name="connsiteY2" fmla="*/ 12261583 h 12261583"/>
              <a:gd name="connsiteX3" fmla="*/ 0 w 4597844"/>
              <a:gd name="connsiteY3" fmla="*/ 12261583 h 12261583"/>
              <a:gd name="connsiteX4" fmla="*/ 0 w 4597844"/>
              <a:gd name="connsiteY4" fmla="*/ 0 h 12261583"/>
              <a:gd name="connsiteX0" fmla="*/ 0 w 4597844"/>
              <a:gd name="connsiteY0" fmla="*/ 3 h 12261586"/>
              <a:gd name="connsiteX1" fmla="*/ 3336935 w 4597844"/>
              <a:gd name="connsiteY1" fmla="*/ 0 h 12261586"/>
              <a:gd name="connsiteX2" fmla="*/ 4597844 w 4597844"/>
              <a:gd name="connsiteY2" fmla="*/ 12261586 h 12261586"/>
              <a:gd name="connsiteX3" fmla="*/ 0 w 4597844"/>
              <a:gd name="connsiteY3" fmla="*/ 12261586 h 12261586"/>
              <a:gd name="connsiteX4" fmla="*/ 0 w 4597844"/>
              <a:gd name="connsiteY4" fmla="*/ 3 h 12261586"/>
              <a:gd name="connsiteX0" fmla="*/ 0 w 4597844"/>
              <a:gd name="connsiteY0" fmla="*/ 5 h 12261588"/>
              <a:gd name="connsiteX1" fmla="*/ 2381416 w 4597844"/>
              <a:gd name="connsiteY1" fmla="*/ 0 h 12261588"/>
              <a:gd name="connsiteX2" fmla="*/ 4597844 w 4597844"/>
              <a:gd name="connsiteY2" fmla="*/ 12261588 h 12261588"/>
              <a:gd name="connsiteX3" fmla="*/ 0 w 4597844"/>
              <a:gd name="connsiteY3" fmla="*/ 12261588 h 12261588"/>
              <a:gd name="connsiteX4" fmla="*/ 0 w 4597844"/>
              <a:gd name="connsiteY4" fmla="*/ 5 h 12261588"/>
              <a:gd name="connsiteX0" fmla="*/ 0 w 4597844"/>
              <a:gd name="connsiteY0" fmla="*/ 11012 h 12272595"/>
              <a:gd name="connsiteX1" fmla="*/ 2807142 w 4597844"/>
              <a:gd name="connsiteY1" fmla="*/ 0 h 12272595"/>
              <a:gd name="connsiteX2" fmla="*/ 4597844 w 4597844"/>
              <a:gd name="connsiteY2" fmla="*/ 12272595 h 12272595"/>
              <a:gd name="connsiteX3" fmla="*/ 0 w 4597844"/>
              <a:gd name="connsiteY3" fmla="*/ 12272595 h 12272595"/>
              <a:gd name="connsiteX4" fmla="*/ 0 w 4597844"/>
              <a:gd name="connsiteY4" fmla="*/ 11012 h 12272595"/>
              <a:gd name="connsiteX0" fmla="*/ 0 w 4602947"/>
              <a:gd name="connsiteY0" fmla="*/ 0 h 12273614"/>
              <a:gd name="connsiteX1" fmla="*/ 2812245 w 4602947"/>
              <a:gd name="connsiteY1" fmla="*/ 1019 h 12273614"/>
              <a:gd name="connsiteX2" fmla="*/ 4602947 w 4602947"/>
              <a:gd name="connsiteY2" fmla="*/ 12273614 h 12273614"/>
              <a:gd name="connsiteX3" fmla="*/ 5103 w 4602947"/>
              <a:gd name="connsiteY3" fmla="*/ 12273614 h 12273614"/>
              <a:gd name="connsiteX4" fmla="*/ 0 w 4602947"/>
              <a:gd name="connsiteY4" fmla="*/ 0 h 1227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02947" h="12273614">
                <a:moveTo>
                  <a:pt x="0" y="0"/>
                </a:moveTo>
                <a:lnTo>
                  <a:pt x="2812245" y="1019"/>
                </a:lnTo>
                <a:lnTo>
                  <a:pt x="4602947" y="12273614"/>
                </a:lnTo>
                <a:lnTo>
                  <a:pt x="5103" y="12273614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930AA2-C434-067C-8B6B-7CD35B15C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04570"/>
            <a:ext cx="10655301" cy="844171"/>
          </a:xfrm>
        </p:spPr>
        <p:txBody>
          <a:bodyPr lIns="0" tIns="0" rIns="0" bIns="0" anchor="t" anchorCtr="0">
            <a:noAutofit/>
          </a:bodyPr>
          <a:lstStyle>
            <a:lvl1pPr>
              <a:defRPr sz="4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5646152-B3D7-734E-83E8-FA8AA3C602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619172"/>
            <a:ext cx="10655300" cy="2591584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  <a:lvl2pPr marL="0" indent="0">
              <a:spcBef>
                <a:spcPts val="200"/>
              </a:spcBef>
              <a:spcAft>
                <a:spcPts val="200"/>
              </a:spcAft>
              <a:buNone/>
              <a:defRPr sz="2200" i="1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088A76BD-825A-A108-343F-1B9F0128FE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344881"/>
            <a:ext cx="2867953" cy="410116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  <a:lvl2pPr marL="0" indent="0">
              <a:spcBef>
                <a:spcPts val="200"/>
              </a:spcBef>
              <a:spcAft>
                <a:spcPts val="200"/>
              </a:spcAft>
              <a:buNone/>
              <a:defRPr sz="2200" i="1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56383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767" y="409299"/>
            <a:ext cx="11236751" cy="73529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767" y="1239133"/>
            <a:ext cx="7833674" cy="495668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1826" y="6627044"/>
            <a:ext cx="1494934" cy="13213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 b="0" i="0">
                <a:solidFill>
                  <a:srgbClr val="98979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© 20__ Fredrikson &amp; Byron, P.A.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4181" y="6490982"/>
            <a:ext cx="31658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 b="0" i="0">
                <a:solidFill>
                  <a:srgbClr val="98979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5C88E41-CDE9-B949-B49A-208B4D7CAB2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5C9BAC63-440C-AE22-4982-72011269E076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8314440" y="6171918"/>
            <a:ext cx="3877559" cy="68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23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6" r:id="rId2"/>
    <p:sldLayoutId id="2147483728" r:id="rId3"/>
    <p:sldLayoutId id="2147483685" r:id="rId4"/>
    <p:sldLayoutId id="2147483689" r:id="rId5"/>
    <p:sldLayoutId id="2147483717" r:id="rId6"/>
    <p:sldLayoutId id="2147483674" r:id="rId7"/>
    <p:sldLayoutId id="2147483684" r:id="rId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spc="-5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700"/>
        </a:spcBef>
        <a:spcAft>
          <a:spcPts val="300"/>
        </a:spcAft>
        <a:buFont typeface="Arial" panose="020B0604020202020204" pitchFamily="34" charset="0"/>
        <a:buNone/>
        <a:defRPr sz="2400" kern="1200" spc="-2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286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572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2400" b="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858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144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600" b="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 userDrawn="1">
          <p15:clr>
            <a:srgbClr val="F26B43"/>
          </p15:clr>
        </p15:guide>
        <p15:guide id="2" pos="7392" userDrawn="1">
          <p15:clr>
            <a:srgbClr val="F26B43"/>
          </p15:clr>
        </p15:guide>
        <p15:guide id="3" orient="horz" pos="240" userDrawn="1">
          <p15:clr>
            <a:srgbClr val="F26B43"/>
          </p15:clr>
        </p15:guide>
        <p15:guide id="4" orient="horz" pos="768" userDrawn="1">
          <p15:clr>
            <a:srgbClr val="F26B43"/>
          </p15:clr>
        </p15:guide>
        <p15:guide id="5" orient="horz" pos="39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CD9248-4D61-4F96-17FD-E4845AE38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2025-2026 Legislative Update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EC99C8-BED8-D725-D237-7A3276F876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1619172"/>
            <a:ext cx="10811005" cy="2591584"/>
          </a:xfrm>
        </p:spPr>
        <p:txBody>
          <a:bodyPr/>
          <a:lstStyle/>
          <a:p>
            <a:r>
              <a:rPr lang="en-US" sz="2800" b="1" dirty="0"/>
              <a:t>Minnesota Organization for Habilitation &amp; Rehabilitation (MOHR)</a:t>
            </a:r>
          </a:p>
          <a:p>
            <a:r>
              <a:rPr lang="en-US" sz="2800" b="1" dirty="0"/>
              <a:t>2025 Legislative Conference</a:t>
            </a:r>
          </a:p>
          <a:p>
            <a:endParaRPr lang="en-US" dirty="0"/>
          </a:p>
          <a:p>
            <a:r>
              <a:rPr lang="en-US" dirty="0"/>
              <a:t>Kevin P. Goodno</a:t>
            </a:r>
          </a:p>
          <a:p>
            <a:r>
              <a:rPr lang="en-US" dirty="0"/>
              <a:t>MOHR Lobbyist</a:t>
            </a:r>
          </a:p>
          <a:p>
            <a:r>
              <a:rPr lang="en-US" dirty="0"/>
              <a:t>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C03C35-BC17-C1B7-C4ED-1264622FB6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4344881"/>
            <a:ext cx="2867953" cy="703108"/>
          </a:xfrm>
        </p:spPr>
        <p:txBody>
          <a:bodyPr/>
          <a:lstStyle/>
          <a:p>
            <a:r>
              <a:rPr lang="en-US" dirty="0"/>
              <a:t>September 4, 2025</a:t>
            </a:r>
          </a:p>
          <a:p>
            <a:r>
              <a:rPr lang="en-US" dirty="0"/>
              <a:t>2:45 PM Session</a:t>
            </a:r>
          </a:p>
        </p:txBody>
      </p:sp>
    </p:spTree>
    <p:extLst>
      <p:ext uri="{BB962C8B-B14F-4D97-AF65-F5344CB8AC3E}">
        <p14:creationId xmlns:p14="http://schemas.microsoft.com/office/powerpoint/2010/main" val="391341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6695ED8-7F9F-4150-34AD-0430EC285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Minnesota Legislative Basics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B2373F-2A5F-A676-2CB9-4BF7BB45E3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 dirty="0"/>
              <a:t>© 2023 Fredrikson &amp; Byron, P.A.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C4FB35-A965-4FC8-6BEB-76E304F7E17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924339" y="1144589"/>
            <a:ext cx="10780610" cy="505764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Session Length</a:t>
            </a:r>
          </a:p>
          <a:p>
            <a:pPr marL="571500" lvl="1" indent="-342900"/>
            <a:r>
              <a:rPr lang="en-US" sz="2000" dirty="0"/>
              <a:t>Regular Session: January 14, 2025 to May 19, 2025</a:t>
            </a:r>
          </a:p>
          <a:p>
            <a:pPr marL="571500" lvl="1" indent="-342900"/>
            <a:r>
              <a:rPr lang="en-US" sz="2000" b="1" dirty="0"/>
              <a:t>Special Session: June 9-10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House</a:t>
            </a:r>
          </a:p>
          <a:p>
            <a:pPr marL="571500" lvl="1" indent="-342900"/>
            <a:r>
              <a:rPr lang="en-US" sz="2000" dirty="0"/>
              <a:t>134 Members (tied 67 to 67) </a:t>
            </a:r>
          </a:p>
          <a:p>
            <a:pPr marL="571500" lvl="1" indent="-342900"/>
            <a:r>
              <a:rPr lang="en-US" sz="2000" dirty="0"/>
              <a:t>Need 68 to Pass Legislation</a:t>
            </a:r>
          </a:p>
          <a:p>
            <a:pPr marL="571500" lvl="1" indent="-342900"/>
            <a:r>
              <a:rPr lang="en-US" sz="2000" dirty="0"/>
              <a:t>Delay in Start Due to Special Election </a:t>
            </a:r>
          </a:p>
          <a:p>
            <a:pPr marL="571500" lvl="1" indent="-342900"/>
            <a:r>
              <a:rPr lang="en-US" sz="2000" dirty="0"/>
              <a:t>Power-Sharing Agreement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Senate</a:t>
            </a:r>
          </a:p>
          <a:p>
            <a:pPr marL="571500" lvl="1" indent="-342900"/>
            <a:r>
              <a:rPr lang="en-US" sz="2000" dirty="0"/>
              <a:t>67 Senators </a:t>
            </a:r>
          </a:p>
          <a:p>
            <a:pPr marL="571500" lvl="1" indent="-342900"/>
            <a:r>
              <a:rPr lang="en-US" sz="2000" dirty="0"/>
              <a:t>DFL Controlled (34 to 33)</a:t>
            </a:r>
          </a:p>
          <a:p>
            <a:pPr marL="571500" lvl="1" indent="-342900"/>
            <a:r>
              <a:rPr lang="en-US" sz="2000" dirty="0"/>
              <a:t>Need 34 to Pass Legislation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9262E533-95BA-91DB-50F3-B3456BE2ACA9}"/>
              </a:ext>
            </a:extLst>
          </p:cNvPr>
          <p:cNvSpPr>
            <a:spLocks noChangeAspect="1"/>
          </p:cNvSpPr>
          <p:nvPr/>
        </p:nvSpPr>
        <p:spPr>
          <a:xfrm rot="5400000">
            <a:off x="879988" y="494896"/>
            <a:ext cx="160160" cy="9586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694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DA66B-F25D-CD59-51CA-E5511DD96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CABFF89-8EA4-03E8-9287-0EC036529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Key Legislative Actions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6A9B81-C3B7-FCE0-304D-D7199BF4DC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 dirty="0"/>
              <a:t>© 2023 Fredrikson &amp; Byron, P.A.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A6BBD62-6D6C-924E-BFE7-701A694BA436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02289" y="1144589"/>
            <a:ext cx="10602659" cy="492821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DWRS: Base Wage Index Inflation Factor</a:t>
            </a:r>
          </a:p>
          <a:p>
            <a:pPr marL="571500" lvl="1" indent="-342900"/>
            <a:r>
              <a:rPr lang="en-US" dirty="0"/>
              <a:t>Changed from Bureau of Labor Statistics (BLA) Data to CPI-U.</a:t>
            </a:r>
          </a:p>
          <a:p>
            <a:pPr marL="571500" lvl="1" indent="-342900"/>
            <a:r>
              <a:rPr lang="en-US" dirty="0"/>
              <a:t>Data is Two Years Old.</a:t>
            </a:r>
          </a:p>
          <a:p>
            <a:pPr marL="571500" lvl="1" indent="-342900"/>
            <a:r>
              <a:rPr lang="en-US" dirty="0"/>
              <a:t>Capped at the Lower of Actual Change or 8% (Two-Year Adjustment)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DWRS: Exception Process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Long Term Services &amp; Supports Advisory Task Force</a:t>
            </a:r>
          </a:p>
          <a:p>
            <a:pPr marL="571500" lvl="1" indent="-342900"/>
            <a:r>
              <a:rPr lang="en-US" dirty="0"/>
              <a:t>Find $177,542,000 in Savings for FY2027/2028</a:t>
            </a:r>
          </a:p>
          <a:p>
            <a:pPr marL="571500" lvl="1" indent="-342900"/>
            <a:r>
              <a:rPr lang="en-US" dirty="0"/>
              <a:t>Report by December 1, 2026</a:t>
            </a:r>
          </a:p>
          <a:p>
            <a:pPr marL="571500" lvl="1" indent="-342900"/>
            <a:r>
              <a:rPr lang="en-US" dirty="0"/>
              <a:t>Triggers Cut to CWF in DWRS and Increase in County Share</a:t>
            </a:r>
          </a:p>
          <a:p>
            <a:pPr marL="571500" lvl="1" indent="-342900"/>
            <a:r>
              <a:rPr lang="en-US" dirty="0"/>
              <a:t>MOHR has a Member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D6685690-7237-BAA2-5879-2B54CCDF35B2}"/>
              </a:ext>
            </a:extLst>
          </p:cNvPr>
          <p:cNvSpPr>
            <a:spLocks noChangeAspect="1"/>
          </p:cNvSpPr>
          <p:nvPr/>
        </p:nvSpPr>
        <p:spPr>
          <a:xfrm rot="5400000">
            <a:off x="879988" y="494896"/>
            <a:ext cx="160160" cy="9586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09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ED522-3FFA-B8CD-00EE-05F1CFAAB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C7C0C37-399B-BA2B-14C8-0DF30C83C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Key Legislative Actions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1B4D27-AA46-FAED-FBAA-598FE0635B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 dirty="0"/>
              <a:t>© 2023 Fredrikson &amp; Byron, P.A.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2F61649-7537-2247-D1F8-896DCC87BBB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02289" y="1144589"/>
            <a:ext cx="10602659" cy="492821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245A Provider License Fee Increase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Fraud, Waste &amp; </a:t>
            </a:r>
            <a:r>
              <a:rPr lang="en-US" sz="2800" b="1"/>
              <a:t>Abuse Initiatives</a:t>
            </a:r>
            <a:endParaRPr lang="en-US" sz="2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 err="1"/>
              <a:t>MNCare</a:t>
            </a:r>
            <a:r>
              <a:rPr lang="en-US" sz="2800" b="1" dirty="0"/>
              <a:t>: Undocumented Adults Not Eligible January 1, 2026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Extended Employment Funding Shift</a:t>
            </a:r>
          </a:p>
          <a:p>
            <a:pPr marL="571500" lvl="1" indent="-342900"/>
            <a:r>
              <a:rPr lang="en-US" dirty="0"/>
              <a:t>$1M Shifted to Employment Supports for People with Severe Mental Illness Program (ESP) Program</a:t>
            </a:r>
          </a:p>
          <a:p>
            <a:pPr marL="571500" lvl="1" indent="-342900"/>
            <a:r>
              <a:rPr lang="en-US" dirty="0"/>
              <a:t>Maintains Level Funding for Individual Placement and Support (IPS) Providers</a:t>
            </a: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42D43F03-B084-C389-43CE-ACD94D4F6EDF}"/>
              </a:ext>
            </a:extLst>
          </p:cNvPr>
          <p:cNvSpPr>
            <a:spLocks noChangeAspect="1"/>
          </p:cNvSpPr>
          <p:nvPr/>
        </p:nvSpPr>
        <p:spPr>
          <a:xfrm rot="5400000">
            <a:off x="879988" y="494896"/>
            <a:ext cx="160160" cy="9586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284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3AB36-B0C1-7785-8D2E-227718FBE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525514-E004-4D8F-DC0A-66AF93C38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Legislative Session: Overview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4B19D6-DE1C-8005-E094-46278F119B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 dirty="0"/>
              <a:t>© 2023 Fredrikson &amp; Byron, P.A.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A21C21A-B6B4-C3EA-F350-3B7CB531E04F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02289" y="1144589"/>
            <a:ext cx="10602659" cy="492821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Non-Budget Year</a:t>
            </a:r>
          </a:p>
          <a:p>
            <a:pPr marL="571500" lvl="1" indent="-342900"/>
            <a:r>
              <a:rPr lang="en-US" dirty="0"/>
              <a:t>Budget Forecast</a:t>
            </a:r>
          </a:p>
          <a:p>
            <a:pPr marL="571500" lvl="1" indent="-342900"/>
            <a:r>
              <a:rPr lang="en-US" dirty="0"/>
              <a:t>Response to Federal Legislation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Chaotic Interim</a:t>
            </a:r>
          </a:p>
          <a:p>
            <a:pPr marL="571500" lvl="1" indent="-342900"/>
            <a:r>
              <a:rPr lang="en-US" dirty="0"/>
              <a:t>Political Violence</a:t>
            </a:r>
          </a:p>
          <a:p>
            <a:pPr marL="571500" lvl="1" indent="-342900"/>
            <a:r>
              <a:rPr lang="en-US" dirty="0"/>
              <a:t>Multiple Special Elections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Upcoming Election Year</a:t>
            </a:r>
          </a:p>
          <a:p>
            <a:pPr marL="571500" lvl="1" indent="-342900"/>
            <a:r>
              <a:rPr lang="en-US" dirty="0"/>
              <a:t>Minnesota House</a:t>
            </a:r>
          </a:p>
          <a:p>
            <a:pPr marL="571500" lvl="1" indent="-342900"/>
            <a:r>
              <a:rPr lang="en-US" dirty="0"/>
              <a:t>Minnesota Senate</a:t>
            </a:r>
          </a:p>
          <a:p>
            <a:pPr marL="571500" lvl="1" indent="-342900"/>
            <a:r>
              <a:rPr lang="en-US" dirty="0"/>
              <a:t>Governor/US Senate/Congress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E4F82B66-A8F7-B65F-A167-313C523BCE95}"/>
              </a:ext>
            </a:extLst>
          </p:cNvPr>
          <p:cNvSpPr>
            <a:spLocks noChangeAspect="1"/>
          </p:cNvSpPr>
          <p:nvPr/>
        </p:nvSpPr>
        <p:spPr>
          <a:xfrm rot="5400000">
            <a:off x="879988" y="494896"/>
            <a:ext cx="160160" cy="9586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10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80785-B897-B34A-F5B8-2E4F1A529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5D8C84A-D379-427E-DFC9-3648FABFE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Minnesota Legislative Basics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F0EC2A-FF42-1F91-FEB5-5435413098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 dirty="0"/>
              <a:t>© 2023 Fredrikson &amp; Byron, P.A.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7B5553-8593-7C09-7E2C-847BE1D9BA4F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924339" y="1144589"/>
            <a:ext cx="10780610" cy="505764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Session Length</a:t>
            </a:r>
          </a:p>
          <a:p>
            <a:pPr marL="571500" lvl="1" indent="-342900"/>
            <a:r>
              <a:rPr lang="en-US" sz="2000" dirty="0"/>
              <a:t>Regular Session: February 17, 2026 to May 18, 2026</a:t>
            </a:r>
          </a:p>
          <a:p>
            <a:pPr marL="571500" lvl="1" indent="-342900"/>
            <a:r>
              <a:rPr lang="en-US" sz="2000" b="1" dirty="0"/>
              <a:t>No Need to Enact a Budget Bill*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House</a:t>
            </a:r>
          </a:p>
          <a:p>
            <a:pPr marL="571500" lvl="1" indent="-342900"/>
            <a:r>
              <a:rPr lang="en-US" sz="2000" dirty="0"/>
              <a:t>134 Members (tied 67 to 66) 34B Election September 16, 2025 </a:t>
            </a:r>
          </a:p>
          <a:p>
            <a:pPr marL="571500" lvl="1" indent="-342900"/>
            <a:r>
              <a:rPr lang="en-US" sz="2000" dirty="0"/>
              <a:t>New DFL House Leader </a:t>
            </a:r>
          </a:p>
          <a:p>
            <a:pPr marL="571500" lvl="1" indent="-342900"/>
            <a:r>
              <a:rPr lang="en-US" sz="2000" dirty="0"/>
              <a:t>One New Member and Two Possible Special Elections</a:t>
            </a:r>
          </a:p>
          <a:p>
            <a:pPr marL="571500" lvl="1" indent="-342900"/>
            <a:r>
              <a:rPr lang="en-US" sz="2000" dirty="0"/>
              <a:t>Power-Sharing Agreement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Senate</a:t>
            </a:r>
          </a:p>
          <a:p>
            <a:pPr marL="571500" lvl="1" indent="-342900"/>
            <a:r>
              <a:rPr lang="en-US" sz="2000" dirty="0"/>
              <a:t>67 Senators </a:t>
            </a:r>
          </a:p>
          <a:p>
            <a:pPr marL="571500" lvl="1" indent="-342900"/>
            <a:r>
              <a:rPr lang="en-US" sz="2000" dirty="0"/>
              <a:t>Two New Senators and a Possible Special Election </a:t>
            </a:r>
          </a:p>
          <a:p>
            <a:pPr marL="571500" lvl="1" indent="-342900"/>
            <a:r>
              <a:rPr lang="en-US" sz="2000" dirty="0"/>
              <a:t>DFL Controlled (33 to 32) SD29 and SD47 Elections: November 4, 2025</a:t>
            </a:r>
          </a:p>
          <a:p>
            <a:pPr lvl="1" indent="0">
              <a:buNone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11932F85-1815-D800-4138-830C15929705}"/>
              </a:ext>
            </a:extLst>
          </p:cNvPr>
          <p:cNvSpPr>
            <a:spLocks noChangeAspect="1"/>
          </p:cNvSpPr>
          <p:nvPr/>
        </p:nvSpPr>
        <p:spPr>
          <a:xfrm rot="5400000">
            <a:off x="879988" y="494896"/>
            <a:ext cx="160160" cy="9586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852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6695ED8-7F9F-4150-34AD-0430EC285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Legislative Issues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B2373F-2A5F-A676-2CB9-4BF7BB45E3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 dirty="0"/>
              <a:t>© 2023 Fredrikson &amp; Byron, P.A.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C4FB35-A965-4FC8-6BEB-76E304F7E17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033669" y="1311965"/>
            <a:ext cx="10671279" cy="489026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Budget</a:t>
            </a:r>
          </a:p>
          <a:p>
            <a:pPr marL="571500" lvl="1" indent="-342900"/>
            <a:r>
              <a:rPr lang="en-US" dirty="0"/>
              <a:t>November/February Forecasts</a:t>
            </a:r>
          </a:p>
          <a:p>
            <a:pPr marL="571500" lvl="1" indent="-342900"/>
            <a:r>
              <a:rPr lang="en-US" dirty="0"/>
              <a:t>Budget Deficit?</a:t>
            </a:r>
          </a:p>
          <a:p>
            <a:pPr marL="571500" lvl="1" indent="-342900"/>
            <a:r>
              <a:rPr lang="en-US" dirty="0"/>
              <a:t>2027-2028 Forecast Key</a:t>
            </a:r>
          </a:p>
          <a:p>
            <a:pPr marL="571500" lvl="1" indent="-342900"/>
            <a:r>
              <a:rPr lang="en-US" dirty="0"/>
              <a:t>Impact of OBBB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Committee Leadership: Human Services</a:t>
            </a:r>
          </a:p>
          <a:p>
            <a:pPr marL="571500" lvl="1" indent="-342900"/>
            <a:r>
              <a:rPr lang="en-US" dirty="0"/>
              <a:t>House: </a:t>
            </a:r>
          </a:p>
          <a:p>
            <a:pPr marL="800100" lvl="2" indent="-342900"/>
            <a:r>
              <a:rPr lang="en-US" dirty="0"/>
              <a:t>DFL: Noor</a:t>
            </a:r>
          </a:p>
          <a:p>
            <a:pPr marL="800100" lvl="2" indent="-342900"/>
            <a:r>
              <a:rPr lang="en-US" dirty="0"/>
              <a:t>GOP: Schomacker</a:t>
            </a:r>
          </a:p>
          <a:p>
            <a:pPr marL="571500" lvl="1" indent="-342900"/>
            <a:r>
              <a:rPr lang="en-US" dirty="0"/>
              <a:t>Senate: </a:t>
            </a:r>
          </a:p>
          <a:p>
            <a:pPr marL="800100" lvl="2" indent="-342900"/>
            <a:r>
              <a:rPr lang="en-US" dirty="0"/>
              <a:t>DFL: Hoffman</a:t>
            </a:r>
          </a:p>
          <a:p>
            <a:pPr marL="800100" lvl="2" indent="-342900"/>
            <a:r>
              <a:rPr lang="en-US" dirty="0"/>
              <a:t>GOP: Abeler, Rasmusson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9262E533-95BA-91DB-50F3-B3456BE2ACA9}"/>
              </a:ext>
            </a:extLst>
          </p:cNvPr>
          <p:cNvSpPr>
            <a:spLocks noChangeAspect="1"/>
          </p:cNvSpPr>
          <p:nvPr/>
        </p:nvSpPr>
        <p:spPr>
          <a:xfrm rot="5400000">
            <a:off x="879988" y="494896"/>
            <a:ext cx="160160" cy="9586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3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578A7-6627-847D-F37D-F4004B65C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2104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name="Office Theme">
  <a:themeElements>
    <a:clrScheme name="Fredrikson 2022 Colors 2">
      <a:dk1>
        <a:srgbClr val="000000"/>
      </a:dk1>
      <a:lt1>
        <a:srgbClr val="FFFFFF"/>
      </a:lt1>
      <a:dk2>
        <a:srgbClr val="2C3054"/>
      </a:dk2>
      <a:lt2>
        <a:srgbClr val="D8D7D9"/>
      </a:lt2>
      <a:accent1>
        <a:srgbClr val="8B97AD"/>
      </a:accent1>
      <a:accent2>
        <a:srgbClr val="E31B23"/>
      </a:accent2>
      <a:accent3>
        <a:srgbClr val="611C03"/>
      </a:accent3>
      <a:accent4>
        <a:srgbClr val="9CAE42"/>
      </a:accent4>
      <a:accent5>
        <a:srgbClr val="830053"/>
      </a:accent5>
      <a:accent6>
        <a:srgbClr val="FFCF49"/>
      </a:accent6>
      <a:hlink>
        <a:srgbClr val="5877B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blipFill>
          <a:blip xmlns:r="http://schemas.openxmlformats.org/officeDocument/2006/relationships" r:embed="rId1"/>
          <a:stretch>
            <a:fillRect/>
          </a:stretch>
        </a:blip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B PowerPoint Template 16x9.pptx" id="{1F7B58E0-264B-4E51-AA2B-2BF2B5223FFF}" vid="{8E9B6DBE-ACF5-4E9C-8161-A97FC3C0F36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450</Words>
  <Application>Microsoft Office PowerPoint</Application>
  <PresentationFormat>Widescreen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Office Theme</vt:lpstr>
      <vt:lpstr>2025-2026 Legislative Update</vt:lpstr>
      <vt:lpstr>2025 Minnesota Legislative Basics</vt:lpstr>
      <vt:lpstr>2025 Key Legislative Actions</vt:lpstr>
      <vt:lpstr>2025 Key Legislative Actions</vt:lpstr>
      <vt:lpstr>2026 Legislative Session: Overview</vt:lpstr>
      <vt:lpstr>2026 Minnesota Legislative Basics</vt:lpstr>
      <vt:lpstr>2026 Legislative Issues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Simons, Anni</dc:creator>
  <cp:lastModifiedBy>Simons, Anni</cp:lastModifiedBy>
  <cp:revision>1</cp:revision>
  <dcterms:created xsi:type="dcterms:W3CDTF">1900-01-01T06:00:00Z</dcterms:created>
  <dcterms:modified xsi:type="dcterms:W3CDTF">2025-09-02T01:52:12Z</dcterms:modified>
</cp:coreProperties>
</file>