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19"/>
  </p:notesMasterIdLst>
  <p:handoutMasterIdLst>
    <p:handoutMasterId r:id="rId20"/>
  </p:handoutMasterIdLst>
  <p:sldIdLst>
    <p:sldId id="432" r:id="rId5"/>
    <p:sldId id="383" r:id="rId6"/>
    <p:sldId id="435" r:id="rId7"/>
    <p:sldId id="413" r:id="rId8"/>
    <p:sldId id="436" r:id="rId9"/>
    <p:sldId id="437" r:id="rId10"/>
    <p:sldId id="438" r:id="rId11"/>
    <p:sldId id="439" r:id="rId12"/>
    <p:sldId id="440" r:id="rId13"/>
    <p:sldId id="441" r:id="rId14"/>
    <p:sldId id="442" r:id="rId15"/>
    <p:sldId id="424" r:id="rId16"/>
    <p:sldId id="429" r:id="rId17"/>
    <p:sldId id="398" r:id="rId18"/>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27" autoAdjust="0"/>
  </p:normalViewPr>
  <p:slideViewPr>
    <p:cSldViewPr snapToGrid="0">
      <p:cViewPr varScale="1">
        <p:scale>
          <a:sx n="95" d="100"/>
          <a:sy n="95" d="100"/>
        </p:scale>
        <p:origin x="163"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936770" y="2"/>
            <a:ext cx="3011699" cy="463408"/>
          </a:xfrm>
          <a:prstGeom prst="rect">
            <a:avLst/>
          </a:prstGeom>
        </p:spPr>
        <p:txBody>
          <a:bodyPr vert="horz" lIns="92492" tIns="46246" rIns="92492" bIns="46246" rtlCol="0"/>
          <a:lstStyle>
            <a:lvl1pPr algn="r">
              <a:defRPr sz="1200"/>
            </a:lvl1pPr>
          </a:lstStyle>
          <a:p>
            <a:fld id="{1EBEDD12-BCD5-485B-BCBC-34BB01D7923C}" type="datetimeFigureOut">
              <a:rPr lang="en-US" smtClean="0"/>
              <a:t>9/3/2025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936770" y="8772669"/>
            <a:ext cx="3011699" cy="463407"/>
          </a:xfrm>
          <a:prstGeom prst="rect">
            <a:avLst/>
          </a:prstGeom>
        </p:spPr>
        <p:txBody>
          <a:bodyPr vert="horz" lIns="92492" tIns="46246" rIns="92492" bIns="46246"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2"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2" y="2"/>
            <a:ext cx="3011699" cy="463408"/>
          </a:xfrm>
          <a:prstGeom prst="rect">
            <a:avLst/>
          </a:prstGeom>
        </p:spPr>
        <p:txBody>
          <a:bodyPr vert="horz" lIns="92492" tIns="46246" rIns="92492" bIns="46246"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70" y="2"/>
            <a:ext cx="3011699" cy="463408"/>
          </a:xfrm>
          <a:prstGeom prst="rect">
            <a:avLst/>
          </a:prstGeom>
        </p:spPr>
        <p:txBody>
          <a:bodyPr vert="horz" lIns="92492" tIns="46246" rIns="92492" bIns="46246" rtlCol="0"/>
          <a:lstStyle>
            <a:lvl1pPr algn="r">
              <a:defRPr sz="1200"/>
            </a:lvl1pPr>
          </a:lstStyle>
          <a:p>
            <a:fld id="{6EE7A52F-9D89-7442-A8E9-48D1527B5F6B}" type="datetimeFigureOut">
              <a:rPr lang="en-US" smtClean="0"/>
              <a:t>9/3/2025</a:t>
            </a:fld>
            <a:endParaRPr lang="en-US" dirty="0"/>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2"/>
            <a:ext cx="5560060" cy="363670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70" y="8772669"/>
            <a:ext cx="3011699" cy="463407"/>
          </a:xfrm>
          <a:prstGeom prst="rect">
            <a:avLst/>
          </a:prstGeom>
        </p:spPr>
        <p:txBody>
          <a:bodyPr vert="horz" lIns="92492" tIns="46246" rIns="92492" bIns="46246"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2533371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2964183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424582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1115360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930689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372028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533340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3317276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2511253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C35C9-1DFC-FDBA-94F9-E79A193AFD5E}"/>
              </a:ext>
            </a:extLst>
          </p:cNvPr>
          <p:cNvSpPr>
            <a:spLocks noGrp="1"/>
          </p:cNvSpPr>
          <p:nvPr>
            <p:ph type="title"/>
          </p:nvPr>
        </p:nvSpPr>
        <p:spPr/>
        <p:txBody>
          <a:bodyPr/>
          <a:lstStyle/>
          <a:p>
            <a:pPr algn="ctr"/>
            <a:r>
              <a:rPr lang="en-US" dirty="0"/>
              <a:t>GAC Transportation Subcommittee</a:t>
            </a:r>
            <a:br>
              <a:rPr lang="en-US" dirty="0"/>
            </a:br>
            <a:r>
              <a:rPr lang="en-US" dirty="0"/>
              <a:t>2025 Status Report &amp; Updates</a:t>
            </a:r>
          </a:p>
        </p:txBody>
      </p:sp>
      <p:sp>
        <p:nvSpPr>
          <p:cNvPr id="3" name="Content Placeholder 2">
            <a:extLst>
              <a:ext uri="{FF2B5EF4-FFF2-40B4-BE49-F238E27FC236}">
                <a16:creationId xmlns:a16="http://schemas.microsoft.com/office/drawing/2014/main" id="{1BDACB5C-CD3A-E671-1C9D-D9B1FE414F12}"/>
              </a:ext>
            </a:extLst>
          </p:cNvPr>
          <p:cNvSpPr>
            <a:spLocks noGrp="1"/>
          </p:cNvSpPr>
          <p:nvPr>
            <p:ph sz="quarter" idx="13"/>
          </p:nvPr>
        </p:nvSpPr>
        <p:spPr>
          <a:xfrm>
            <a:off x="5879431" y="2249924"/>
            <a:ext cx="5149516" cy="3699328"/>
          </a:xfrm>
        </p:spPr>
        <p:txBody>
          <a:bodyPr>
            <a:normAutofit fontScale="32500" lnSpcReduction="20000"/>
          </a:bodyPr>
          <a:lstStyle/>
          <a:p>
            <a:pPr marL="0" indent="0" algn="ctr">
              <a:buNone/>
            </a:pPr>
            <a:r>
              <a:rPr lang="en-US" sz="4900" b="1" u="sng" dirty="0">
                <a:solidFill>
                  <a:schemeClr val="bg1"/>
                </a:solidFill>
              </a:rPr>
              <a:t>MOHR GAC Transportation Subcommittee Members:</a:t>
            </a:r>
          </a:p>
          <a:p>
            <a:pPr algn="ctr"/>
            <a:endParaRPr lang="en-US" sz="2400" b="1" u="sng" dirty="0">
              <a:solidFill>
                <a:schemeClr val="bg1"/>
              </a:solidFill>
            </a:endParaRPr>
          </a:p>
          <a:p>
            <a:pPr marL="914400" indent="-282575">
              <a:lnSpc>
                <a:spcPct val="120000"/>
              </a:lnSpc>
              <a:spcBef>
                <a:spcPts val="0"/>
              </a:spcBef>
            </a:pPr>
            <a:r>
              <a:rPr lang="en-US" sz="4400" dirty="0">
                <a:solidFill>
                  <a:schemeClr val="bg1"/>
                </a:solidFill>
              </a:rPr>
              <a:t>Mike Greenbaum, </a:t>
            </a:r>
            <a:r>
              <a:rPr lang="en-US" sz="4400" dirty="0"/>
              <a:t>Merrick</a:t>
            </a:r>
          </a:p>
          <a:p>
            <a:pPr marL="914400" indent="-282575">
              <a:lnSpc>
                <a:spcPct val="120000"/>
              </a:lnSpc>
              <a:spcBef>
                <a:spcPts val="0"/>
              </a:spcBef>
            </a:pPr>
            <a:r>
              <a:rPr lang="en-US" sz="4400" dirty="0"/>
              <a:t>Lori Schluttenhofer, Opportunity Partners</a:t>
            </a:r>
            <a:endParaRPr lang="en-US" sz="4400" dirty="0">
              <a:solidFill>
                <a:schemeClr val="bg1"/>
              </a:solidFill>
            </a:endParaRPr>
          </a:p>
          <a:p>
            <a:pPr marL="914400" indent="-282575">
              <a:lnSpc>
                <a:spcPct val="120000"/>
              </a:lnSpc>
              <a:spcBef>
                <a:spcPts val="0"/>
              </a:spcBef>
            </a:pPr>
            <a:r>
              <a:rPr lang="en-US" sz="4400" dirty="0">
                <a:solidFill>
                  <a:schemeClr val="bg1"/>
                </a:solidFill>
              </a:rPr>
              <a:t>Elizabeth Schear, Advance Opportunities</a:t>
            </a:r>
          </a:p>
          <a:p>
            <a:pPr marL="914400" indent="-282575">
              <a:lnSpc>
                <a:spcPct val="120000"/>
              </a:lnSpc>
              <a:spcBef>
                <a:spcPts val="0"/>
              </a:spcBef>
            </a:pPr>
            <a:r>
              <a:rPr lang="en-US" sz="4400" dirty="0"/>
              <a:t>Brandon LeDoux, Pinewood</a:t>
            </a:r>
            <a:endParaRPr lang="en-US" sz="4400" dirty="0">
              <a:solidFill>
                <a:schemeClr val="bg1"/>
              </a:solidFill>
            </a:endParaRPr>
          </a:p>
          <a:p>
            <a:pPr marL="914400" indent="-282575">
              <a:lnSpc>
                <a:spcPct val="120000"/>
              </a:lnSpc>
              <a:spcBef>
                <a:spcPts val="0"/>
              </a:spcBef>
            </a:pPr>
            <a:r>
              <a:rPr lang="en-US" sz="4400" dirty="0">
                <a:solidFill>
                  <a:schemeClr val="bg1"/>
                </a:solidFill>
              </a:rPr>
              <a:t>Jennifer Freeburg, N.E. Contemporary Services</a:t>
            </a:r>
          </a:p>
          <a:p>
            <a:pPr marL="914400" indent="-282575">
              <a:lnSpc>
                <a:spcPct val="120000"/>
              </a:lnSpc>
              <a:spcBef>
                <a:spcPts val="0"/>
              </a:spcBef>
            </a:pPr>
            <a:r>
              <a:rPr lang="en-US" sz="4400" dirty="0"/>
              <a:t>Jodi Blume</a:t>
            </a:r>
            <a:r>
              <a:rPr lang="en-US" sz="4400" dirty="0">
                <a:solidFill>
                  <a:schemeClr val="bg1"/>
                </a:solidFill>
              </a:rPr>
              <a:t>, Rise</a:t>
            </a:r>
          </a:p>
          <a:p>
            <a:pPr marL="914400" indent="-282575">
              <a:lnSpc>
                <a:spcPct val="120000"/>
              </a:lnSpc>
              <a:spcBef>
                <a:spcPts val="0"/>
              </a:spcBef>
            </a:pPr>
            <a:r>
              <a:rPr lang="en-US" sz="4400" dirty="0">
                <a:solidFill>
                  <a:schemeClr val="bg1"/>
                </a:solidFill>
              </a:rPr>
              <a:t>Tim </a:t>
            </a:r>
            <a:r>
              <a:rPr lang="en-US" sz="4400" dirty="0" err="1">
                <a:solidFill>
                  <a:schemeClr val="bg1"/>
                </a:solidFill>
              </a:rPr>
              <a:t>Schmutzer</a:t>
            </a:r>
            <a:r>
              <a:rPr lang="en-US" sz="4400" dirty="0">
                <a:solidFill>
                  <a:schemeClr val="bg1"/>
                </a:solidFill>
              </a:rPr>
              <a:t>, PHASE-Industries</a:t>
            </a:r>
          </a:p>
          <a:p>
            <a:pPr marL="914400" indent="-282575">
              <a:lnSpc>
                <a:spcPct val="120000"/>
              </a:lnSpc>
              <a:spcBef>
                <a:spcPts val="0"/>
              </a:spcBef>
            </a:pPr>
            <a:r>
              <a:rPr lang="en-US" sz="4400" dirty="0">
                <a:solidFill>
                  <a:schemeClr val="bg1"/>
                </a:solidFill>
              </a:rPr>
              <a:t>Calli Kadlec, Opportunity Partners</a:t>
            </a:r>
          </a:p>
          <a:p>
            <a:pPr marL="914400" indent="-282575">
              <a:lnSpc>
                <a:spcPct val="120000"/>
              </a:lnSpc>
              <a:spcBef>
                <a:spcPts val="0"/>
              </a:spcBef>
            </a:pPr>
            <a:r>
              <a:rPr lang="en-US" sz="4400" dirty="0">
                <a:solidFill>
                  <a:schemeClr val="bg1"/>
                </a:solidFill>
              </a:rPr>
              <a:t>Karen Herman, </a:t>
            </a:r>
            <a:r>
              <a:rPr lang="en-US" sz="4400" dirty="0" err="1">
                <a:solidFill>
                  <a:schemeClr val="bg1"/>
                </a:solidFill>
              </a:rPr>
              <a:t>Udac</a:t>
            </a:r>
            <a:endParaRPr lang="en-US" sz="4400" dirty="0">
              <a:solidFill>
                <a:schemeClr val="bg1"/>
              </a:solidFill>
            </a:endParaRPr>
          </a:p>
          <a:p>
            <a:pPr marL="914400" indent="-282575">
              <a:lnSpc>
                <a:spcPct val="120000"/>
              </a:lnSpc>
              <a:spcBef>
                <a:spcPts val="0"/>
              </a:spcBef>
            </a:pPr>
            <a:r>
              <a:rPr lang="en-US" sz="4400" dirty="0">
                <a:solidFill>
                  <a:schemeClr val="bg1"/>
                </a:solidFill>
              </a:rPr>
              <a:t>Ann Dahl, </a:t>
            </a:r>
            <a:r>
              <a:rPr lang="en-US" sz="4400" dirty="0" err="1">
                <a:solidFill>
                  <a:schemeClr val="bg1"/>
                </a:solidFill>
              </a:rPr>
              <a:t>Udac</a:t>
            </a:r>
            <a:endParaRPr lang="en-US" sz="4400" dirty="0">
              <a:solidFill>
                <a:schemeClr val="bg1"/>
              </a:solidFill>
            </a:endParaRPr>
          </a:p>
          <a:p>
            <a:pPr marL="914400" indent="-282575">
              <a:lnSpc>
                <a:spcPct val="120000"/>
              </a:lnSpc>
              <a:spcBef>
                <a:spcPts val="0"/>
              </a:spcBef>
            </a:pPr>
            <a:r>
              <a:rPr lang="en-US" sz="4400" dirty="0">
                <a:solidFill>
                  <a:schemeClr val="bg1"/>
                </a:solidFill>
              </a:rPr>
              <a:t>Tami </a:t>
            </a:r>
            <a:r>
              <a:rPr lang="en-US" sz="4400" dirty="0" err="1">
                <a:solidFill>
                  <a:schemeClr val="bg1"/>
                </a:solidFill>
              </a:rPr>
              <a:t>Rueter</a:t>
            </a:r>
            <a:r>
              <a:rPr lang="en-US" sz="4400" dirty="0">
                <a:solidFill>
                  <a:schemeClr val="bg1"/>
                </a:solidFill>
              </a:rPr>
              <a:t>, MRCI</a:t>
            </a:r>
          </a:p>
          <a:p>
            <a:pPr marL="914400" indent="-282575">
              <a:lnSpc>
                <a:spcPct val="120000"/>
              </a:lnSpc>
              <a:spcBef>
                <a:spcPts val="0"/>
              </a:spcBef>
            </a:pPr>
            <a:r>
              <a:rPr lang="en-US" sz="4400" dirty="0">
                <a:solidFill>
                  <a:schemeClr val="bg1"/>
                </a:solidFill>
              </a:rPr>
              <a:t>Michele Morris, Rise</a:t>
            </a:r>
          </a:p>
          <a:p>
            <a:pPr marL="914400" indent="-282575">
              <a:lnSpc>
                <a:spcPct val="120000"/>
              </a:lnSpc>
              <a:spcBef>
                <a:spcPts val="0"/>
              </a:spcBef>
            </a:pPr>
            <a:r>
              <a:rPr lang="en-US" sz="4400" dirty="0"/>
              <a:t>Miranda Madigan, Lifeworks</a:t>
            </a:r>
            <a:endParaRPr lang="en-US" sz="4400" dirty="0">
              <a:solidFill>
                <a:schemeClr val="bg1"/>
              </a:solidFill>
            </a:endParaRPr>
          </a:p>
          <a:p>
            <a:endParaRPr lang="en-US" dirty="0"/>
          </a:p>
        </p:txBody>
      </p:sp>
      <p:pic>
        <p:nvPicPr>
          <p:cNvPr id="5" name="Picture 4">
            <a:extLst>
              <a:ext uri="{FF2B5EF4-FFF2-40B4-BE49-F238E27FC236}">
                <a16:creationId xmlns:a16="http://schemas.microsoft.com/office/drawing/2014/main" id="{4794B785-4D41-4713-BCF8-7CB381666188}"/>
              </a:ext>
            </a:extLst>
          </p:cNvPr>
          <p:cNvPicPr>
            <a:picLocks noChangeAspect="1"/>
          </p:cNvPicPr>
          <p:nvPr/>
        </p:nvPicPr>
        <p:blipFill>
          <a:blip r:embed="rId2"/>
          <a:stretch>
            <a:fillRect/>
          </a:stretch>
        </p:blipFill>
        <p:spPr>
          <a:xfrm>
            <a:off x="2978194" y="4643679"/>
            <a:ext cx="2714625" cy="1685925"/>
          </a:xfrm>
          <a:prstGeom prst="rect">
            <a:avLst/>
          </a:prstGeom>
          <a:ln w="3175">
            <a:solidFill>
              <a:schemeClr val="bg1">
                <a:lumMod val="50000"/>
                <a:lumOff val="50000"/>
              </a:schemeClr>
            </a:solidFill>
          </a:ln>
        </p:spPr>
      </p:pic>
      <p:pic>
        <p:nvPicPr>
          <p:cNvPr id="2050" name="Picture 2" descr="Repülni is tud az új magyar busz - mobilitasplatform">
            <a:extLst>
              <a:ext uri="{FF2B5EF4-FFF2-40B4-BE49-F238E27FC236}">
                <a16:creationId xmlns:a16="http://schemas.microsoft.com/office/drawing/2014/main" id="{5EFD1B06-E678-4E92-8BB9-93F0AE7742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874" y="2241289"/>
            <a:ext cx="4623545" cy="2022801"/>
          </a:xfrm>
          <a:prstGeom prst="rect">
            <a:avLst/>
          </a:prstGeom>
          <a:noFill/>
          <a:ln>
            <a:solidFill>
              <a:schemeClr val="bg1">
                <a:lumMod val="50000"/>
                <a:lumOff val="50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4520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0" y="76630"/>
            <a:ext cx="8706678" cy="1271675"/>
          </a:xfrm>
        </p:spPr>
        <p:txBody>
          <a:bodyPr/>
          <a:lstStyle/>
          <a:p>
            <a:pPr algn="ctr"/>
            <a:r>
              <a:rPr lang="en-US" dirty="0"/>
              <a:t>Priority 2: Overall &amp; Expand MOHR Member Transportation Toolkit</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83997" y="1500809"/>
            <a:ext cx="10692840" cy="4749880"/>
          </a:xfrm>
        </p:spPr>
        <p:txBody>
          <a:bodyPr tIns="457200">
            <a:normAutofit/>
          </a:bodyPr>
          <a:lstStyle/>
          <a:p>
            <a:pPr marL="402336" lvl="1" indent="0">
              <a:buNone/>
            </a:pPr>
            <a:endParaRPr lang="en-US" sz="1900" b="1" dirty="0"/>
          </a:p>
          <a:p>
            <a:pPr>
              <a:spcBef>
                <a:spcPts val="600"/>
              </a:spcBef>
            </a:pPr>
            <a:r>
              <a:rPr lang="en-US" sz="1900" b="1" u="sng" dirty="0">
                <a:solidFill>
                  <a:schemeClr val="bg1"/>
                </a:solidFill>
              </a:rPr>
              <a:t>Priority 2:</a:t>
            </a:r>
            <a:r>
              <a:rPr lang="en-US" sz="1900" b="0" u="sng" dirty="0">
                <a:solidFill>
                  <a:schemeClr val="bg1"/>
                </a:solidFill>
              </a:rPr>
              <a:t> </a:t>
            </a:r>
            <a:r>
              <a:rPr lang="en-US" sz="1900" b="1" dirty="0">
                <a:solidFill>
                  <a:schemeClr val="bg1"/>
                </a:solidFill>
              </a:rPr>
              <a:t>Overall &amp; Expand MOHR Member Transportation Tool Kit</a:t>
            </a:r>
            <a:r>
              <a:rPr lang="en-US" sz="1900" dirty="0">
                <a:solidFill>
                  <a:schemeClr val="bg1"/>
                </a:solidFill>
              </a:rPr>
              <a:t>, to include:</a:t>
            </a:r>
          </a:p>
          <a:p>
            <a:pPr lvl="2">
              <a:spcBef>
                <a:spcPts val="600"/>
              </a:spcBef>
            </a:pPr>
            <a:r>
              <a:rPr lang="en-US" sz="1900" dirty="0"/>
              <a:t>Updated Provider introduction/bookend negotiation letters (to lead agencies);</a:t>
            </a:r>
          </a:p>
          <a:p>
            <a:pPr lvl="2">
              <a:spcBef>
                <a:spcPts val="600"/>
              </a:spcBef>
            </a:pPr>
            <a:r>
              <a:rPr lang="en-US" sz="1900" dirty="0"/>
              <a:t>Index of transportation terminology with definitions;</a:t>
            </a:r>
          </a:p>
          <a:p>
            <a:pPr lvl="2">
              <a:spcBef>
                <a:spcPts val="600"/>
              </a:spcBef>
            </a:pPr>
            <a:r>
              <a:rPr lang="en-US" sz="1900" dirty="0"/>
              <a:t>Review MOHR Bookend Transportation Rate guidance, assigned cost values, and overall construction of a tool (perhaps use a “base rate”, and add cost values for add-ons/PCCs);</a:t>
            </a:r>
          </a:p>
          <a:p>
            <a:pPr lvl="2">
              <a:spcBef>
                <a:spcPts val="600"/>
              </a:spcBef>
            </a:pPr>
            <a:r>
              <a:rPr lang="en-US" sz="1900" dirty="0"/>
              <a:t>PCC Defined Items – research and assigned cost to each item;</a:t>
            </a:r>
          </a:p>
          <a:p>
            <a:pPr lvl="2">
              <a:spcBef>
                <a:spcPts val="600"/>
              </a:spcBef>
            </a:pPr>
            <a:r>
              <a:rPr lang="en-US" sz="1900" dirty="0"/>
              <a:t>Colleague Resource List (connect colleagues with other colleagues with experience/success in different parts of transportation, such as negotiations or constructing actual cost for an organization, etc.);</a:t>
            </a:r>
          </a:p>
          <a:p>
            <a:pPr lvl="2">
              <a:spcBef>
                <a:spcPts val="600"/>
              </a:spcBef>
            </a:pPr>
            <a:r>
              <a:rPr lang="en-US" sz="1900" dirty="0"/>
              <a:t>Stay abreast of current happenings and provide trend identification &amp; analysis, and report back to GAC.</a:t>
            </a:r>
          </a:p>
          <a:p>
            <a:pPr lvl="2">
              <a:spcBef>
                <a:spcPts val="0"/>
              </a:spcBef>
            </a:pPr>
            <a:endParaRPr lang="en-US" sz="2400" dirty="0"/>
          </a:p>
          <a:p>
            <a:endParaRPr lang="en-US" dirty="0"/>
          </a:p>
        </p:txBody>
      </p:sp>
    </p:spTree>
    <p:extLst>
      <p:ext uri="{BB962C8B-B14F-4D97-AF65-F5344CB8AC3E}">
        <p14:creationId xmlns:p14="http://schemas.microsoft.com/office/powerpoint/2010/main" val="4207816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0" y="76630"/>
            <a:ext cx="8706678" cy="1271675"/>
          </a:xfrm>
        </p:spPr>
        <p:txBody>
          <a:bodyPr/>
          <a:lstStyle/>
          <a:p>
            <a:pPr algn="ctr"/>
            <a:r>
              <a:rPr lang="en-US" dirty="0"/>
              <a:t>Priority 2: Overall &amp; Expand MOHR Member Transportation Toolkit</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83997" y="1500809"/>
            <a:ext cx="10692840" cy="4749880"/>
          </a:xfrm>
        </p:spPr>
        <p:txBody>
          <a:bodyPr tIns="457200">
            <a:normAutofit/>
          </a:bodyPr>
          <a:lstStyle/>
          <a:p>
            <a:pPr marL="402336" lvl="1" indent="0">
              <a:buNone/>
            </a:pPr>
            <a:endParaRPr lang="en-US" sz="1900" b="1" dirty="0"/>
          </a:p>
          <a:p>
            <a:pPr>
              <a:spcBef>
                <a:spcPts val="600"/>
              </a:spcBef>
            </a:pPr>
            <a:r>
              <a:rPr lang="en-US" sz="1900" b="1" u="sng" dirty="0">
                <a:solidFill>
                  <a:schemeClr val="bg1"/>
                </a:solidFill>
              </a:rPr>
              <a:t>Priority 2</a:t>
            </a:r>
            <a:r>
              <a:rPr lang="en-US" sz="1900" u="sng" dirty="0">
                <a:solidFill>
                  <a:schemeClr val="bg1"/>
                </a:solidFill>
              </a:rPr>
              <a:t> Status Updates:</a:t>
            </a:r>
          </a:p>
          <a:p>
            <a:pPr lvl="1"/>
            <a:r>
              <a:rPr lang="en-US" dirty="0"/>
              <a:t>Updated Bookend Transportation (T2003) rate negotiation sample letter to lead agencies available in the Member Section of the MOHR Website;</a:t>
            </a:r>
          </a:p>
          <a:p>
            <a:pPr lvl="1"/>
            <a:r>
              <a:rPr lang="en-US" dirty="0"/>
              <a:t>Index of Terminology/Definitions, colleague resource list, &amp; assignment of PCC line item costs under construction;</a:t>
            </a:r>
          </a:p>
          <a:p>
            <a:pPr lvl="1"/>
            <a:r>
              <a:rPr lang="en-US" dirty="0"/>
              <a:t>Long-term: revising a bookend transportation cost/rate model for providers &amp; lead agencies will require several more months of work.  </a:t>
            </a:r>
          </a:p>
          <a:p>
            <a:pPr lvl="3"/>
            <a:r>
              <a:rPr lang="en-US" dirty="0"/>
              <a:t>Existing frameworks use either a single blended rate, or multi-variable matrix rates.</a:t>
            </a:r>
          </a:p>
          <a:p>
            <a:pPr lvl="3"/>
            <a:r>
              <a:rPr lang="en-US" dirty="0"/>
              <a:t>Subcommittee would like to work on a “base-rate” model that incorporates PCC add-ons.</a:t>
            </a:r>
          </a:p>
          <a:p>
            <a:pPr lvl="1"/>
            <a:endParaRPr lang="en-US" dirty="0"/>
          </a:p>
          <a:p>
            <a:endParaRPr lang="en-US" dirty="0"/>
          </a:p>
        </p:txBody>
      </p:sp>
    </p:spTree>
    <p:extLst>
      <p:ext uri="{BB962C8B-B14F-4D97-AF65-F5344CB8AC3E}">
        <p14:creationId xmlns:p14="http://schemas.microsoft.com/office/powerpoint/2010/main" val="2326127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3D13E-0284-84EB-3BD9-2ED965C7BBE3}"/>
              </a:ext>
            </a:extLst>
          </p:cNvPr>
          <p:cNvSpPr>
            <a:spLocks noGrp="1"/>
          </p:cNvSpPr>
          <p:nvPr>
            <p:ph type="title"/>
          </p:nvPr>
        </p:nvSpPr>
        <p:spPr/>
        <p:txBody>
          <a:bodyPr/>
          <a:lstStyle/>
          <a:p>
            <a:r>
              <a:rPr lang="en-US" sz="4400" dirty="0"/>
              <a:t>Person-Centered Coordination (PCC) Supports in Waiver Transportation</a:t>
            </a:r>
            <a:endParaRPr lang="en-US" dirty="0"/>
          </a:p>
        </p:txBody>
      </p:sp>
      <p:sp>
        <p:nvSpPr>
          <p:cNvPr id="3" name="Content Placeholder 2">
            <a:extLst>
              <a:ext uri="{FF2B5EF4-FFF2-40B4-BE49-F238E27FC236}">
                <a16:creationId xmlns:a16="http://schemas.microsoft.com/office/drawing/2014/main" id="{9729D04A-D462-F9B4-18E9-1CE0E0FCB86F}"/>
              </a:ext>
            </a:extLst>
          </p:cNvPr>
          <p:cNvSpPr>
            <a:spLocks noGrp="1"/>
          </p:cNvSpPr>
          <p:nvPr>
            <p:ph sz="quarter" idx="15"/>
          </p:nvPr>
        </p:nvSpPr>
        <p:spPr>
          <a:xfrm>
            <a:off x="1329856" y="2328655"/>
            <a:ext cx="7933413" cy="3893240"/>
          </a:xfrm>
          <a:ln w="3175">
            <a:solidFill>
              <a:schemeClr val="bg1"/>
            </a:solidFill>
          </a:ln>
        </p:spPr>
        <p:txBody>
          <a:bodyPr>
            <a:normAutofit/>
          </a:bodyPr>
          <a:lstStyle/>
          <a:p>
            <a:pPr marL="342900" indent="-342900">
              <a:buFont typeface="Arial" panose="020B0604020202020204" pitchFamily="34" charset="0"/>
              <a:buChar char="•"/>
            </a:pPr>
            <a:r>
              <a:rPr lang="en-US" sz="1400" dirty="0">
                <a:solidFill>
                  <a:schemeClr val="bg1"/>
                </a:solidFill>
              </a:rPr>
              <a:t>PCC are those direct and indirect support activities provided to or for the individual to ensure successful provision of their trip(s) under the Waiver Transportation Program.</a:t>
            </a:r>
          </a:p>
          <a:p>
            <a:pPr marL="342900" indent="-342900">
              <a:buFont typeface="Arial" panose="020B0604020202020204" pitchFamily="34" charset="0"/>
              <a:buChar char="•"/>
            </a:pPr>
            <a:r>
              <a:rPr lang="en-US" sz="1400" dirty="0">
                <a:solidFill>
                  <a:schemeClr val="bg1"/>
                </a:solidFill>
              </a:rPr>
              <a:t>PCC are person-specific, and person-centered.  PCC do no include the cost of the operation of the vehicle on which the person is transported.</a:t>
            </a:r>
          </a:p>
          <a:p>
            <a:pPr marL="342900" indent="-342900">
              <a:buFont typeface="Arial" panose="020B0604020202020204" pitchFamily="34" charset="0"/>
              <a:buChar char="•"/>
            </a:pPr>
            <a:r>
              <a:rPr lang="en-US" sz="1400" dirty="0">
                <a:solidFill>
                  <a:schemeClr val="bg1"/>
                </a:solidFill>
              </a:rPr>
              <a:t>PCC Supports are often unrecognized as cost-drivers by lead agencies, funders and even provider organizations.</a:t>
            </a:r>
          </a:p>
          <a:p>
            <a:pPr marL="342900" indent="-342900">
              <a:buFont typeface="Arial" panose="020B0604020202020204" pitchFamily="34" charset="0"/>
              <a:buChar char="•"/>
            </a:pPr>
            <a:r>
              <a:rPr lang="en-US" sz="1400" dirty="0">
                <a:solidFill>
                  <a:schemeClr val="bg1"/>
                </a:solidFill>
              </a:rPr>
              <a:t>Recognizing and pursuing equitable funding for PCC Supports rose in importance in late 2023, when Hennepin and other metro counties chose to isolate the reimbursement for PCC as part of pass-through transportation models.</a:t>
            </a:r>
          </a:p>
          <a:p>
            <a:pPr marL="342900" indent="-342900">
              <a:buFont typeface="Arial" panose="020B0604020202020204" pitchFamily="34" charset="0"/>
              <a:buChar char="•"/>
            </a:pPr>
            <a:r>
              <a:rPr lang="en-US" sz="1400" dirty="0">
                <a:solidFill>
                  <a:schemeClr val="bg1"/>
                </a:solidFill>
              </a:rPr>
              <a:t>Further, the State’s and Met Council’s approval of the Metro Move program, in which a non-245D licensed agency (a transit agency, in this case) became authorized to bill the Waiver directly for Waiver Transportation.</a:t>
            </a:r>
          </a:p>
          <a:p>
            <a:endParaRPr lang="en-US" dirty="0"/>
          </a:p>
        </p:txBody>
      </p:sp>
    </p:spTree>
    <p:extLst>
      <p:ext uri="{BB962C8B-B14F-4D97-AF65-F5344CB8AC3E}">
        <p14:creationId xmlns:p14="http://schemas.microsoft.com/office/powerpoint/2010/main" val="2433145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3D13E-0284-84EB-3BD9-2ED965C7BBE3}"/>
              </a:ext>
            </a:extLst>
          </p:cNvPr>
          <p:cNvSpPr>
            <a:spLocks noGrp="1"/>
          </p:cNvSpPr>
          <p:nvPr>
            <p:ph type="title"/>
          </p:nvPr>
        </p:nvSpPr>
        <p:spPr>
          <a:xfrm>
            <a:off x="653994" y="0"/>
            <a:ext cx="9778365" cy="555589"/>
          </a:xfrm>
        </p:spPr>
        <p:txBody>
          <a:bodyPr/>
          <a:lstStyle/>
          <a:p>
            <a:pPr algn="ctr"/>
            <a:r>
              <a:rPr lang="en-US" sz="1800" dirty="0"/>
              <a:t>REFERENCE PAGE: </a:t>
            </a:r>
            <a:br>
              <a:rPr lang="en-US" sz="1800" dirty="0"/>
            </a:br>
            <a:r>
              <a:rPr lang="en-US" sz="1800" dirty="0"/>
              <a:t>Person Centered Transportation Coordination &amp; Supports (PCC for short)</a:t>
            </a:r>
          </a:p>
        </p:txBody>
      </p:sp>
      <p:graphicFrame>
        <p:nvGraphicFramePr>
          <p:cNvPr id="9" name="Table 8">
            <a:extLst>
              <a:ext uri="{FF2B5EF4-FFF2-40B4-BE49-F238E27FC236}">
                <a16:creationId xmlns:a16="http://schemas.microsoft.com/office/drawing/2014/main" id="{D960F249-9042-49EA-A5CD-5B7A8A0F5882}"/>
              </a:ext>
            </a:extLst>
          </p:cNvPr>
          <p:cNvGraphicFramePr>
            <a:graphicFrameLocks noGrp="1"/>
          </p:cNvGraphicFramePr>
          <p:nvPr>
            <p:extLst>
              <p:ext uri="{D42A27DB-BD31-4B8C-83A1-F6EECF244321}">
                <p14:modId xmlns:p14="http://schemas.microsoft.com/office/powerpoint/2010/main" val="122801741"/>
              </p:ext>
            </p:extLst>
          </p:nvPr>
        </p:nvGraphicFramePr>
        <p:xfrm>
          <a:off x="316672" y="555589"/>
          <a:ext cx="4593258" cy="6084896"/>
        </p:xfrm>
        <a:graphic>
          <a:graphicData uri="http://schemas.openxmlformats.org/drawingml/2006/table">
            <a:tbl>
              <a:tblPr/>
              <a:tblGrid>
                <a:gridCol w="1030831">
                  <a:extLst>
                    <a:ext uri="{9D8B030D-6E8A-4147-A177-3AD203B41FA5}">
                      <a16:colId xmlns:a16="http://schemas.microsoft.com/office/drawing/2014/main" val="362618873"/>
                    </a:ext>
                  </a:extLst>
                </a:gridCol>
                <a:gridCol w="3562427">
                  <a:extLst>
                    <a:ext uri="{9D8B030D-6E8A-4147-A177-3AD203B41FA5}">
                      <a16:colId xmlns:a16="http://schemas.microsoft.com/office/drawing/2014/main" val="2940259280"/>
                    </a:ext>
                  </a:extLst>
                </a:gridCol>
              </a:tblGrid>
              <a:tr h="1068088">
                <a:tc gridSpan="2">
                  <a:txBody>
                    <a:bodyPr/>
                    <a:lstStyle/>
                    <a:p>
                      <a:pPr algn="ctr" fontAlgn="ctr"/>
                      <a:r>
                        <a:rPr lang="en-US" sz="1200" b="1" i="0" u="none" strike="noStrike">
                          <a:solidFill>
                            <a:srgbClr val="000000"/>
                          </a:solidFill>
                          <a:effectLst/>
                          <a:latin typeface="Calibri" panose="020F0502020204030204" pitchFamily="34" charset="0"/>
                        </a:rPr>
                        <a:t>Categorical List of Person-Centered Transportation Support Add-Ons when billing for Waiver Transportation for same person/same trip is split between transportation provider (e.g., Metro Move) and 245D Licensed Provider</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3150614156"/>
                  </a:ext>
                </a:extLst>
              </a:tr>
              <a:tr h="989193">
                <a:tc>
                  <a:txBody>
                    <a:bodyPr/>
                    <a:lstStyle/>
                    <a:p>
                      <a:pPr algn="ctr" fontAlgn="ctr"/>
                      <a:r>
                        <a:rPr lang="en-US" sz="1200" b="1" i="0" u="none" strike="noStrike">
                          <a:solidFill>
                            <a:srgbClr val="000000"/>
                          </a:solidFill>
                          <a:effectLst/>
                          <a:latin typeface="Calibri" panose="020F0502020204030204" pitchFamily="34" charset="0"/>
                        </a:rPr>
                        <a:t>Categories of Person-Centered Transportation Supports</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Detailed Menu of Person-Centered Transportation Supports provided by 245D Licensed Provider</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7985512"/>
                  </a:ext>
                </a:extLst>
              </a:tr>
              <a:tr h="4027615">
                <a:tc>
                  <a:txBody>
                    <a:bodyPr/>
                    <a:lstStyle/>
                    <a:p>
                      <a:pPr algn="ctr" fontAlgn="ctr"/>
                      <a:r>
                        <a:rPr lang="en-US" sz="1100" b="0" i="0" u="none" strike="noStrike" dirty="0">
                          <a:solidFill>
                            <a:srgbClr val="000000"/>
                          </a:solidFill>
                          <a:effectLst/>
                          <a:latin typeface="Calibri" panose="020F0502020204030204" pitchFamily="34" charset="0"/>
                        </a:rPr>
                        <a:t>1) Basic Trip Scheduling Coordination:</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sng" strike="noStrike" dirty="0">
                          <a:solidFill>
                            <a:srgbClr val="000000"/>
                          </a:solidFill>
                          <a:effectLst/>
                          <a:latin typeface="Calibri" panose="020F0502020204030204" pitchFamily="34" charset="0"/>
                        </a:rPr>
                        <a:t>Assumes the following:</a:t>
                      </a:r>
                      <a:r>
                        <a:rPr lang="en-US" sz="1100" b="0" i="0" u="none" strike="noStrike" dirty="0">
                          <a:solidFill>
                            <a:srgbClr val="000000"/>
                          </a:solidFill>
                          <a:effectLst/>
                          <a:latin typeface="Calibri" panose="020F0502020204030204" pitchFamily="34" charset="0"/>
                        </a:rPr>
                        <a:t>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a) Consistent &amp; reliable schedule &amp; use of transit by the person;</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b) person may require minimal assistance in setting up and scheduling the "first ride";</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c) person is mostly autonomous in accessing, communicating with and using transit;</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d) 245D provider does have a contact at their agency for on-demand communication, should assistance/response be needed around the ride.  This occurs only periodically, and does not require a 245D staff to travel/provide in-person assistance;</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e) transit provider is generally on-time (within a 10 minute window) with pick-ups and drop-offs;</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f) 245D provider does not expend resources in a permanent back-up transit option (e.g., agency vehicle).</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241732"/>
                  </a:ext>
                </a:extLst>
              </a:tr>
            </a:tbl>
          </a:graphicData>
        </a:graphic>
      </p:graphicFrame>
      <p:graphicFrame>
        <p:nvGraphicFramePr>
          <p:cNvPr id="12" name="Table 11">
            <a:extLst>
              <a:ext uri="{FF2B5EF4-FFF2-40B4-BE49-F238E27FC236}">
                <a16:creationId xmlns:a16="http://schemas.microsoft.com/office/drawing/2014/main" id="{2F526491-4A8B-483F-B80F-ED0CB97FD6F7}"/>
              </a:ext>
            </a:extLst>
          </p:cNvPr>
          <p:cNvGraphicFramePr>
            <a:graphicFrameLocks noGrp="1"/>
          </p:cNvGraphicFramePr>
          <p:nvPr>
            <p:extLst>
              <p:ext uri="{D42A27DB-BD31-4B8C-83A1-F6EECF244321}">
                <p14:modId xmlns:p14="http://schemas.microsoft.com/office/powerpoint/2010/main" val="760527892"/>
              </p:ext>
            </p:extLst>
          </p:nvPr>
        </p:nvGraphicFramePr>
        <p:xfrm>
          <a:off x="4984751" y="555589"/>
          <a:ext cx="7078042" cy="3955773"/>
        </p:xfrm>
        <a:graphic>
          <a:graphicData uri="http://schemas.openxmlformats.org/drawingml/2006/table">
            <a:tbl>
              <a:tblPr/>
              <a:tblGrid>
                <a:gridCol w="1588472">
                  <a:extLst>
                    <a:ext uri="{9D8B030D-6E8A-4147-A177-3AD203B41FA5}">
                      <a16:colId xmlns:a16="http://schemas.microsoft.com/office/drawing/2014/main" val="2974629403"/>
                    </a:ext>
                  </a:extLst>
                </a:gridCol>
                <a:gridCol w="5489570">
                  <a:extLst>
                    <a:ext uri="{9D8B030D-6E8A-4147-A177-3AD203B41FA5}">
                      <a16:colId xmlns:a16="http://schemas.microsoft.com/office/drawing/2014/main" val="114308143"/>
                    </a:ext>
                  </a:extLst>
                </a:gridCol>
              </a:tblGrid>
              <a:tr h="2284551">
                <a:tc>
                  <a:txBody>
                    <a:bodyPr/>
                    <a:lstStyle/>
                    <a:p>
                      <a:pPr algn="ctr" fontAlgn="ctr"/>
                      <a:r>
                        <a:rPr lang="en-US" sz="1100" b="0" i="0" u="none" strike="noStrike" dirty="0">
                          <a:solidFill>
                            <a:srgbClr val="000000"/>
                          </a:solidFill>
                          <a:effectLst/>
                          <a:latin typeface="Calibri" panose="020F0502020204030204" pitchFamily="34" charset="0"/>
                        </a:rPr>
                        <a:t>2) Intensive Trip Scheduling Coordination:</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sng" strike="noStrike" dirty="0">
                          <a:solidFill>
                            <a:srgbClr val="000000"/>
                          </a:solidFill>
                          <a:effectLst/>
                          <a:latin typeface="Calibri" panose="020F0502020204030204" pitchFamily="34" charset="0"/>
                        </a:rPr>
                        <a:t>Assumes any one or more of the following:</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a) Person needs regular assistance or support in scheduling and/or preparing for a ride;</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b) Person needs assistance, or the availability of assistance, due to reliability issues with transit provider;</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c) Person needs back-up transportation options "at the ready", including on-demand communication &amp; coordination of such by the 245D Licensed Provider;</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d) person needs assistance with  any applications/certifications, I.D. cards, fare cards, Standing Order requests and changes, or logistics of how fares get paid and re-loaded.</a:t>
                      </a:r>
                      <a:br>
                        <a:rPr lang="en-US" sz="1100" b="0" i="0" u="none" strike="noStrike" dirty="0">
                          <a:solidFill>
                            <a:srgbClr val="000000"/>
                          </a:solidFill>
                          <a:effectLst/>
                          <a:latin typeface="Calibri" panose="020F0502020204030204" pitchFamily="34" charset="0"/>
                        </a:rPr>
                      </a:br>
                      <a:endParaRPr lang="en-US" sz="1100" b="0" i="0" u="none" strike="noStrike" dirty="0">
                        <a:solidFill>
                          <a:srgbClr val="000000"/>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0180093"/>
                  </a:ext>
                </a:extLst>
              </a:tr>
              <a:tr h="935271">
                <a:tc>
                  <a:txBody>
                    <a:bodyPr/>
                    <a:lstStyle/>
                    <a:p>
                      <a:pPr algn="ctr" fontAlgn="ctr"/>
                      <a:r>
                        <a:rPr lang="en-US" sz="1100" b="0" i="0" u="none" strike="noStrike" dirty="0">
                          <a:solidFill>
                            <a:srgbClr val="000000"/>
                          </a:solidFill>
                          <a:effectLst/>
                          <a:latin typeface="Calibri" panose="020F0502020204030204" pitchFamily="34" charset="0"/>
                        </a:rPr>
                        <a:t>3) In-Person Assistance (i.e., DSP rider, DSP meeting person at vehicle/stop/etc.):</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sng" strike="noStrike">
                          <a:solidFill>
                            <a:srgbClr val="000000"/>
                          </a:solidFill>
                          <a:effectLst/>
                          <a:latin typeface="Calibri" panose="020F0502020204030204" pitchFamily="34" charset="0"/>
                        </a:rPr>
                        <a:t>Assumes any one or more of the following: </a:t>
                      </a: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a) Person needs in-person DSP/Staff support during the ride (or availability of such);</a:t>
                      </a:r>
                      <a:br>
                        <a:rPr lang="en-US" sz="1100" b="0" i="0" u="none" strike="noStrike">
                          <a:solidFill>
                            <a:srgbClr val="000000"/>
                          </a:solidFill>
                          <a:effectLst/>
                          <a:latin typeface="Calibri" panose="020F0502020204030204" pitchFamily="34" charset="0"/>
                        </a:rPr>
                      </a:br>
                      <a:br>
                        <a:rPr lang="en-US" sz="1100" b="0" i="0" u="none" strike="noStrike">
                          <a:solidFill>
                            <a:srgbClr val="000000"/>
                          </a:solidFill>
                          <a:effectLst/>
                          <a:latin typeface="Calibri" panose="020F0502020204030204" pitchFamily="34" charset="0"/>
                        </a:rPr>
                      </a:br>
                      <a:r>
                        <a:rPr lang="en-US" sz="1100" b="0" i="0" u="none" strike="noStrike">
                          <a:solidFill>
                            <a:srgbClr val="000000"/>
                          </a:solidFill>
                          <a:effectLst/>
                          <a:latin typeface="Calibri" panose="020F0502020204030204" pitchFamily="34" charset="0"/>
                        </a:rPr>
                        <a:t>b) Person needs in-person or remote DSP/Staff support in transition to/from vehicle and starting location/ending location.</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4771127"/>
                  </a:ext>
                </a:extLst>
              </a:tr>
              <a:tr h="735951">
                <a:tc>
                  <a:txBody>
                    <a:bodyPr/>
                    <a:lstStyle/>
                    <a:p>
                      <a:pPr algn="ctr" fontAlgn="ctr"/>
                      <a:r>
                        <a:rPr lang="en-US" sz="1100" b="0" i="0" u="none" strike="noStrike" dirty="0">
                          <a:solidFill>
                            <a:srgbClr val="000000"/>
                          </a:solidFill>
                          <a:effectLst/>
                          <a:latin typeface="Calibri" panose="020F0502020204030204" pitchFamily="34" charset="0"/>
                        </a:rPr>
                        <a:t>4) Loading/Unloading in-person Assistance (not otherwise reimbursed by another service type):</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Calibri" panose="020F0502020204030204" pitchFamily="34" charset="0"/>
                        </a:rPr>
                        <a:t>Assumes person needs in-person assistance in vehicle loading/unloading.</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2571618"/>
                  </a:ext>
                </a:extLst>
              </a:tr>
            </a:tbl>
          </a:graphicData>
        </a:graphic>
      </p:graphicFrame>
      <p:graphicFrame>
        <p:nvGraphicFramePr>
          <p:cNvPr id="13" name="Table 12">
            <a:extLst>
              <a:ext uri="{FF2B5EF4-FFF2-40B4-BE49-F238E27FC236}">
                <a16:creationId xmlns:a16="http://schemas.microsoft.com/office/drawing/2014/main" id="{FB77CF65-AE54-4EDA-8020-1A87C1290FEF}"/>
              </a:ext>
            </a:extLst>
          </p:cNvPr>
          <p:cNvGraphicFramePr>
            <a:graphicFrameLocks noGrp="1"/>
          </p:cNvGraphicFramePr>
          <p:nvPr>
            <p:extLst>
              <p:ext uri="{D42A27DB-BD31-4B8C-83A1-F6EECF244321}">
                <p14:modId xmlns:p14="http://schemas.microsoft.com/office/powerpoint/2010/main" val="809810334"/>
              </p:ext>
            </p:extLst>
          </p:nvPr>
        </p:nvGraphicFramePr>
        <p:xfrm>
          <a:off x="4984751" y="4511362"/>
          <a:ext cx="7078042" cy="2129123"/>
        </p:xfrm>
        <a:graphic>
          <a:graphicData uri="http://schemas.openxmlformats.org/drawingml/2006/table">
            <a:tbl>
              <a:tblPr/>
              <a:tblGrid>
                <a:gridCol w="1588471">
                  <a:extLst>
                    <a:ext uri="{9D8B030D-6E8A-4147-A177-3AD203B41FA5}">
                      <a16:colId xmlns:a16="http://schemas.microsoft.com/office/drawing/2014/main" val="3782574850"/>
                    </a:ext>
                  </a:extLst>
                </a:gridCol>
                <a:gridCol w="5489571">
                  <a:extLst>
                    <a:ext uri="{9D8B030D-6E8A-4147-A177-3AD203B41FA5}">
                      <a16:colId xmlns:a16="http://schemas.microsoft.com/office/drawing/2014/main" val="3580333521"/>
                    </a:ext>
                  </a:extLst>
                </a:gridCol>
              </a:tblGrid>
              <a:tr h="1217382">
                <a:tc>
                  <a:txBody>
                    <a:bodyPr/>
                    <a:lstStyle/>
                    <a:p>
                      <a:pPr algn="ctr" fontAlgn="ctr"/>
                      <a:r>
                        <a:rPr lang="en-US" sz="1100" b="0" i="0" u="none" strike="noStrike" dirty="0">
                          <a:solidFill>
                            <a:srgbClr val="000000"/>
                          </a:solidFill>
                          <a:effectLst/>
                          <a:latin typeface="Calibri" panose="020F0502020204030204" pitchFamily="34" charset="0"/>
                        </a:rPr>
                        <a:t>5) Safety Assist:</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sng" strike="noStrike" dirty="0">
                          <a:solidFill>
                            <a:srgbClr val="000000"/>
                          </a:solidFill>
                          <a:effectLst/>
                          <a:latin typeface="Calibri" panose="020F0502020204030204" pitchFamily="34" charset="0"/>
                        </a:rPr>
                        <a:t>Assumes any one or more of the following:</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a) Person has medical equipment, supplies or medication transported with them on the ride AND the 245D Provider is responsible to ensure the safe availability, use (if needed) and transport of these;</a:t>
                      </a:r>
                      <a:br>
                        <a:rPr lang="en-US" sz="1100" b="0" i="0" u="none" strike="noStrike" dirty="0">
                          <a:solidFill>
                            <a:srgbClr val="000000"/>
                          </a:solidFill>
                          <a:effectLst/>
                          <a:latin typeface="Calibri" panose="020F0502020204030204" pitchFamily="34" charset="0"/>
                        </a:rPr>
                      </a:b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b) Person needs 245D Provider resources in preparing for and responding to critical events during a trip, such as accident, violence on vehicle, medical emergency, interpersonal conflict, risk of abuse mitigation measures, etc.</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2540328"/>
                  </a:ext>
                </a:extLst>
              </a:tr>
              <a:tr h="780383">
                <a:tc>
                  <a:txBody>
                    <a:bodyPr/>
                    <a:lstStyle/>
                    <a:p>
                      <a:pPr algn="ctr" fontAlgn="ctr"/>
                      <a:r>
                        <a:rPr lang="en-US" sz="1100" b="0" i="0" u="none" strike="noStrike" dirty="0">
                          <a:solidFill>
                            <a:srgbClr val="000000"/>
                          </a:solidFill>
                          <a:effectLst/>
                          <a:latin typeface="Calibri" panose="020F0502020204030204" pitchFamily="34" charset="0"/>
                        </a:rPr>
                        <a:t>6) Accommodation Assist:</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Consideration of at unique accommodation and/or technology assistance required by the person and provided by the 245D Licensed Provider (e.g., provider follow-along in another vehicle, coordination around service animals, technology linking, real-time communication technology, mental health preparation support (e.g., addressing severe anxiety around transportation, etc.)</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4997572"/>
                  </a:ext>
                </a:extLst>
              </a:tr>
            </a:tbl>
          </a:graphicData>
        </a:graphic>
      </p:graphicFrame>
    </p:spTree>
    <p:extLst>
      <p:ext uri="{BB962C8B-B14F-4D97-AF65-F5344CB8AC3E}">
        <p14:creationId xmlns:p14="http://schemas.microsoft.com/office/powerpoint/2010/main" val="188826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Questions?</a:t>
            </a:r>
            <a:br>
              <a:rPr lang="en-US" dirty="0"/>
            </a:br>
            <a:br>
              <a:rPr lang="en-US" dirty="0"/>
            </a:br>
            <a:r>
              <a:rPr lang="en-US" dirty="0"/>
              <a:t>Thank you!</a:t>
            </a:r>
          </a:p>
        </p:txBody>
      </p:sp>
    </p:spTree>
    <p:extLst>
      <p:ext uri="{BB962C8B-B14F-4D97-AF65-F5344CB8AC3E}">
        <p14:creationId xmlns:p14="http://schemas.microsoft.com/office/powerpoint/2010/main" val="426113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0" y="76630"/>
            <a:ext cx="7120647" cy="1271675"/>
          </a:xfrm>
        </p:spPr>
        <p:txBody>
          <a:bodyPr/>
          <a:lstStyle/>
          <a:p>
            <a:pPr algn="ctr"/>
            <a:r>
              <a:rPr lang="en-US" dirty="0"/>
              <a:t>Subcommittee’s 2025 Priorities</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83997" y="2052535"/>
            <a:ext cx="10692840" cy="4198153"/>
          </a:xfrm>
        </p:spPr>
        <p:txBody>
          <a:bodyPr tIns="457200">
            <a:normAutofit/>
          </a:bodyPr>
          <a:lstStyle/>
          <a:p>
            <a:pPr marL="0" indent="0">
              <a:buNone/>
            </a:pPr>
            <a:r>
              <a:rPr lang="en-US" dirty="0">
                <a:solidFill>
                  <a:schemeClr val="bg1"/>
                </a:solidFill>
              </a:rPr>
              <a:t>From MOHR’s Governmental Affairs Committee 2024-25 Workplan:</a:t>
            </a:r>
          </a:p>
          <a:p>
            <a:pPr marL="0" indent="0">
              <a:buNone/>
            </a:pPr>
            <a:endParaRPr lang="en-US" dirty="0"/>
          </a:p>
        </p:txBody>
      </p:sp>
      <p:graphicFrame>
        <p:nvGraphicFramePr>
          <p:cNvPr id="4" name="Object 3">
            <a:extLst>
              <a:ext uri="{FF2B5EF4-FFF2-40B4-BE49-F238E27FC236}">
                <a16:creationId xmlns:a16="http://schemas.microsoft.com/office/drawing/2014/main" id="{7AA01270-0726-4C9D-9ADA-CC6CA244739F}"/>
              </a:ext>
            </a:extLst>
          </p:cNvPr>
          <p:cNvGraphicFramePr>
            <a:graphicFrameLocks noChangeAspect="1"/>
          </p:cNvGraphicFramePr>
          <p:nvPr>
            <p:extLst>
              <p:ext uri="{D42A27DB-BD31-4B8C-83A1-F6EECF244321}">
                <p14:modId xmlns:p14="http://schemas.microsoft.com/office/powerpoint/2010/main" val="2116163108"/>
              </p:ext>
            </p:extLst>
          </p:nvPr>
        </p:nvGraphicFramePr>
        <p:xfrm>
          <a:off x="498867" y="3429000"/>
          <a:ext cx="10342239" cy="1827043"/>
        </p:xfrm>
        <a:graphic>
          <a:graphicData uri="http://schemas.openxmlformats.org/presentationml/2006/ole">
            <mc:AlternateContent xmlns:mc="http://schemas.openxmlformats.org/markup-compatibility/2006">
              <mc:Choice xmlns:v="urn:schemas-microsoft-com:vml" Requires="v">
                <p:oleObj name="Document" r:id="rId3" imgW="6963988" imgH="1230897" progId="Word.Document.12">
                  <p:embed/>
                </p:oleObj>
              </mc:Choice>
              <mc:Fallback>
                <p:oleObj name="Document" r:id="rId3" imgW="6963988" imgH="1230897" progId="Word.Document.12">
                  <p:embed/>
                  <p:pic>
                    <p:nvPicPr>
                      <p:cNvPr id="4" name="Object 3">
                        <a:extLst>
                          <a:ext uri="{FF2B5EF4-FFF2-40B4-BE49-F238E27FC236}">
                            <a16:creationId xmlns:a16="http://schemas.microsoft.com/office/drawing/2014/main" id="{7AA01270-0726-4C9D-9ADA-CC6CA244739F}"/>
                          </a:ext>
                        </a:extLst>
                      </p:cNvPr>
                      <p:cNvPicPr/>
                      <p:nvPr/>
                    </p:nvPicPr>
                    <p:blipFill>
                      <a:blip r:embed="rId4"/>
                      <a:stretch>
                        <a:fillRect/>
                      </a:stretch>
                    </p:blipFill>
                    <p:spPr>
                      <a:xfrm>
                        <a:off x="498867" y="3429000"/>
                        <a:ext cx="10342239" cy="1827043"/>
                      </a:xfrm>
                      <a:prstGeom prst="rect">
                        <a:avLst/>
                      </a:prstGeom>
                    </p:spPr>
                  </p:pic>
                </p:oleObj>
              </mc:Fallback>
            </mc:AlternateContent>
          </a:graphicData>
        </a:graphic>
      </p:graphicFrame>
    </p:spTree>
    <p:extLst>
      <p:ext uri="{BB962C8B-B14F-4D97-AF65-F5344CB8AC3E}">
        <p14:creationId xmlns:p14="http://schemas.microsoft.com/office/powerpoint/2010/main" val="334668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0" y="76630"/>
            <a:ext cx="7120647" cy="1271675"/>
          </a:xfrm>
        </p:spPr>
        <p:txBody>
          <a:bodyPr/>
          <a:lstStyle/>
          <a:p>
            <a:pPr algn="ctr"/>
            <a:r>
              <a:rPr lang="en-US" dirty="0"/>
              <a:t>Subcommittee’s 2025 Priorities</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83997" y="1264596"/>
            <a:ext cx="10692840" cy="4986093"/>
          </a:xfrm>
        </p:spPr>
        <p:txBody>
          <a:bodyPr tIns="457200">
            <a:normAutofit fontScale="92500" lnSpcReduction="10000"/>
          </a:bodyPr>
          <a:lstStyle/>
          <a:p>
            <a:pPr marL="0" indent="0">
              <a:lnSpc>
                <a:spcPct val="110000"/>
              </a:lnSpc>
              <a:spcBef>
                <a:spcPts val="0"/>
              </a:spcBef>
              <a:buNone/>
            </a:pPr>
            <a:r>
              <a:rPr lang="en-US" sz="2600" dirty="0">
                <a:solidFill>
                  <a:schemeClr val="bg1"/>
                </a:solidFill>
              </a:rPr>
              <a:t>Transportation Subcommittee’s 2025 Intended Deliverables: </a:t>
            </a:r>
          </a:p>
          <a:p>
            <a:pPr marL="0" indent="0">
              <a:lnSpc>
                <a:spcPct val="110000"/>
              </a:lnSpc>
              <a:spcBef>
                <a:spcPts val="0"/>
              </a:spcBef>
              <a:buNone/>
            </a:pPr>
            <a:endParaRPr lang="en-US" sz="2600" dirty="0"/>
          </a:p>
          <a:p>
            <a:pPr>
              <a:spcBef>
                <a:spcPts val="600"/>
              </a:spcBef>
              <a:spcAft>
                <a:spcPts val="600"/>
              </a:spcAft>
            </a:pPr>
            <a:r>
              <a:rPr lang="en-US" sz="1900" b="1" u="sng" dirty="0">
                <a:solidFill>
                  <a:schemeClr val="bg1"/>
                </a:solidFill>
              </a:rPr>
              <a:t>Priority 1</a:t>
            </a:r>
            <a:r>
              <a:rPr lang="en-US" sz="1900" b="1" dirty="0">
                <a:solidFill>
                  <a:schemeClr val="bg1"/>
                </a:solidFill>
              </a:rPr>
              <a:t>: </a:t>
            </a:r>
            <a:r>
              <a:rPr lang="en-US" sz="1900" dirty="0">
                <a:solidFill>
                  <a:schemeClr val="bg1"/>
                </a:solidFill>
              </a:rPr>
              <a:t>Develop, administer, analyze and present provider study on true cost of providing in-program   	      transportation.</a:t>
            </a:r>
            <a:r>
              <a:rPr lang="en-US" sz="1900" b="1" dirty="0">
                <a:solidFill>
                  <a:schemeClr val="bg1"/>
                </a:solidFill>
              </a:rPr>
              <a:t> </a:t>
            </a:r>
            <a:endParaRPr lang="en-US" sz="1900" dirty="0">
              <a:solidFill>
                <a:schemeClr val="bg1"/>
              </a:solidFill>
            </a:endParaRPr>
          </a:p>
          <a:p>
            <a:pPr marL="402336" lvl="1" indent="0">
              <a:buNone/>
            </a:pPr>
            <a:endParaRPr lang="en-US" sz="1900" b="1" dirty="0"/>
          </a:p>
          <a:p>
            <a:pPr>
              <a:spcBef>
                <a:spcPts val="600"/>
              </a:spcBef>
            </a:pPr>
            <a:r>
              <a:rPr lang="en-US" sz="1900" b="1" u="sng" dirty="0">
                <a:solidFill>
                  <a:schemeClr val="bg1"/>
                </a:solidFill>
              </a:rPr>
              <a:t>Priority 2:</a:t>
            </a:r>
            <a:r>
              <a:rPr lang="en-US" sz="1900" b="0" u="sng" dirty="0">
                <a:solidFill>
                  <a:schemeClr val="bg1"/>
                </a:solidFill>
              </a:rPr>
              <a:t> </a:t>
            </a:r>
            <a:r>
              <a:rPr lang="en-US" sz="1900" b="1" dirty="0">
                <a:solidFill>
                  <a:schemeClr val="bg1"/>
                </a:solidFill>
              </a:rPr>
              <a:t>Overhaul &amp; Expand MOHR Member Transportation Tool Kit</a:t>
            </a:r>
            <a:r>
              <a:rPr lang="en-US" sz="1900" dirty="0">
                <a:solidFill>
                  <a:schemeClr val="bg1"/>
                </a:solidFill>
              </a:rPr>
              <a:t>, to include:</a:t>
            </a:r>
          </a:p>
          <a:p>
            <a:pPr lvl="2">
              <a:spcBef>
                <a:spcPts val="600"/>
              </a:spcBef>
            </a:pPr>
            <a:r>
              <a:rPr lang="en-US" sz="1900" dirty="0"/>
              <a:t>Provider introduction/bookend negotiation letter (to lead agencies);</a:t>
            </a:r>
          </a:p>
          <a:p>
            <a:pPr lvl="2">
              <a:spcBef>
                <a:spcPts val="600"/>
              </a:spcBef>
            </a:pPr>
            <a:r>
              <a:rPr lang="en-US" sz="1900" dirty="0"/>
              <a:t>Index of transportation terminology with definitions;</a:t>
            </a:r>
          </a:p>
          <a:p>
            <a:pPr lvl="2">
              <a:spcBef>
                <a:spcPts val="600"/>
              </a:spcBef>
            </a:pPr>
            <a:r>
              <a:rPr lang="en-US" sz="1900" dirty="0"/>
              <a:t>Review MOHR Bookend Transportation Rate guidance, assigned cost values, and overall construction of a tool (perhaps use a “base rate”, and add cost values for add-ons/PCCs);</a:t>
            </a:r>
          </a:p>
          <a:p>
            <a:pPr lvl="2">
              <a:spcBef>
                <a:spcPts val="600"/>
              </a:spcBef>
            </a:pPr>
            <a:r>
              <a:rPr lang="en-US" sz="1900" dirty="0"/>
              <a:t>PCC Defined Items – research and assigned cost to each item;</a:t>
            </a:r>
          </a:p>
          <a:p>
            <a:pPr lvl="2">
              <a:spcBef>
                <a:spcPts val="600"/>
              </a:spcBef>
            </a:pPr>
            <a:r>
              <a:rPr lang="en-US" sz="1900" dirty="0"/>
              <a:t>Colleague Resource List (connect colleagues with other colleagues with experience/success in different parts of transportation, such as negotiations or constructing actual cost for an organization, etc.);</a:t>
            </a:r>
          </a:p>
          <a:p>
            <a:pPr lvl="2">
              <a:spcBef>
                <a:spcPts val="600"/>
              </a:spcBef>
            </a:pPr>
            <a:r>
              <a:rPr lang="en-US" sz="1900" dirty="0"/>
              <a:t>Stay abreast of current happenings and provide trend identification &amp; analysis, and report back to GAC.</a:t>
            </a:r>
          </a:p>
          <a:p>
            <a:pPr lvl="2">
              <a:spcBef>
                <a:spcPts val="0"/>
              </a:spcBef>
            </a:pPr>
            <a:endParaRPr lang="en-US" sz="2400" dirty="0"/>
          </a:p>
          <a:p>
            <a:endParaRPr lang="en-US" dirty="0"/>
          </a:p>
        </p:txBody>
      </p:sp>
    </p:spTree>
    <p:extLst>
      <p:ext uri="{BB962C8B-B14F-4D97-AF65-F5344CB8AC3E}">
        <p14:creationId xmlns:p14="http://schemas.microsoft.com/office/powerpoint/2010/main" val="3636849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188259" y="189572"/>
            <a:ext cx="7817223" cy="1271675"/>
          </a:xfrm>
        </p:spPr>
        <p:txBody>
          <a:bodyPr/>
          <a:lstStyle/>
          <a:p>
            <a:r>
              <a:rPr lang="en-US" dirty="0"/>
              <a:t>Priority 1: In-Program Transportation Cost Study</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1896893"/>
            <a:ext cx="11030828" cy="4858470"/>
          </a:xfrm>
        </p:spPr>
        <p:txBody>
          <a:bodyPr tIns="457200">
            <a:noAutofit/>
          </a:bodyPr>
          <a:lstStyle/>
          <a:p>
            <a:pPr marL="0" marR="0" indent="0">
              <a:lnSpc>
                <a:spcPct val="107000"/>
              </a:lnSpc>
              <a:spcBef>
                <a:spcPts val="0"/>
              </a:spcBef>
              <a:spcAft>
                <a:spcPts val="0"/>
              </a:spcAft>
              <a:buNone/>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Provider Survey sampled six geographically representative providers across MN to study the provider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cost of in-program transportation (IPT)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provided within the unit-based services of: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DSS, Prevoc, ESS, EES &amp; EDS.</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These six providers represented in-program transportation activities in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southern MN</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(N=2),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Metro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(N=2),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central</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MN (N=1) and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northern</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MN (N=1).  IPT data was provided for the services of DSS and ESS across all staff ratio ranges.  Little or no data was provided on IPT for Prevoc, EES and EDS.  Providers reported IPT data across two distinct, five-day periods, between spring &amp; summer 2024.  Data reported included:</a:t>
            </a:r>
          </a:p>
          <a:p>
            <a:pPr>
              <a:lnSpc>
                <a:spcPct val="107000"/>
              </a:lnSpc>
              <a:spcBef>
                <a:spcPts val="0"/>
              </a:spcBef>
            </a:pPr>
            <a:endPar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endParaRPr>
          </a:p>
          <a:p>
            <a:pPr marL="517525" indent="-169863">
              <a:lnSpc>
                <a:spcPct val="107000"/>
              </a:lnSpc>
              <a:spcBef>
                <a:spcPts val="0"/>
              </a:spcBef>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Number of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rides</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(i.e., a “route” defined as the time &amp; miles from an origination location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to one or more destination(s)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sym typeface="Wingdings" panose="05000000000000000000" pitchFamily="2" charset="2"/>
              </a:rPr>
              <a:t>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back to origination or final location)		</a:t>
            </a:r>
          </a:p>
          <a:p>
            <a:pPr marL="517525" marR="0" lvl="0" indent="-169863">
              <a:lnSpc>
                <a:spcPct val="107000"/>
              </a:lnSpc>
              <a:spcBef>
                <a:spcPts val="0"/>
              </a:spcBef>
              <a:spcAft>
                <a:spcPts val="0"/>
              </a:spcAft>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Number of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trips</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(i.e., # clients transported on route/ride)</a:t>
            </a:r>
          </a:p>
          <a:p>
            <a:pPr marL="517525" marR="0" lvl="0" indent="-169863">
              <a:lnSpc>
                <a:spcPct val="107000"/>
              </a:lnSpc>
              <a:spcBef>
                <a:spcPts val="0"/>
              </a:spcBef>
              <a:spcAft>
                <a:spcPts val="0"/>
              </a:spcAft>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Ride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miles</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(loaded &amp; unloaded)</a:t>
            </a:r>
          </a:p>
          <a:p>
            <a:pPr marL="517525" marR="0" lvl="0" indent="-169863">
              <a:lnSpc>
                <a:spcPct val="107000"/>
              </a:lnSpc>
              <a:spcBef>
                <a:spcPts val="0"/>
              </a:spcBef>
              <a:spcAft>
                <a:spcPts val="0"/>
              </a:spcAft>
              <a:buFont typeface="Courier New" panose="02070309020205020404" pitchFamily="49" charset="0"/>
              <a:buChar char="o"/>
            </a:pP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Region</a:t>
            </a:r>
          </a:p>
          <a:p>
            <a:pPr marL="517525" marR="0" lvl="0" indent="-169863">
              <a:lnSpc>
                <a:spcPct val="107000"/>
              </a:lnSpc>
              <a:spcBef>
                <a:spcPts val="0"/>
              </a:spcBef>
              <a:spcAft>
                <a:spcPts val="0"/>
              </a:spcAft>
              <a:buFont typeface="Courier New" panose="02070309020205020404" pitchFamily="49" charset="0"/>
              <a:buChar char="o"/>
            </a:pP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Vehicle type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(car, van, bus, accessible/not accessible)</a:t>
            </a:r>
          </a:p>
          <a:p>
            <a:pPr marL="517525" marR="0" lvl="0" indent="-169863">
              <a:lnSpc>
                <a:spcPct val="107000"/>
              </a:lnSpc>
              <a:spcBef>
                <a:spcPts val="0"/>
              </a:spcBef>
              <a:spcAft>
                <a:spcPts val="0"/>
              </a:spcAft>
              <a:buFont typeface="Courier New" panose="02070309020205020404" pitchFamily="49" charset="0"/>
              <a:buChar char="o"/>
            </a:pP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PCC Support</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/Accommodation needs - (e.g., wheelchair accessible, DSP rider, multiple seats, equipment, etc.)</a:t>
            </a:r>
          </a:p>
          <a:p>
            <a:pPr marL="517525" marR="0" lvl="0" indent="-169863">
              <a:lnSpc>
                <a:spcPct val="107000"/>
              </a:lnSpc>
              <a:spcBef>
                <a:spcPts val="0"/>
              </a:spcBef>
              <a:spcAft>
                <a:spcPts val="0"/>
              </a:spcAft>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Type of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Service</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(e.g., DSS)</a:t>
            </a:r>
          </a:p>
          <a:p>
            <a:pPr marL="517525" marR="0" lvl="0" indent="-169863">
              <a:lnSpc>
                <a:spcPct val="107000"/>
              </a:lnSpc>
              <a:spcBef>
                <a:spcPts val="0"/>
              </a:spcBef>
              <a:spcAft>
                <a:spcPts val="0"/>
              </a:spcAft>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Program/staff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wages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&amp; associated costs</a:t>
            </a:r>
          </a:p>
          <a:p>
            <a:pPr marL="517525" marR="0" lvl="0" indent="-169863">
              <a:lnSpc>
                <a:spcPct val="107000"/>
              </a:lnSpc>
              <a:spcBef>
                <a:spcPts val="0"/>
              </a:spcBef>
              <a:spcAft>
                <a:spcPts val="0"/>
              </a:spcAft>
              <a:buFont typeface="Courier New" panose="02070309020205020404" pitchFamily="49" charset="0"/>
              <a:buChar char="o"/>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Organizational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overhead/management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costs</a:t>
            </a:r>
          </a:p>
          <a:p>
            <a:pPr marL="0" marR="0" indent="0">
              <a:lnSpc>
                <a:spcPct val="107000"/>
              </a:lnSpc>
              <a:spcBef>
                <a:spcPts val="0"/>
              </a:spcBef>
              <a:spcAft>
                <a:spcPts val="0"/>
              </a:spcAft>
              <a:buNone/>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 </a:t>
            </a:r>
          </a:p>
          <a:p>
            <a:pPr marL="0" indent="0">
              <a:buNone/>
            </a:pP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Survey submission yielded usable data on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429 routes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(“rides”) and </a:t>
            </a:r>
            <a:r>
              <a:rPr lang="en-US" sz="140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1607 trips </a:t>
            </a:r>
            <a:r>
              <a:rPr lang="en-US" sz="1400" b="0" dirty="0">
                <a:solidFill>
                  <a:schemeClr val="bg1"/>
                </a:solidFill>
                <a:latin typeface="Franklin Gothic Book" panose="020B0503020102020204" pitchFamily="34" charset="0"/>
                <a:ea typeface="Calibri" panose="020F0502020204030204" pitchFamily="34" charset="0"/>
                <a:cs typeface="Times New Roman" panose="02020603050405020304" pitchFamily="18" charset="0"/>
              </a:rPr>
              <a:t>(i.e., # of clients transported). </a:t>
            </a:r>
            <a:endParaRPr lang="en-US" sz="1400" b="0" dirty="0">
              <a:solidFill>
                <a:schemeClr val="bg1"/>
              </a:solidFill>
              <a:latin typeface="Franklin Gothic Book" panose="020B0503020102020204" pitchFamily="34" charset="0"/>
            </a:endParaRPr>
          </a:p>
        </p:txBody>
      </p:sp>
    </p:spTree>
    <p:extLst>
      <p:ext uri="{BB962C8B-B14F-4D97-AF65-F5344CB8AC3E}">
        <p14:creationId xmlns:p14="http://schemas.microsoft.com/office/powerpoint/2010/main" val="221161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188259" y="189572"/>
            <a:ext cx="7817223" cy="1271675"/>
          </a:xfrm>
        </p:spPr>
        <p:txBody>
          <a:bodyPr/>
          <a:lstStyle/>
          <a:p>
            <a:r>
              <a:rPr lang="en-US" dirty="0"/>
              <a:t>Priority 1: In-Program Transportation Cost Study</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1896894"/>
            <a:ext cx="11030828" cy="4094332"/>
          </a:xfrm>
        </p:spPr>
        <p:txBody>
          <a:bodyPr tIns="457200">
            <a:normAutofit/>
          </a:bodyPr>
          <a:lstStyle/>
          <a:p>
            <a:pPr marL="0" marR="0" indent="0">
              <a:lnSpc>
                <a:spcPct val="107000"/>
              </a:lnSpc>
              <a:spcBef>
                <a:spcPts val="0"/>
              </a:spcBef>
              <a:spcAft>
                <a:spcPts val="0"/>
              </a:spcAft>
              <a:buNone/>
            </a:pPr>
            <a:r>
              <a:rPr lang="en-US"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IPT Study Methodology:</a:t>
            </a:r>
          </a:p>
          <a:p>
            <a:pPr marL="0" indent="0">
              <a:lnSpc>
                <a:spcPct val="100000"/>
              </a:lnSpc>
              <a:spcBef>
                <a:spcPts val="0"/>
              </a:spcBef>
              <a:buNone/>
            </a:pPr>
            <a:r>
              <a:rPr lang="en-US" sz="1700" b="0" dirty="0">
                <a:solidFill>
                  <a:schemeClr val="bg1"/>
                </a:solidFill>
              </a:rPr>
              <a:t>Survey data was collated and applied to empirically-derived vehicle &amp; transportation cost construction formulas &amp; tools.  A cost model was designed, using these data and tools, to distinguish the unique additional expense of providing IPT, from expenses the provider customarily incurs in otherwise providing a given unit of service without IPT.  This unique additional provider expense of providing IPT, is identified in summary reports as “Vehicle Operation Costs”, or “Veh Op”, for short.  Vehicle Op Costs included values for: vehicle purchase/lease, interest, depreciation, fuel/diesel, insurance, maintenance, repair, infrastructure, equipment, DSP Rider Support wages/associated costs, and other coordination expense directly tied to the transportation component of a unit-based service.  Isolating the “Veh Op” provider cost allowed MOHR to align &amp; compare its cost results against the specific DHS RMS Framework Rate component (“</a:t>
            </a:r>
            <a:r>
              <a:rPr lang="en-US" sz="1700" b="0" i="1" dirty="0">
                <a:solidFill>
                  <a:schemeClr val="bg1"/>
                </a:solidFill>
              </a:rPr>
              <a:t>Client Program and Supports</a:t>
            </a:r>
            <a:r>
              <a:rPr lang="en-US" sz="1700" b="0" dirty="0">
                <a:solidFill>
                  <a:schemeClr val="bg1"/>
                </a:solidFill>
              </a:rPr>
              <a:t>”) intended to reimburse providers for their IPT costs (</a:t>
            </a:r>
            <a:r>
              <a:rPr lang="en-US" sz="1700" b="0" i="1" dirty="0">
                <a:solidFill>
                  <a:schemeClr val="bg1"/>
                </a:solidFill>
              </a:rPr>
              <a:t>Note: the RMS component of “Client Program and Supports” is intended to cover other provider cost activities, in addition to IPT).</a:t>
            </a:r>
            <a:endParaRPr lang="en-US" sz="1700" b="0" dirty="0">
              <a:solidFill>
                <a:schemeClr val="bg1"/>
              </a:solidFill>
            </a:endParaRPr>
          </a:p>
          <a:p>
            <a:pPr marL="0" marR="0" indent="0">
              <a:lnSpc>
                <a:spcPct val="107000"/>
              </a:lnSpc>
              <a:spcBef>
                <a:spcPts val="0"/>
              </a:spcBef>
              <a:spcAft>
                <a:spcPts val="0"/>
              </a:spcAft>
              <a:buNone/>
            </a:pPr>
            <a:endParaRPr lang="en-US" sz="1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endParaRPr lang="en-US" sz="1100" dirty="0">
              <a:solidFill>
                <a:schemeClr val="bg1"/>
              </a:solidFill>
            </a:endParaRPr>
          </a:p>
        </p:txBody>
      </p:sp>
    </p:spTree>
    <p:extLst>
      <p:ext uri="{BB962C8B-B14F-4D97-AF65-F5344CB8AC3E}">
        <p14:creationId xmlns:p14="http://schemas.microsoft.com/office/powerpoint/2010/main" val="869105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188259" y="189572"/>
            <a:ext cx="7817223" cy="1271675"/>
          </a:xfrm>
        </p:spPr>
        <p:txBody>
          <a:bodyPr/>
          <a:lstStyle/>
          <a:p>
            <a:r>
              <a:rPr lang="en-US" dirty="0"/>
              <a:t>Priority 1: In-Program Transportation Cost Study</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1896894"/>
            <a:ext cx="11030828" cy="4771534"/>
          </a:xfrm>
        </p:spPr>
        <p:txBody>
          <a:bodyPr tIns="457200">
            <a:normAutofit lnSpcReduction="10000"/>
          </a:bodyPr>
          <a:lstStyle/>
          <a:p>
            <a:pPr marL="0" marR="0" indent="0">
              <a:lnSpc>
                <a:spcPct val="107000"/>
              </a:lnSpc>
              <a:spcBef>
                <a:spcPts val="0"/>
              </a:spcBef>
              <a:spcAft>
                <a:spcPts val="0"/>
              </a:spcAft>
              <a:buNone/>
            </a:pPr>
            <a:r>
              <a:rPr lang="en-US" u="sng" dirty="0">
                <a:solidFill>
                  <a:schemeClr val="bg1"/>
                </a:solidFill>
                <a:ea typeface="Calibri" panose="020F0502020204030204" pitchFamily="34" charset="0"/>
                <a:cs typeface="Times New Roman" panose="02020603050405020304" pitchFamily="18" charset="0"/>
              </a:rPr>
              <a:t>IPT Study Conclusions: </a:t>
            </a:r>
          </a:p>
          <a:p>
            <a:pPr marL="0" marR="0" indent="0">
              <a:lnSpc>
                <a:spcPct val="107000"/>
              </a:lnSpc>
              <a:spcBef>
                <a:spcPts val="0"/>
              </a:spcBef>
              <a:spcAft>
                <a:spcPts val="0"/>
              </a:spcAft>
              <a:buNone/>
            </a:pPr>
            <a:r>
              <a:rPr lang="en-US" sz="1600" b="0" dirty="0">
                <a:solidFill>
                  <a:schemeClr val="bg1"/>
                </a:solidFill>
              </a:rPr>
              <a:t>It’s complicated and, of course, never straightforward! Table 1 on the following slide suggests the complexity involved in arriving at a true provider cost for in-program transportation, when that cost is designed to be reimbursed through a Rate Management System subcomponent value, based on a multi-level value matrix defined by service types, ratios and regional rate variances.  Table 1 also points to the need to determine and apply a standard around the percent units of a given service that includes in-program transportation activities against those that do not.  </a:t>
            </a:r>
          </a:p>
          <a:p>
            <a:pPr marL="0" marR="0" indent="0">
              <a:lnSpc>
                <a:spcPct val="107000"/>
              </a:lnSpc>
              <a:spcBef>
                <a:spcPts val="0"/>
              </a:spcBef>
              <a:spcAft>
                <a:spcPts val="0"/>
              </a:spcAft>
              <a:buNone/>
            </a:pPr>
            <a:endParaRPr lang="en-US" sz="1600" b="0" dirty="0">
              <a:solidFill>
                <a:schemeClr val="bg1"/>
              </a:solidFill>
              <a:latin typeface="+mj-lt"/>
            </a:endParaRPr>
          </a:p>
          <a:p>
            <a:pPr marL="0" indent="0">
              <a:lnSpc>
                <a:spcPct val="107000"/>
              </a:lnSpc>
              <a:spcBef>
                <a:spcPts val="0"/>
              </a:spcBef>
              <a:buNone/>
            </a:pPr>
            <a:r>
              <a:rPr lang="en-US" u="sng" dirty="0">
                <a:solidFill>
                  <a:schemeClr val="bg1"/>
                </a:solidFill>
                <a:ea typeface="Calibri" panose="020F0502020204030204" pitchFamily="34" charset="0"/>
                <a:cs typeface="Times New Roman" panose="02020603050405020304" pitchFamily="18" charset="0"/>
              </a:rPr>
              <a:t>Subcommittee Recommendations: </a:t>
            </a:r>
          </a:p>
          <a:p>
            <a:pPr marL="0" indent="0">
              <a:lnSpc>
                <a:spcPct val="107000"/>
              </a:lnSpc>
              <a:spcBef>
                <a:spcPts val="0"/>
              </a:spcBef>
              <a:buNone/>
            </a:pPr>
            <a:r>
              <a:rPr lang="en-US" sz="1600" b="0" dirty="0">
                <a:solidFill>
                  <a:schemeClr val="bg1"/>
                </a:solidFill>
              </a:rPr>
              <a:t>Initial survey data, results and cost modeling provide an effective framework to further pursue data collection activities.  The results of the current study provide rich data on the qualitative aspects involved in the provision of IPT, such as accessibility supply/demand, PCC prevalence, vehicle types used, and geographic &amp; regional differences.  Further, the results of the current study do provide key quantitative data, pattern identification, and comparison points around provider costs of IPT, how these compare against current DHS RMS reimbursement formulas, and how the intersectionality of variables influence provider costs.  If additional data is collected, deeper statistical analysis is warranted.  MOHR (and, each of its members) now has a tool to collect provider data on in-program transportation, as well as the start of a database vis-à-vis the constructed statistical model, in which real-time data can be inputted to yield updated conclusions.</a:t>
            </a:r>
          </a:p>
          <a:p>
            <a:pPr marL="0" marR="0" indent="0">
              <a:lnSpc>
                <a:spcPct val="107000"/>
              </a:lnSpc>
              <a:spcBef>
                <a:spcPts val="0"/>
              </a:spcBef>
              <a:spcAft>
                <a:spcPts val="0"/>
              </a:spcAft>
              <a:buNone/>
            </a:pPr>
            <a:endParaRPr lang="en-US" sz="1600" b="0" dirty="0">
              <a:solidFill>
                <a:schemeClr val="bg1"/>
              </a:solidFill>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4791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188259" y="189572"/>
            <a:ext cx="7817223" cy="1271675"/>
          </a:xfrm>
        </p:spPr>
        <p:txBody>
          <a:bodyPr/>
          <a:lstStyle/>
          <a:p>
            <a:r>
              <a:rPr lang="en-US" dirty="0"/>
              <a:t>Priority 1: In-Program Transportation Cost Study</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1896894"/>
            <a:ext cx="11030828" cy="4771534"/>
          </a:xfrm>
        </p:spPr>
        <p:txBody>
          <a:bodyPr tIns="457200">
            <a:normAutofit/>
          </a:bodyPr>
          <a:lstStyle/>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r>
              <a:rPr lang="en-US" u="sng" dirty="0">
                <a:solidFill>
                  <a:schemeClr val="bg1"/>
                </a:solidFill>
                <a:ea typeface="Calibri" panose="020F0502020204030204" pitchFamily="34" charset="0"/>
                <a:cs typeface="Times New Roman" panose="02020603050405020304" pitchFamily="18" charset="0"/>
              </a:rPr>
              <a:t>IPT Study – Table 1</a:t>
            </a:r>
          </a:p>
          <a:p>
            <a:pPr marL="0" marR="0" indent="0">
              <a:lnSpc>
                <a:spcPct val="107000"/>
              </a:lnSpc>
              <a:spcBef>
                <a:spcPts val="0"/>
              </a:spcBef>
              <a:spcAft>
                <a:spcPts val="0"/>
              </a:spcAft>
              <a:buNone/>
            </a:pPr>
            <a:endParaRPr lang="en-US" sz="1600" b="0" dirty="0">
              <a:solidFill>
                <a:schemeClr val="bg1"/>
              </a:solidFill>
              <a:latin typeface="+mj-lt"/>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8330A44E-F832-4063-ABE0-EE8A6BF7428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4780" y="2862470"/>
            <a:ext cx="6530359" cy="3805958"/>
          </a:xfrm>
          <a:prstGeom prst="rect">
            <a:avLst/>
          </a:prstGeom>
          <a:noFill/>
          <a:ln>
            <a:noFill/>
          </a:ln>
        </p:spPr>
      </p:pic>
    </p:spTree>
    <p:extLst>
      <p:ext uri="{BB962C8B-B14F-4D97-AF65-F5344CB8AC3E}">
        <p14:creationId xmlns:p14="http://schemas.microsoft.com/office/powerpoint/2010/main" val="500185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79513"/>
            <a:ext cx="11030828" cy="6588915"/>
          </a:xfrm>
        </p:spPr>
        <p:txBody>
          <a:bodyPr tIns="457200">
            <a:normAutofit/>
          </a:bodyPr>
          <a:lstStyle/>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r>
              <a:rPr lang="en-US" u="sng" dirty="0">
                <a:solidFill>
                  <a:schemeClr val="bg1"/>
                </a:solidFill>
                <a:ea typeface="Calibri" panose="020F0502020204030204" pitchFamily="34" charset="0"/>
                <a:cs typeface="Times New Roman" panose="02020603050405020304" pitchFamily="18" charset="0"/>
              </a:rPr>
              <a:t>IPT Study – Table 2</a:t>
            </a:r>
          </a:p>
          <a:p>
            <a:pPr marL="0" marR="0" indent="0">
              <a:lnSpc>
                <a:spcPct val="107000"/>
              </a:lnSpc>
              <a:spcBef>
                <a:spcPts val="0"/>
              </a:spcBef>
              <a:spcAft>
                <a:spcPts val="0"/>
              </a:spcAft>
              <a:buNone/>
            </a:pPr>
            <a:endParaRPr lang="en-US" sz="1600" b="0" dirty="0">
              <a:solidFill>
                <a:schemeClr val="bg1"/>
              </a:solidFill>
              <a:latin typeface="+mj-lt"/>
              <a:ea typeface="Calibri" panose="020F0502020204030204" pitchFamily="34" charset="0"/>
              <a:cs typeface="Times New Roman" panose="02020603050405020304" pitchFamily="18" charset="0"/>
            </a:endParaRPr>
          </a:p>
        </p:txBody>
      </p:sp>
      <p:sp>
        <p:nvSpPr>
          <p:cNvPr id="6" name="Title 5">
            <a:extLst>
              <a:ext uri="{FF2B5EF4-FFF2-40B4-BE49-F238E27FC236}">
                <a16:creationId xmlns:a16="http://schemas.microsoft.com/office/drawing/2014/main" id="{6FEF58DD-C376-4A13-AF9B-40601EFB6D2E}"/>
              </a:ext>
            </a:extLst>
          </p:cNvPr>
          <p:cNvSpPr>
            <a:spLocks noGrp="1"/>
          </p:cNvSpPr>
          <p:nvPr>
            <p:ph type="title"/>
          </p:nvPr>
        </p:nvSpPr>
        <p:spPr>
          <a:xfrm>
            <a:off x="186856" y="788404"/>
            <a:ext cx="6787747" cy="309008"/>
          </a:xfrm>
        </p:spPr>
        <p:txBody>
          <a:bodyPr/>
          <a:lstStyle/>
          <a:p>
            <a:r>
              <a:rPr lang="en-US" dirty="0"/>
              <a:t>Priority 1: In-Program Transportation Cost Study</a:t>
            </a:r>
          </a:p>
        </p:txBody>
      </p:sp>
      <p:pic>
        <p:nvPicPr>
          <p:cNvPr id="8" name="Picture 7">
            <a:extLst>
              <a:ext uri="{FF2B5EF4-FFF2-40B4-BE49-F238E27FC236}">
                <a16:creationId xmlns:a16="http://schemas.microsoft.com/office/drawing/2014/main" id="{0EDCC953-A614-4F6D-AFB0-9F86F768832C}"/>
              </a:ext>
            </a:extLst>
          </p:cNvPr>
          <p:cNvPicPr>
            <a:picLocks noChangeAspect="1"/>
          </p:cNvPicPr>
          <p:nvPr/>
        </p:nvPicPr>
        <p:blipFill>
          <a:blip r:embed="rId3"/>
          <a:stretch>
            <a:fillRect/>
          </a:stretch>
        </p:blipFill>
        <p:spPr>
          <a:xfrm>
            <a:off x="1340272" y="1826181"/>
            <a:ext cx="5922565" cy="4425532"/>
          </a:xfrm>
          <a:prstGeom prst="rect">
            <a:avLst/>
          </a:prstGeom>
        </p:spPr>
      </p:pic>
    </p:spTree>
    <p:extLst>
      <p:ext uri="{BB962C8B-B14F-4D97-AF65-F5344CB8AC3E}">
        <p14:creationId xmlns:p14="http://schemas.microsoft.com/office/powerpoint/2010/main" val="30068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79513"/>
            <a:ext cx="11030828" cy="6588915"/>
          </a:xfrm>
        </p:spPr>
        <p:txBody>
          <a:bodyPr tIns="457200">
            <a:normAutofit/>
          </a:bodyPr>
          <a:lstStyle/>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dirty="0">
                <a:solidFill>
                  <a:schemeClr val="bg1"/>
                </a:solidFill>
                <a:ea typeface="Calibri" panose="020F0502020204030204" pitchFamily="34" charset="0"/>
                <a:cs typeface="Times New Roman" panose="02020603050405020304" pitchFamily="18" charset="0"/>
              </a:rPr>
              <a:t>	    </a:t>
            </a:r>
          </a:p>
          <a:p>
            <a:pPr marL="0" marR="0" indent="0">
              <a:lnSpc>
                <a:spcPct val="107000"/>
              </a:lnSpc>
              <a:spcBef>
                <a:spcPts val="0"/>
              </a:spcBef>
              <a:spcAft>
                <a:spcPts val="0"/>
              </a:spcAft>
              <a:buNone/>
            </a:pPr>
            <a:r>
              <a:rPr lang="en-US" sz="2000" dirty="0">
                <a:solidFill>
                  <a:schemeClr val="bg1"/>
                </a:solidFill>
                <a:ea typeface="Calibri" panose="020F0502020204030204" pitchFamily="34" charset="0"/>
                <a:cs typeface="Times New Roman" panose="02020603050405020304" pitchFamily="18" charset="0"/>
              </a:rPr>
              <a:t>	</a:t>
            </a:r>
            <a:endParaRPr lang="en-US" sz="2000" u="sng" dirty="0">
              <a:solidFill>
                <a:schemeClr val="bg1"/>
              </a:solidFill>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0"/>
              </a:spcAft>
              <a:buNone/>
            </a:pPr>
            <a:r>
              <a:rPr lang="en-US" dirty="0">
                <a:solidFill>
                  <a:schemeClr val="bg1"/>
                </a:solidFill>
                <a:latin typeface="+mj-lt"/>
                <a:ea typeface="Calibri" panose="020F0502020204030204" pitchFamily="34" charset="0"/>
                <a:cs typeface="Times New Roman" panose="02020603050405020304" pitchFamily="18" charset="0"/>
              </a:rPr>
              <a:t> </a:t>
            </a:r>
            <a:r>
              <a:rPr lang="en-US" u="sng" dirty="0">
                <a:solidFill>
                  <a:schemeClr val="bg1"/>
                </a:solidFill>
                <a:latin typeface="+mj-lt"/>
                <a:ea typeface="Calibri" panose="020F0502020204030204" pitchFamily="34" charset="0"/>
                <a:cs typeface="Times New Roman" panose="02020603050405020304" pitchFamily="18" charset="0"/>
              </a:rPr>
              <a:t>IPT Study – Provider Tool to Determine Cost of IPT</a:t>
            </a:r>
          </a:p>
          <a:p>
            <a:pPr marL="0" marR="0" indent="0">
              <a:lnSpc>
                <a:spcPct val="107000"/>
              </a:lnSpc>
              <a:spcBef>
                <a:spcPts val="0"/>
              </a:spcBef>
              <a:spcAft>
                <a:spcPts val="0"/>
              </a:spcAft>
              <a:buNone/>
            </a:pPr>
            <a:endParaRPr lang="en-US" sz="1600" b="0" u="sng" dirty="0">
              <a:solidFill>
                <a:schemeClr val="bg1"/>
              </a:solidFill>
              <a:latin typeface="+mj-l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b="0" u="sng" dirty="0">
              <a:solidFill>
                <a:schemeClr val="bg1"/>
              </a:solidFill>
              <a:latin typeface="+mj-l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b="0" u="sng" dirty="0">
              <a:solidFill>
                <a:schemeClr val="bg1"/>
              </a:solidFill>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b="0" u="sng" dirty="0">
              <a:solidFill>
                <a:schemeClr val="bg1"/>
              </a:solidFill>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b="0" u="sng" dirty="0">
              <a:solidFill>
                <a:schemeClr val="bg1"/>
              </a:solidFill>
              <a:ea typeface="Calibri" panose="020F0502020204030204" pitchFamily="34" charset="0"/>
              <a:cs typeface="Times New Roman" panose="02020603050405020304" pitchFamily="18" charset="0"/>
            </a:endParaRPr>
          </a:p>
          <a:p>
            <a:pPr marL="0" indent="0" algn="ctr">
              <a:lnSpc>
                <a:spcPct val="107000"/>
              </a:lnSpc>
              <a:spcBef>
                <a:spcPts val="0"/>
              </a:spcBef>
              <a:buNone/>
            </a:pPr>
            <a:r>
              <a:rPr lang="en-US" sz="2800" dirty="0">
                <a:solidFill>
                  <a:schemeClr val="bg1"/>
                </a:solidFill>
                <a:ea typeface="Calibri" panose="020F0502020204030204" pitchFamily="34" charset="0"/>
                <a:cs typeface="Times New Roman" panose="02020603050405020304" pitchFamily="18" charset="0"/>
              </a:rPr>
              <a:t>Provider Tool now on MOHR’s Website (Member Section), so you can determine your Organization’s actual cost of providing In-Program Transportation.*</a:t>
            </a:r>
          </a:p>
          <a:p>
            <a:pPr>
              <a:lnSpc>
                <a:spcPct val="107000"/>
              </a:lnSpc>
              <a:spcBef>
                <a:spcPts val="0"/>
              </a:spcBef>
              <a:buFont typeface="Courier New" panose="02070309020205020404" pitchFamily="49" charset="0"/>
              <a:buChar char="o"/>
            </a:pPr>
            <a:endParaRPr lang="en-US" sz="1600" b="0" dirty="0">
              <a:solidFill>
                <a:schemeClr val="bg1"/>
              </a:solidFill>
              <a:ea typeface="Calibri" panose="020F050202020403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endParaRPr lang="en-US" sz="1600" b="0" dirty="0">
              <a:solidFill>
                <a:schemeClr val="bg1"/>
              </a:solidFill>
              <a:ea typeface="Calibri" panose="020F050202020403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endParaRPr lang="en-US" sz="1600" b="0" dirty="0">
              <a:solidFill>
                <a:schemeClr val="bg1"/>
              </a:solidFill>
              <a:ea typeface="Calibri" panose="020F0502020204030204" pitchFamily="34" charset="0"/>
              <a:cs typeface="Times New Roman" panose="02020603050405020304" pitchFamily="18" charset="0"/>
            </a:endParaRPr>
          </a:p>
          <a:p>
            <a:pPr>
              <a:lnSpc>
                <a:spcPct val="107000"/>
              </a:lnSpc>
              <a:spcBef>
                <a:spcPts val="0"/>
              </a:spcBef>
              <a:buFont typeface="Courier New" panose="02070309020205020404" pitchFamily="49" charset="0"/>
              <a:buChar char="o"/>
            </a:pPr>
            <a:endParaRPr lang="en-US" sz="1600" b="0" dirty="0">
              <a:solidFill>
                <a:schemeClr val="bg1"/>
              </a:solidFill>
              <a:ea typeface="Calibri" panose="020F0502020204030204" pitchFamily="34" charset="0"/>
              <a:cs typeface="Times New Roman" panose="02020603050405020304" pitchFamily="18" charset="0"/>
            </a:endParaRPr>
          </a:p>
          <a:p>
            <a:pPr marL="0" indent="0">
              <a:lnSpc>
                <a:spcPct val="107000"/>
              </a:lnSpc>
              <a:spcBef>
                <a:spcPts val="0"/>
              </a:spcBef>
              <a:buNone/>
            </a:pPr>
            <a:r>
              <a:rPr lang="en-US" sz="1600" b="0" dirty="0">
                <a:solidFill>
                  <a:schemeClr val="bg1"/>
                </a:solidFill>
                <a:ea typeface="Calibri" panose="020F0502020204030204" pitchFamily="34" charset="0"/>
                <a:cs typeface="Times New Roman" panose="02020603050405020304" pitchFamily="18" charset="0"/>
              </a:rPr>
              <a:t>  </a:t>
            </a:r>
            <a:r>
              <a:rPr lang="en-US" sz="1600" b="0" u="sng" dirty="0">
                <a:solidFill>
                  <a:schemeClr val="bg1"/>
                </a:solidFill>
                <a:ea typeface="Calibri" panose="020F0502020204030204" pitchFamily="34" charset="0"/>
                <a:cs typeface="Times New Roman" panose="02020603050405020304" pitchFamily="18" charset="0"/>
              </a:rPr>
              <a:t>*</a:t>
            </a:r>
            <a:r>
              <a:rPr lang="en-US" sz="1600" b="0" i="1" u="sng" dirty="0">
                <a:solidFill>
                  <a:schemeClr val="bg1"/>
                </a:solidFill>
                <a:ea typeface="Calibri" panose="020F0502020204030204" pitchFamily="34" charset="0"/>
                <a:cs typeface="Times New Roman" panose="02020603050405020304" pitchFamily="18" charset="0"/>
              </a:rPr>
              <a:t>NOTE: This IPT Provider Cost Tool is intended for MOHR Member use ONLY! </a:t>
            </a:r>
            <a:endParaRPr lang="en-US" sz="1600" b="0" u="sng" dirty="0">
              <a:solidFill>
                <a:schemeClr val="bg1"/>
              </a:solidFill>
              <a:ea typeface="Calibri" panose="020F0502020204030204" pitchFamily="34" charset="0"/>
              <a:cs typeface="Times New Roman" panose="02020603050405020304" pitchFamily="18" charset="0"/>
            </a:endParaRPr>
          </a:p>
        </p:txBody>
      </p:sp>
      <p:sp>
        <p:nvSpPr>
          <p:cNvPr id="6" name="Title 5">
            <a:extLst>
              <a:ext uri="{FF2B5EF4-FFF2-40B4-BE49-F238E27FC236}">
                <a16:creationId xmlns:a16="http://schemas.microsoft.com/office/drawing/2014/main" id="{6FEF58DD-C376-4A13-AF9B-40601EFB6D2E}"/>
              </a:ext>
            </a:extLst>
          </p:cNvPr>
          <p:cNvSpPr>
            <a:spLocks noGrp="1"/>
          </p:cNvSpPr>
          <p:nvPr>
            <p:ph type="title"/>
          </p:nvPr>
        </p:nvSpPr>
        <p:spPr>
          <a:xfrm>
            <a:off x="236552" y="1026944"/>
            <a:ext cx="6787747" cy="309008"/>
          </a:xfrm>
        </p:spPr>
        <p:txBody>
          <a:bodyPr/>
          <a:lstStyle/>
          <a:p>
            <a:r>
              <a:rPr lang="en-US" dirty="0"/>
              <a:t>Priority 1: In-Program Transportation Cost Study</a:t>
            </a:r>
          </a:p>
        </p:txBody>
      </p:sp>
    </p:spTree>
    <p:extLst>
      <p:ext uri="{BB962C8B-B14F-4D97-AF65-F5344CB8AC3E}">
        <p14:creationId xmlns:p14="http://schemas.microsoft.com/office/powerpoint/2010/main" val="1841236997"/>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25a8db-e3d4-4056-ae85-847d2183d278" xsi:nil="true"/>
    <MediaServiceKeyPoints xmlns="0a263c9b-e58f-47a2-bc60-1e069612151a" xsi:nil="true"/>
    <lcf76f155ced4ddcb4097134ff3c332f xmlns="0a263c9b-e58f-47a2-bc60-1e069612151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AF97B89B6DD22498262A861DA4D9513" ma:contentTypeVersion="21" ma:contentTypeDescription="Create a new document." ma:contentTypeScope="" ma:versionID="0d74028fa81f22d78f11309d4ee20f74">
  <xsd:schema xmlns:xsd="http://www.w3.org/2001/XMLSchema" xmlns:xs="http://www.w3.org/2001/XMLSchema" xmlns:p="http://schemas.microsoft.com/office/2006/metadata/properties" xmlns:ns2="0b25a8db-e3d4-4056-ae85-847d2183d278" xmlns:ns3="0a263c9b-e58f-47a2-bc60-1e069612151a" targetNamespace="http://schemas.microsoft.com/office/2006/metadata/properties" ma:root="true" ma:fieldsID="1ff2b5bb985a897f441cc31a00874ce4" ns2:_="" ns3:_="">
    <xsd:import namespace="0b25a8db-e3d4-4056-ae85-847d2183d278"/>
    <xsd:import namespace="0a263c9b-e58f-47a2-bc60-1e069612151a"/>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25a8db-e3d4-4056-ae85-847d2183d27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6" nillable="true" ma:displayName="Taxonomy Catch All Column" ma:hidden="true" ma:list="{51eb557e-5101-4b99-8972-1ce061a2611b}" ma:internalName="TaxCatchAll" ma:showField="CatchAllData" ma:web="0b25a8db-e3d4-4056-ae85-847d2183d2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a263c9b-e58f-47a2-bc60-1e069612151a"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accea54-d6c8-4be3-827f-b683169a03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2.xml><?xml version="1.0" encoding="utf-8"?>
<ds:datastoreItem xmlns:ds="http://schemas.openxmlformats.org/officeDocument/2006/customXml" ds:itemID="{4F4B194E-8B30-4377-8C59-ECFB902D2A26}">
  <ds:schemaRef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25a8db-e3d4-4056-ae85-847d2183d278"/>
    <ds:schemaRef ds:uri="http://purl.org/dc/dcmitype/"/>
    <ds:schemaRef ds:uri="0a263c9b-e58f-47a2-bc60-1e069612151a"/>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CE788174-3F8E-402F-ABF7-559B858A49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25a8db-e3d4-4056-ae85-847d2183d278"/>
    <ds:schemaRef ds:uri="0a263c9b-e58f-47a2-bc60-1e06961215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{34781C5D-F2F8-4685-80EF-C551CA1D7591}tf78853419_win32</Template>
  <TotalTime>516</TotalTime>
  <Words>2151</Words>
  <Application>Microsoft Office PowerPoint</Application>
  <PresentationFormat>Widescreen</PresentationFormat>
  <Paragraphs>126</Paragraphs>
  <Slides>14</Slides>
  <Notes>11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Courier New</vt:lpstr>
      <vt:lpstr>Franklin Gothic Book</vt:lpstr>
      <vt:lpstr>Franklin Gothic Demi</vt:lpstr>
      <vt:lpstr>Custom</vt:lpstr>
      <vt:lpstr>Document</vt:lpstr>
      <vt:lpstr>GAC Transportation Subcommittee 2025 Status Report &amp; Updates</vt:lpstr>
      <vt:lpstr>Subcommittee’s 2025 Priorities</vt:lpstr>
      <vt:lpstr>Subcommittee’s 2025 Priorities</vt:lpstr>
      <vt:lpstr>Priority 1: In-Program Transportation Cost Study</vt:lpstr>
      <vt:lpstr>Priority 1: In-Program Transportation Cost Study</vt:lpstr>
      <vt:lpstr>Priority 1: In-Program Transportation Cost Study</vt:lpstr>
      <vt:lpstr>Priority 1: In-Program Transportation Cost Study</vt:lpstr>
      <vt:lpstr>Priority 1: In-Program Transportation Cost Study</vt:lpstr>
      <vt:lpstr>Priority 1: In-Program Transportation Cost Study</vt:lpstr>
      <vt:lpstr>Priority 2: Overall &amp; Expand MOHR Member Transportation Toolkit</vt:lpstr>
      <vt:lpstr>Priority 2: Overall &amp; Expand MOHR Member Transportation Toolkit</vt:lpstr>
      <vt:lpstr>Person-Centered Coordination (PCC) Supports in Waiver Transportation</vt:lpstr>
      <vt:lpstr>REFERENCE PAGE:  Person Centered Transportation Coordination &amp; Supports (PCC for short)</vt:lpstr>
      <vt:lpstr>Questions?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GAC Transportation Subcommittee</dc:title>
  <dc:creator>Elizabeth Schear</dc:creator>
  <cp:lastModifiedBy>Mike Greenbaum</cp:lastModifiedBy>
  <cp:revision>37</cp:revision>
  <cp:lastPrinted>2025-09-03T21:18:41Z</cp:lastPrinted>
  <dcterms:created xsi:type="dcterms:W3CDTF">2024-08-21T16:18:31Z</dcterms:created>
  <dcterms:modified xsi:type="dcterms:W3CDTF">2025-09-03T21:35:53Z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0x0101007AF97B89B6DD22498262A861DA4D9513</vt:lpwstr>
  </property>
  <property fmtid="{D5CDD505-2E9C-101B-9397-08002B2CF9AE}" pid="3" name="MediaServiceImageTags">
    <vt:lpwstr/>
  </property>
</Properties>
</file>