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0" r:id="rId4"/>
  </p:sldMasterIdLst>
  <p:notesMasterIdLst>
    <p:notesMasterId r:id="rId19"/>
  </p:notesMasterIdLst>
  <p:handoutMasterIdLst>
    <p:handoutMasterId r:id="rId20"/>
  </p:handoutMasterIdLst>
  <p:sldIdLst>
    <p:sldId id="264" r:id="rId5"/>
    <p:sldId id="421" r:id="rId6"/>
    <p:sldId id="960" r:id="rId7"/>
    <p:sldId id="957" r:id="rId8"/>
    <p:sldId id="959" r:id="rId9"/>
    <p:sldId id="958" r:id="rId10"/>
    <p:sldId id="422" r:id="rId11"/>
    <p:sldId id="373" r:id="rId12"/>
    <p:sldId id="431" r:id="rId13"/>
    <p:sldId id="961" r:id="rId14"/>
    <p:sldId id="963" r:id="rId15"/>
    <p:sldId id="962" r:id="rId16"/>
    <p:sldId id="432" r:id="rId17"/>
    <p:sldId id="268" r:id="rId1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865"/>
    <a:srgbClr val="78BE21"/>
    <a:srgbClr val="000000"/>
    <a:srgbClr val="E8E8E8"/>
    <a:srgbClr val="0D0D0D"/>
    <a:srgbClr val="B20738"/>
    <a:srgbClr val="00A3E2"/>
    <a:srgbClr val="2C2C2C"/>
    <a:srgbClr val="F5F5F5"/>
    <a:srgbClr val="383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CAD409-866E-4B22-AC18-9CB2480D2C16}" v="6" dt="2025-08-25T16:46:07.1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4" autoAdjust="0"/>
    <p:restoredTop sz="73739" autoAdjust="0"/>
  </p:normalViewPr>
  <p:slideViewPr>
    <p:cSldViewPr snapToGrid="0">
      <p:cViewPr varScale="1">
        <p:scale>
          <a:sx n="64" d="100"/>
          <a:sy n="64" d="100"/>
        </p:scale>
        <p:origin x="90" y="231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260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2A04DE5-F1A9-4D45-BF54-BEFDBA739CA2}" type="datetimeFigureOut">
              <a:rPr lang="en-US" smtClean="0">
                <a:latin typeface="Calibri" panose="020F0502020204030204" pitchFamily="34" charset="0"/>
              </a:rPr>
              <a:t>8/27/2025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3886E1E-70B3-41D2-AD41-BEE4979EC759}" type="slidenum">
              <a:rPr lang="en-US" smtClean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61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A50CD39D-89B0-4C68-805A-35C75A7C20C8}" type="datetimeFigureOut">
              <a:rPr lang="en-US" smtClean="0"/>
              <a:pPr/>
              <a:t>8/27/2025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9F08466-AEA7-4FC0-9459-6A32F61DA2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78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831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229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698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402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307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2626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5522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185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 txBox="1">
            <a:spLocks/>
          </p:cNvSpPr>
          <p:nvPr userDrawn="1"/>
        </p:nvSpPr>
        <p:spPr bwMode="black">
          <a:xfrm>
            <a:off x="0" y="4092602"/>
            <a:ext cx="12192000" cy="1295182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266700" y="4092602"/>
            <a:ext cx="11658600" cy="1295182"/>
          </a:xfrm>
          <a:noFill/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3"/>
          <p:cNvSpPr/>
          <p:nvPr userDrawn="1"/>
        </p:nvSpPr>
        <p:spPr bwMode="white"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838200" y="5644883"/>
            <a:ext cx="10515600" cy="71146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 | Job Title</a:t>
            </a:r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8" descr="Minnesota Council on Disability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98185" y="1188374"/>
            <a:ext cx="5395630" cy="192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19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 bwMode="gray">
          <a:xfrm>
            <a:off x="838200" y="1366345"/>
            <a:ext cx="10515600" cy="4788393"/>
          </a:xfrm>
          <a:noFill/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765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981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Blue)">
    <p:bg bwMode="black"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25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ight Gray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 bwMode="gray"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870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, Image)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3"/>
          </p:nvPr>
        </p:nvSpPr>
        <p:spPr bwMode="lt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26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, Image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/>
          </p:nvPr>
        </p:nvSpPr>
        <p:spPr bwMode="lt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987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Blue, Image)">
    <p:bg bwMode="black"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 bwMode="lt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ight Gray, Image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 bwMode="gray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/>
          </p:nvPr>
        </p:nvSpPr>
        <p:spPr bwMode="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4900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-Up Vertical)">
    <p:bg bwMode="gray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1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981899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581719" y="432139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646176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3421563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486020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6261407" y="4333272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9325864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9101251" y="4341161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4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327802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3 Up Vertical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7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572814" y="1964392"/>
            <a:ext cx="2332190" cy="23321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46922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82454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471223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06755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795524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2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960824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Reversed Logo)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 txBox="1">
            <a:spLocks/>
          </p:cNvSpPr>
          <p:nvPr userDrawn="1"/>
        </p:nvSpPr>
        <p:spPr bwMode="ltGray">
          <a:xfrm>
            <a:off x="0" y="4092604"/>
            <a:ext cx="12192000" cy="1295182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3" name="Title 2"/>
          <p:cNvSpPr>
            <a:spLocks noGrp="1"/>
          </p:cNvSpPr>
          <p:nvPr>
            <p:ph type="ctrTitle" hasCustomPrompt="1"/>
          </p:nvPr>
        </p:nvSpPr>
        <p:spPr bwMode="black">
          <a:xfrm>
            <a:off x="266700" y="4092602"/>
            <a:ext cx="11658600" cy="1295182"/>
          </a:xfrm>
          <a:noFill/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3"/>
          <p:cNvSpPr/>
          <p:nvPr userDrawn="1"/>
        </p:nvSpPr>
        <p:spPr bwMode="white">
          <a:xfrm>
            <a:off x="0" y="5387786"/>
            <a:ext cx="12192000" cy="1470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838200" y="5644883"/>
            <a:ext cx="10515600" cy="711465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 | Job Title</a:t>
            </a:r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8" descr="Minnesota Council on Disability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114898" y="1324817"/>
            <a:ext cx="5962204" cy="165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892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-Up Horizontal)">
    <p:bg bwMode="gray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0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5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06331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5"/>
          </p:nvPr>
        </p:nvSpPr>
        <p:spPr bwMode="black"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Picture Placeholder 9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6199805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Text Placeholder 10"/>
          <p:cNvSpPr>
            <a:spLocks noGrp="1"/>
          </p:cNvSpPr>
          <p:nvPr>
            <p:ph type="body" sz="quarter" idx="20"/>
          </p:nvPr>
        </p:nvSpPr>
        <p:spPr bwMode="black"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4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2632564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2-Up Horizontal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5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0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34532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4-Up Vertical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1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581719" y="4345146"/>
            <a:ext cx="2542477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646176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3421563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486020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6261407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9325864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9101251" y="4341161"/>
            <a:ext cx="2542477" cy="162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Rectangle 14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236465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3-Up Vertical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7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697855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473242" y="4345146"/>
            <a:ext cx="2542477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936052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4712235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174249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7949636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Rectangle 12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3473743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4-Up Horizontal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3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06331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5"/>
          </p:nvPr>
        </p:nvSpPr>
        <p:spPr bwMode="black"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6199805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20"/>
          </p:nvPr>
        </p:nvSpPr>
        <p:spPr bwMode="black"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14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020693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2-Up Horizontal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2800328"/>
            <a:ext cx="1858809" cy="1858809"/>
          </a:xfrm>
          <a:prstGeom prst="rect">
            <a:avLst/>
          </a:prstGeom>
          <a:noFill/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2800329"/>
            <a:ext cx="2866328" cy="1858809"/>
          </a:xfrm>
          <a:noFill/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2800328"/>
            <a:ext cx="1858809" cy="1858809"/>
          </a:xfrm>
          <a:prstGeom prst="rect">
            <a:avLst/>
          </a:prstGeom>
          <a:noFill/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2800329"/>
            <a:ext cx="2866328" cy="1858809"/>
          </a:xfrm>
          <a:noFill/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10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9228129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or Objects (10-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7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301038" y="1600201"/>
            <a:ext cx="2069630" cy="217170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35" name="Content Placeholder 4"/>
          <p:cNvSpPr>
            <a:spLocks noGrp="1"/>
          </p:cNvSpPr>
          <p:nvPr>
            <p:ph sz="half" idx="27" hasCustomPrompt="1"/>
          </p:nvPr>
        </p:nvSpPr>
        <p:spPr>
          <a:xfrm>
            <a:off x="2676908" y="1600200"/>
            <a:ext cx="2069630" cy="217170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36" name="Content Placeholder 5"/>
          <p:cNvSpPr>
            <a:spLocks noGrp="1"/>
          </p:cNvSpPr>
          <p:nvPr>
            <p:ph sz="half" idx="28" hasCustomPrompt="1"/>
          </p:nvPr>
        </p:nvSpPr>
        <p:spPr>
          <a:xfrm>
            <a:off x="5061185" y="1600202"/>
            <a:ext cx="2069630" cy="21716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38" name="Content Placeholder 6"/>
          <p:cNvSpPr>
            <a:spLocks noGrp="1"/>
          </p:cNvSpPr>
          <p:nvPr>
            <p:ph sz="half" idx="29" hasCustomPrompt="1"/>
          </p:nvPr>
        </p:nvSpPr>
        <p:spPr>
          <a:xfrm>
            <a:off x="7450666" y="1600200"/>
            <a:ext cx="2069630" cy="21716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39" name="Content Placeholder 7"/>
          <p:cNvSpPr>
            <a:spLocks noGrp="1"/>
          </p:cNvSpPr>
          <p:nvPr>
            <p:ph sz="half" idx="30" hasCustomPrompt="1"/>
          </p:nvPr>
        </p:nvSpPr>
        <p:spPr>
          <a:xfrm>
            <a:off x="9809451" y="1600199"/>
            <a:ext cx="2069630" cy="21716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15" name="Content Placeholder 8"/>
          <p:cNvSpPr>
            <a:spLocks noGrp="1"/>
          </p:cNvSpPr>
          <p:nvPr>
            <p:ph sz="half" idx="31" hasCustomPrompt="1"/>
          </p:nvPr>
        </p:nvSpPr>
        <p:spPr>
          <a:xfrm>
            <a:off x="295833" y="4000500"/>
            <a:ext cx="2069630" cy="2171701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16" name="Content Placeholder 9"/>
          <p:cNvSpPr>
            <a:spLocks noGrp="1"/>
          </p:cNvSpPr>
          <p:nvPr>
            <p:ph sz="half" idx="32" hasCustomPrompt="1"/>
          </p:nvPr>
        </p:nvSpPr>
        <p:spPr>
          <a:xfrm>
            <a:off x="2671704" y="4000499"/>
            <a:ext cx="2069630" cy="2171701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17" name="Content Placeholder 10"/>
          <p:cNvSpPr>
            <a:spLocks noGrp="1"/>
          </p:cNvSpPr>
          <p:nvPr>
            <p:ph sz="half" idx="33" hasCustomPrompt="1"/>
          </p:nvPr>
        </p:nvSpPr>
        <p:spPr>
          <a:xfrm>
            <a:off x="5055980" y="4000501"/>
            <a:ext cx="2069630" cy="2171699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18" name="Content Placeholder 11"/>
          <p:cNvSpPr>
            <a:spLocks noGrp="1"/>
          </p:cNvSpPr>
          <p:nvPr>
            <p:ph sz="half" idx="34" hasCustomPrompt="1"/>
          </p:nvPr>
        </p:nvSpPr>
        <p:spPr>
          <a:xfrm>
            <a:off x="7445462" y="4000499"/>
            <a:ext cx="2069630" cy="2171699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19" name="Content Placeholder 12"/>
          <p:cNvSpPr>
            <a:spLocks noGrp="1"/>
          </p:cNvSpPr>
          <p:nvPr>
            <p:ph sz="half" idx="35" hasCustomPrompt="1"/>
          </p:nvPr>
        </p:nvSpPr>
        <p:spPr>
          <a:xfrm>
            <a:off x="9804246" y="4000498"/>
            <a:ext cx="2069630" cy="2171699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22" name="Slide Number Placeholder 15"/>
          <p:cNvSpPr>
            <a:spLocks noGrp="1"/>
          </p:cNvSpPr>
          <p:nvPr>
            <p:ph type="sldNum" sz="quarter" idx="12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5" name="Rectangle 16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1377337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Blue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0"/>
          </p:nvPr>
        </p:nvSpPr>
        <p:spPr bwMode="gray">
          <a:xfrm>
            <a:off x="0" y="2"/>
            <a:ext cx="12192000" cy="563879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Rectangle 2"/>
          <p:cNvSpPr txBox="1">
            <a:spLocks/>
          </p:cNvSpPr>
          <p:nvPr userDrawn="1"/>
        </p:nvSpPr>
        <p:spPr bwMode="black">
          <a:xfrm>
            <a:off x="-1" y="5638800"/>
            <a:ext cx="12192000" cy="1219200"/>
          </a:xfrm>
          <a:prstGeom prst="rect">
            <a:avLst/>
          </a:prstGeom>
          <a:solidFill>
            <a:srgbClr val="003865"/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 bwMode="white">
          <a:xfrm>
            <a:off x="266700" y="5638801"/>
            <a:ext cx="11658600" cy="1219200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045112619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Dark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0"/>
          </p:nvPr>
        </p:nvSpPr>
        <p:spPr bwMode="gray">
          <a:xfrm>
            <a:off x="0" y="2"/>
            <a:ext cx="12192000" cy="56387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Rectangle 2"/>
          <p:cNvSpPr txBox="1">
            <a:spLocks/>
          </p:cNvSpPr>
          <p:nvPr userDrawn="1"/>
        </p:nvSpPr>
        <p:spPr bwMode="black">
          <a:xfrm>
            <a:off x="-1" y="5638801"/>
            <a:ext cx="12192000" cy="1219200"/>
          </a:xfrm>
          <a:prstGeom prst="rect">
            <a:avLst/>
          </a:prstGeom>
          <a:solidFill>
            <a:srgbClr val="0D0D0D">
              <a:alpha val="87843"/>
            </a:srgbClr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 bwMode="white">
          <a:xfrm>
            <a:off x="266700" y="5638801"/>
            <a:ext cx="11658600" cy="1219200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297887301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Green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0"/>
          </p:nvPr>
        </p:nvSpPr>
        <p:spPr bwMode="gray">
          <a:xfrm>
            <a:off x="0" y="3"/>
            <a:ext cx="12192000" cy="563879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Rectangle 2"/>
          <p:cNvSpPr txBox="1">
            <a:spLocks/>
          </p:cNvSpPr>
          <p:nvPr userDrawn="1"/>
        </p:nvSpPr>
        <p:spPr bwMode="auto">
          <a:xfrm>
            <a:off x="0" y="5638800"/>
            <a:ext cx="12192000" cy="1219200"/>
          </a:xfrm>
          <a:prstGeom prst="rect">
            <a:avLst/>
          </a:prstGeom>
          <a:solidFill>
            <a:srgbClr val="78BE21"/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 bwMode="black">
          <a:xfrm>
            <a:off x="266700" y="5638800"/>
            <a:ext cx="11658600" cy="1219200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63423732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 txBox="1">
            <a:spLocks/>
          </p:cNvSpPr>
          <p:nvPr userDrawn="1"/>
        </p:nvSpPr>
        <p:spPr bwMode="black">
          <a:xfrm>
            <a:off x="0" y="3477837"/>
            <a:ext cx="12192000" cy="1295182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266700" y="3477837"/>
            <a:ext cx="11658600" cy="1295182"/>
          </a:xfrm>
          <a:noFill/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3"/>
          <p:cNvSpPr/>
          <p:nvPr userDrawn="1"/>
        </p:nvSpPr>
        <p:spPr bwMode="auto">
          <a:xfrm>
            <a:off x="0" y="4773019"/>
            <a:ext cx="12192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 bwMode="black">
          <a:xfrm>
            <a:off x="838200" y="5041204"/>
            <a:ext cx="10515600" cy="1097128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 | Job Title</a:t>
            </a:r>
          </a:p>
        </p:txBody>
      </p:sp>
      <p:pic>
        <p:nvPicPr>
          <p:cNvPr id="10" name="Picture 5" descr="Minnesota Council on Disability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11482" y="5731228"/>
            <a:ext cx="2926977" cy="1045349"/>
          </a:xfrm>
          <a:prstGeom prst="rect">
            <a:avLst/>
          </a:prstGeom>
        </p:spPr>
      </p:pic>
      <p:sp>
        <p:nvSpPr>
          <p:cNvPr id="6" name="Picture Placeholder 7"/>
          <p:cNvSpPr>
            <a:spLocks noGrp="1"/>
          </p:cNvSpPr>
          <p:nvPr>
            <p:ph type="pic" sz="quarter" idx="17"/>
          </p:nvPr>
        </p:nvSpPr>
        <p:spPr bwMode="gray">
          <a:xfrm>
            <a:off x="0" y="0"/>
            <a:ext cx="12192000" cy="338073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8243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Light Gray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0"/>
          </p:nvPr>
        </p:nvSpPr>
        <p:spPr bwMode="gray">
          <a:xfrm>
            <a:off x="0" y="3"/>
            <a:ext cx="12192000" cy="563879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Rectangle 2"/>
          <p:cNvSpPr txBox="1">
            <a:spLocks/>
          </p:cNvSpPr>
          <p:nvPr userDrawn="1"/>
        </p:nvSpPr>
        <p:spPr bwMode="auto">
          <a:xfrm>
            <a:off x="0" y="5638800"/>
            <a:ext cx="12192000" cy="1219200"/>
          </a:xfrm>
          <a:prstGeom prst="rect">
            <a:avLst/>
          </a:prstGeom>
          <a:solidFill>
            <a:srgbClr val="E8E8E8">
              <a:alpha val="87843"/>
            </a:srgbClr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 bwMode="black">
          <a:xfrm>
            <a:off x="266700" y="5638800"/>
            <a:ext cx="11658600" cy="1219200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03797675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Dark Horizontal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6012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Dark Vertical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838200" y="1365203"/>
            <a:ext cx="10515600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2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16399159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Full Window Dark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1264693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3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1813862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36487256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Light Gray Horizontal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15897" y="287066"/>
            <a:ext cx="3521927" cy="273491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 bwMode="black">
          <a:xfrm>
            <a:off x="815975" y="3211513"/>
            <a:ext cx="3521849" cy="24756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13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0378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Light Gray Vertical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/>
          </p:nvPr>
        </p:nvSpPr>
        <p:spPr bwMode="black">
          <a:xfrm>
            <a:off x="838200" y="1365203"/>
            <a:ext cx="10515600" cy="156718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4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894290563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Full Window Light Gray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1264693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Picture Placeholder 3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1813862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1064751064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Blue Horizontal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3263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Blue Vertical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838200" y="1365203"/>
            <a:ext cx="10515600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40340284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Full Window Blue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1264693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Picture Placeholder 3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1813862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575713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45720" rIns="4572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able Placeholder 3"/>
          <p:cNvSpPr>
            <a:spLocks noGrp="1"/>
          </p:cNvSpPr>
          <p:nvPr>
            <p:ph type="tbl" sz="quarter" idx="13"/>
          </p:nvPr>
        </p:nvSpPr>
        <p:spPr bwMode="gray">
          <a:xfrm>
            <a:off x="838200" y="1335088"/>
            <a:ext cx="10515600" cy="4841875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7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799644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Computer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3" descr="Comput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712851" y="434836"/>
            <a:ext cx="6828661" cy="605071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Picture Placeholder 4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691882"/>
            <a:ext cx="6300787" cy="34115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7523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Computer, Tablet, Phone)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7"/>
          <a:stretch/>
        </p:blipFill>
        <p:spPr bwMode="gray">
          <a:xfrm>
            <a:off x="513807" y="300788"/>
            <a:ext cx="11412844" cy="6506515"/>
          </a:xfrm>
          <a:prstGeom prst="rect">
            <a:avLst/>
          </a:prstGeom>
        </p:spPr>
      </p:pic>
      <p:sp>
        <p:nvSpPr>
          <p:cNvPr id="13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8" y="691883"/>
            <a:ext cx="6298572" cy="336913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2393577" y="3413074"/>
            <a:ext cx="1848970" cy="2458337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968188" y="4352926"/>
            <a:ext cx="894231" cy="1570503"/>
          </a:xfrm>
        </p:spPr>
        <p:txBody>
          <a:bodyPr>
            <a:normAutofit/>
          </a:bodyPr>
          <a:lstStyle>
            <a:lvl1pPr marL="171450" indent="-171450">
              <a:buFont typeface="Arial" panose="020B0604020202020204" pitchFamily="34" charset="0"/>
              <a:buChar char="•"/>
              <a:defRPr sz="950"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3675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(Blue Background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"/>
          <p:cNvSpPr/>
          <p:nvPr userDrawn="1"/>
        </p:nvSpPr>
        <p:spPr bwMode="white"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black"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9662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(Dark Background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ular Callout 1"/>
          <p:cNvSpPr/>
          <p:nvPr userDrawn="1"/>
        </p:nvSpPr>
        <p:spPr bwMode="white"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>
            <p:ph type="title" hasCustomPrompt="1"/>
          </p:nvPr>
        </p:nvSpPr>
        <p:spPr bwMode="black"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411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Background (Blue Title, Overla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219198"/>
            <a:ext cx="12192000" cy="563880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 bwMode="auto">
          <a:xfrm>
            <a:off x="0" y="1921328"/>
            <a:ext cx="5683624" cy="4234542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2500"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233973"/>
      </p:ext>
    </p:extLst>
  </p:cSld>
  <p:clrMapOvr>
    <a:masterClrMapping/>
  </p:clrMapOvr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Background (White Title, Blue Overla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219198"/>
            <a:ext cx="12192000" cy="56388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idx="1"/>
          </p:nvPr>
        </p:nvSpPr>
        <p:spPr bwMode="auto">
          <a:xfrm>
            <a:off x="0" y="1921328"/>
            <a:ext cx="5683624" cy="4234542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2500"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488019"/>
      </p:ext>
    </p:extLst>
  </p:cSld>
  <p:clrMapOvr>
    <a:masterClrMapping/>
  </p:clrMapOvr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ackground (Blue Circle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 bwMode="auto">
          <a:xfrm>
            <a:off x="6304108" y="685800"/>
            <a:ext cx="5486400" cy="5486400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341563" algn="l"/>
                <a:tab pos="3770313" algn="l"/>
              </a:tabLst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4092258399"/>
      </p:ext>
    </p:extLst>
  </p:cSld>
  <p:clrMapOvr>
    <a:masterClrMapping/>
  </p:clrMapOvr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ackground (Multiple Circles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"/>
          <p:cNvSpPr>
            <a:spLocks noGrp="1"/>
          </p:cNvSpPr>
          <p:nvPr>
            <p:ph type="pic" sz="quarter" idx="15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2"/>
          <p:cNvSpPr>
            <a:spLocks noGrp="1"/>
          </p:cNvSpPr>
          <p:nvPr>
            <p:ph type="title" hasCustomPrompt="1"/>
          </p:nvPr>
        </p:nvSpPr>
        <p:spPr bwMode="auto">
          <a:xfrm>
            <a:off x="7289728" y="901318"/>
            <a:ext cx="4661388" cy="4661388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341563" algn="l"/>
                <a:tab pos="3770313" algn="l"/>
              </a:tabLst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6054753" y="398666"/>
            <a:ext cx="2155300" cy="2155300"/>
          </a:xfrm>
          <a:prstGeom prst="ellipse">
            <a:avLst/>
          </a:prstGeom>
          <a:solidFill>
            <a:srgbClr val="78BE21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Second Point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5679058" y="3827626"/>
            <a:ext cx="2637978" cy="2637978"/>
          </a:xfrm>
          <a:prstGeom prst="ellipse">
            <a:avLst/>
          </a:prstGeom>
          <a:solidFill>
            <a:srgbClr val="000000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Third Point</a:t>
            </a:r>
          </a:p>
        </p:txBody>
      </p:sp>
    </p:spTree>
    <p:extLst>
      <p:ext uri="{BB962C8B-B14F-4D97-AF65-F5344CB8AC3E}">
        <p14:creationId xmlns:p14="http://schemas.microsoft.com/office/powerpoint/2010/main" val="2911004216"/>
      </p:ext>
    </p:extLst>
  </p:cSld>
  <p:clrMapOvr>
    <a:masterClrMapping/>
  </p:clrMapOvr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Statement (Blue Box, Photo BG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 hasCustomPrompt="1"/>
          </p:nvPr>
        </p:nvSpPr>
        <p:spPr bwMode="auto">
          <a:xfrm>
            <a:off x="2299475" y="1609867"/>
            <a:ext cx="7593051" cy="3638266"/>
          </a:xfr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spcAft>
                <a:spcPts val="1000"/>
              </a:spcAft>
              <a:tabLst>
                <a:tab pos="3770313" algn="l"/>
              </a:tabLst>
              <a:defRPr sz="7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</a:t>
            </a:r>
            <a:br>
              <a:rPr lang="en-US" dirty="0"/>
            </a:br>
            <a:r>
              <a:rPr lang="en-US" dirty="0"/>
              <a:t>Statement</a:t>
            </a:r>
          </a:p>
        </p:txBody>
      </p:sp>
    </p:spTree>
    <p:extLst>
      <p:ext uri="{BB962C8B-B14F-4D97-AF65-F5344CB8AC3E}">
        <p14:creationId xmlns:p14="http://schemas.microsoft.com/office/powerpoint/2010/main" val="206771762"/>
      </p:ext>
    </p:extLst>
  </p:cSld>
  <p:clrMapOvr>
    <a:masterClrMapping/>
  </p:clrMapOvr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Statement (Blue Background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537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 txBox="1">
            <a:spLocks/>
          </p:cNvSpPr>
          <p:nvPr userDrawn="1"/>
        </p:nvSpPr>
        <p:spPr bwMode="black">
          <a:xfrm>
            <a:off x="0" y="4188561"/>
            <a:ext cx="12192000" cy="119922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266700" y="4188564"/>
            <a:ext cx="11658600" cy="1199223"/>
          </a:xfrm>
          <a:noFill/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Rectangle 3"/>
          <p:cNvSpPr/>
          <p:nvPr userDrawn="1"/>
        </p:nvSpPr>
        <p:spPr bwMode="auto"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 bwMode="black">
          <a:xfrm>
            <a:off x="838200" y="5644884"/>
            <a:ext cx="10515600" cy="711464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 | Job Title</a:t>
            </a:r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8" descr="Minnesota Council on Disability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330297" y="357602"/>
            <a:ext cx="2926977" cy="1045349"/>
          </a:xfrm>
          <a:prstGeom prst="rect">
            <a:avLst/>
          </a:prstGeom>
        </p:spPr>
      </p:pic>
      <p:sp>
        <p:nvSpPr>
          <p:cNvPr id="11" name="Picture Placeholder 9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789113"/>
            <a:ext cx="12192000" cy="22987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082250229"/>
      </p:ext>
    </p:extLst>
  </p:cSld>
  <p:clrMapOvr>
    <a:masterClrMapping/>
  </p:clrMapOvr>
  <p:hf sldNum="0"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or Statement (Light Gray Background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 txBox="1">
            <a:spLocks/>
          </p:cNvSpPr>
          <p:nvPr userDrawn="1"/>
        </p:nvSpPr>
        <p:spPr bwMode="black">
          <a:xfrm>
            <a:off x="0" y="1389684"/>
            <a:ext cx="12192000" cy="1340989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3770313" algn="l"/>
              </a:tabLst>
              <a:defRPr sz="70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266700" y="1389685"/>
            <a:ext cx="11658600" cy="1340989"/>
          </a:xfrm>
          <a:noFill/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9155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Statement (Image Background)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edit background picture</a:t>
            </a:r>
          </a:p>
        </p:txBody>
      </p:sp>
      <p:sp>
        <p:nvSpPr>
          <p:cNvPr id="12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260539"/>
      </p:ext>
    </p:extLst>
  </p:cSld>
  <p:clrMapOvr>
    <a:masterClrMapping/>
  </p:clrMapOvr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 txBox="1">
            <a:spLocks/>
          </p:cNvSpPr>
          <p:nvPr userDrawn="1"/>
        </p:nvSpPr>
        <p:spPr bwMode="black">
          <a:xfrm>
            <a:off x="0" y="1651380"/>
            <a:ext cx="12192000" cy="1733266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3770313" algn="l"/>
              </a:tabLst>
              <a:defRPr sz="7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266700" y="1651380"/>
            <a:ext cx="11658600" cy="1733266"/>
          </a:xfrm>
          <a:noFill/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838200" y="3521123"/>
            <a:ext cx="10515600" cy="26813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u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6"/>
          <p:cNvSpPr/>
          <p:nvPr userDrawn="1"/>
        </p:nvSpPr>
        <p:spPr bwMode="white"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7" descr="Minnesota Council on Disability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8330297" y="329321"/>
            <a:ext cx="2926977" cy="104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97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(Blue Background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2212733"/>
            <a:ext cx="10515600" cy="147216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3684897"/>
            <a:ext cx="10515600" cy="2517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u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Minnesota Council on Disability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083" y="262644"/>
            <a:ext cx="3272835" cy="116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6085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 (Solid Dark)">
    <p:bg bwMode="black"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8/27/2025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Your Policy, Training and Technical Resource </a:t>
            </a:r>
            <a:r>
              <a:rPr lang="en-US">
                <a:solidFill>
                  <a:schemeClr val="accent2"/>
                </a:solidFill>
              </a:rPr>
              <a:t>|</a:t>
            </a:r>
            <a:r>
              <a:rPr lang="en-US"/>
              <a:t>  disability.state.mn.us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228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White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 bwMode="gray">
          <a:xfrm>
            <a:off x="838200" y="1594624"/>
            <a:ext cx="10515600" cy="4582339"/>
          </a:xfrm>
          <a:noFill/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32499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White BG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3"/>
          <p:cNvSpPr>
            <a:spLocks noGrp="1"/>
          </p:cNvSpPr>
          <p:nvPr>
            <p:ph sz="half" idx="1"/>
          </p:nvPr>
        </p:nvSpPr>
        <p:spPr bwMode="gray">
          <a:xfrm>
            <a:off x="838200" y="1594624"/>
            <a:ext cx="5181600" cy="4582339"/>
          </a:xfrm>
          <a:noFill/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sz="half" idx="2"/>
          </p:nvPr>
        </p:nvSpPr>
        <p:spPr bwMode="gray">
          <a:xfrm>
            <a:off x="6172200" y="1594624"/>
            <a:ext cx="5181600" cy="4582339"/>
          </a:xfrm>
          <a:noFill/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8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10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Boxed)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838200" y="1335281"/>
            <a:ext cx="10515600" cy="4841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3"/>
          <p:cNvSpPr>
            <a:spLocks noGrp="1"/>
          </p:cNvSpPr>
          <p:nvPr>
            <p:ph idx="1"/>
          </p:nvPr>
        </p:nvSpPr>
        <p:spPr bwMode="gray">
          <a:xfrm>
            <a:off x="838200" y="1335281"/>
            <a:ext cx="10515600" cy="4841683"/>
          </a:xfrm>
          <a:noFill/>
        </p:spPr>
        <p:txBody>
          <a:bodyPr lIns="182880" tIns="301752" rIns="182880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7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84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Boxed)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838200" y="1594624"/>
            <a:ext cx="5181600" cy="4582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3"/>
          <p:cNvSpPr>
            <a:spLocks noGrp="1"/>
          </p:cNvSpPr>
          <p:nvPr>
            <p:ph sz="half" idx="1"/>
          </p:nvPr>
        </p:nvSpPr>
        <p:spPr bwMode="gray">
          <a:xfrm>
            <a:off x="838200" y="1594624"/>
            <a:ext cx="5181600" cy="4582339"/>
          </a:xfrm>
          <a:noFill/>
        </p:spPr>
        <p:txBody>
          <a:bodyPr lIns="182880" tIns="182880" rIns="18288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6172200" y="1594624"/>
            <a:ext cx="5181600" cy="4582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4"/>
          <p:cNvSpPr>
            <a:spLocks noGrp="1"/>
          </p:cNvSpPr>
          <p:nvPr>
            <p:ph sz="half" idx="2"/>
          </p:nvPr>
        </p:nvSpPr>
        <p:spPr bwMode="gray">
          <a:xfrm>
            <a:off x="6172200" y="1594624"/>
            <a:ext cx="5181600" cy="4582339"/>
          </a:xfrm>
          <a:noFill/>
        </p:spPr>
        <p:txBody>
          <a:bodyPr lIns="182880" tIns="182880" rIns="18288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53801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68C556E-7101-4471-A958-3911E20944AB}" type="datetime1">
              <a:rPr lang="en-US" smtClean="0"/>
              <a:t>8/27/2025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6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788" r:id="rId2"/>
    <p:sldLayoutId id="2147483787" r:id="rId3"/>
    <p:sldLayoutId id="2147483795" r:id="rId4"/>
    <p:sldLayoutId id="2147483711" r:id="rId5"/>
    <p:sldLayoutId id="2147483712" r:id="rId6"/>
    <p:sldLayoutId id="2147483790" r:id="rId7"/>
    <p:sldLayoutId id="2147483789" r:id="rId8"/>
    <p:sldLayoutId id="2147483714" r:id="rId9"/>
    <p:sldLayoutId id="2147483780" r:id="rId10"/>
    <p:sldLayoutId id="2147483773" r:id="rId11"/>
    <p:sldLayoutId id="2147483800" r:id="rId12"/>
    <p:sldLayoutId id="2147483688" r:id="rId13"/>
    <p:sldLayoutId id="2147483826" r:id="rId14"/>
    <p:sldLayoutId id="2147483801" r:id="rId15"/>
    <p:sldLayoutId id="2147483802" r:id="rId16"/>
    <p:sldLayoutId id="2147483803" r:id="rId17"/>
    <p:sldLayoutId id="2147483744" r:id="rId18"/>
    <p:sldLayoutId id="2147483793" r:id="rId19"/>
    <p:sldLayoutId id="2147483767" r:id="rId20"/>
    <p:sldLayoutId id="2147483771" r:id="rId21"/>
    <p:sldLayoutId id="2147483772" r:id="rId22"/>
    <p:sldLayoutId id="2147483820" r:id="rId23"/>
    <p:sldLayoutId id="2147483769" r:id="rId24"/>
    <p:sldLayoutId id="2147483770" r:id="rId25"/>
    <p:sldLayoutId id="2147483829" r:id="rId26"/>
    <p:sldLayoutId id="2147483732" r:id="rId27"/>
    <p:sldLayoutId id="2147483794" r:id="rId28"/>
    <p:sldLayoutId id="2147483733" r:id="rId29"/>
    <p:sldLayoutId id="2147483821" r:id="rId30"/>
    <p:sldLayoutId id="2147483805" r:id="rId31"/>
    <p:sldLayoutId id="2147483806" r:id="rId32"/>
    <p:sldLayoutId id="2147483822" r:id="rId33"/>
    <p:sldLayoutId id="2147483750" r:id="rId34"/>
    <p:sldLayoutId id="2147483765" r:id="rId35"/>
    <p:sldLayoutId id="2147483823" r:id="rId36"/>
    <p:sldLayoutId id="2147483809" r:id="rId37"/>
    <p:sldLayoutId id="2147483808" r:id="rId38"/>
    <p:sldLayoutId id="2147483824" r:id="rId39"/>
    <p:sldLayoutId id="2147483781" r:id="rId40"/>
    <p:sldLayoutId id="2147483825" r:id="rId41"/>
    <p:sldLayoutId id="2147483807" r:id="rId42"/>
    <p:sldLayoutId id="2147483819" r:id="rId43"/>
    <p:sldLayoutId id="2147483738" r:id="rId44"/>
    <p:sldLayoutId id="2147483739" r:id="rId45"/>
    <p:sldLayoutId id="2147483754" r:id="rId46"/>
    <p:sldLayoutId id="2147483755" r:id="rId47"/>
    <p:sldLayoutId id="2147483759" r:id="rId48"/>
    <p:sldLayoutId id="2147483753" r:id="rId49"/>
    <p:sldLayoutId id="2147483763" r:id="rId50"/>
    <p:sldLayoutId id="2147483762" r:id="rId51"/>
    <p:sldLayoutId id="2147483797" r:id="rId52"/>
    <p:sldLayoutId id="2147483827" r:id="rId53"/>
    <p:sldLayoutId id="2147483831" r:id="rId5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5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Joel.Runnels@state.mn.u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2.xml"/><Relationship Id="rId4" Type="http://schemas.openxmlformats.org/officeDocument/2006/relationships/hyperlink" Target="mailto:David.dively@state.mn.u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sability.state.mn.us/about-our-public-policy/bill-tracker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State and Federal Trends in 2025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David Dively | Executive Director</a:t>
            </a:r>
          </a:p>
        </p:txBody>
      </p:sp>
      <p:pic>
        <p:nvPicPr>
          <p:cNvPr id="13" name="Picture 5" descr="Minnesota Council on Disability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11482" y="5731228"/>
            <a:ext cx="2926977" cy="104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907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28072-F30A-8F02-30FC-41D5D9A15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Trends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32512-19B4-0CD2-728A-61E78E7F75E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DHS completes re-organization into three separate agencies:</a:t>
            </a:r>
          </a:p>
          <a:p>
            <a:pPr lvl="1"/>
            <a:r>
              <a:rPr lang="en-US" dirty="0"/>
              <a:t>Children, Youth, and Family</a:t>
            </a:r>
          </a:p>
          <a:p>
            <a:pPr lvl="1"/>
            <a:r>
              <a:rPr lang="en-US" dirty="0"/>
              <a:t>Direct Care and Treatment</a:t>
            </a:r>
          </a:p>
          <a:p>
            <a:pPr lvl="1"/>
            <a:r>
              <a:rPr lang="en-US" dirty="0"/>
              <a:t>Department of Human Services</a:t>
            </a:r>
          </a:p>
          <a:p>
            <a:r>
              <a:rPr lang="en-US" dirty="0"/>
              <a:t>Reduced backfilling of positions</a:t>
            </a:r>
          </a:p>
          <a:p>
            <a:r>
              <a:rPr lang="en-US" dirty="0"/>
              <a:t>Little or no new spending for two+ </a:t>
            </a:r>
            <a:r>
              <a:rPr lang="en-US" dirty="0" err="1"/>
              <a:t>bienniums</a:t>
            </a:r>
            <a:endParaRPr lang="en-US" dirty="0"/>
          </a:p>
          <a:p>
            <a:r>
              <a:rPr lang="en-US" dirty="0"/>
              <a:t>Increased state and local share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E98FD8-DE9F-2423-F46D-775638BCE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931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B1F92-137F-2588-26ED-34F88AF0B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9B882-B7A2-C20B-0303-AFEC8DF3011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Continued housing shortages</a:t>
            </a:r>
          </a:p>
          <a:p>
            <a:r>
              <a:rPr lang="en-US" dirty="0"/>
              <a:t>Order of Selection for Vocational Rehabilitation</a:t>
            </a:r>
          </a:p>
          <a:p>
            <a:r>
              <a:rPr lang="en-US" dirty="0"/>
              <a:t>Grant management for fraud, waste, and abuse.</a:t>
            </a:r>
          </a:p>
          <a:p>
            <a:r>
              <a:rPr lang="en-US" dirty="0"/>
              <a:t>Reduced federal grands and funding creating downward pressure. Many state grants in disability are tied to federal programs like the DD Act.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A5F565-1DAA-0F5F-3C2D-EB49624DA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477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25483-4C8E-582D-2DA7-84757362D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Trends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A2A43-F9FA-E93F-7125-3DF57520E2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Continuation of the 14c Subminimum Wage program</a:t>
            </a:r>
          </a:p>
          <a:p>
            <a:r>
              <a:rPr lang="en-US" dirty="0"/>
              <a:t>Reduced regulations for physical and digital access for federal and local government</a:t>
            </a:r>
          </a:p>
          <a:p>
            <a:r>
              <a:rPr lang="en-US" dirty="0"/>
              <a:t>USDOJ is not prioritizing disability protection enforcements</a:t>
            </a:r>
          </a:p>
          <a:p>
            <a:r>
              <a:rPr lang="en-US" dirty="0"/>
              <a:t>Increased need for employment supports as economy tightens.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532687-36C0-27CA-3362-8ACA201F6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304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0CE1B-3420-EC0D-B1E6-1BFCF7E07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Three Historical Divides for Consideration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D5F50-6603-063E-A22D-91DB302830A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1" y="1366345"/>
            <a:ext cx="4455696" cy="2062655"/>
          </a:xfrm>
        </p:spPr>
        <p:txBody>
          <a:bodyPr/>
          <a:lstStyle/>
          <a:p>
            <a:r>
              <a:rPr lang="en-US" dirty="0"/>
              <a:t>Parents vs. children</a:t>
            </a:r>
          </a:p>
          <a:p>
            <a:r>
              <a:rPr lang="en-US" dirty="0"/>
              <a:t>Providers vs. disabled clients</a:t>
            </a:r>
          </a:p>
          <a:p>
            <a:r>
              <a:rPr lang="en-US" dirty="0"/>
              <a:t>Disabled vs. non-disabled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38C4D8F-193C-DCD0-B432-AC7AD1FD953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98105" y="1364826"/>
            <a:ext cx="4716379" cy="223181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Controversies and disagreements </a:t>
            </a:r>
            <a:r>
              <a:rPr lang="en-US" b="1" dirty="0"/>
              <a:t>within the disability community </a:t>
            </a:r>
            <a:r>
              <a:rPr lang="en-US" dirty="0"/>
              <a:t>cause a significant amount of the public policy problems we have today.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B9C99B-661C-C053-9B43-B5AB22012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9CC17C-F48A-FC36-5073-66DD9401342D}"/>
              </a:ext>
            </a:extLst>
          </p:cNvPr>
          <p:cNvSpPr txBox="1"/>
          <p:nvPr/>
        </p:nvSpPr>
        <p:spPr>
          <a:xfrm>
            <a:off x="1223772" y="4681727"/>
            <a:ext cx="97444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In today’s climate, we need to figure out how to minimize these divides and work on collaboration.</a:t>
            </a:r>
          </a:p>
        </p:txBody>
      </p:sp>
    </p:spTree>
    <p:extLst>
      <p:ext uri="{BB962C8B-B14F-4D97-AF65-F5344CB8AC3E}">
        <p14:creationId xmlns:p14="http://schemas.microsoft.com/office/powerpoint/2010/main" val="2753553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699506" y="3707734"/>
            <a:ext cx="4550664" cy="2681374"/>
          </a:xfrm>
        </p:spPr>
        <p:txBody>
          <a:bodyPr/>
          <a:lstStyle/>
          <a:p>
            <a:r>
              <a:rPr lang="en-US" sz="3200" b="1" dirty="0"/>
              <a:t>Joel Runnels, Ph.D.</a:t>
            </a:r>
          </a:p>
          <a:p>
            <a:r>
              <a:rPr lang="en-US" sz="2800" i="1" dirty="0">
                <a:hlinkClick r:id="rId3"/>
              </a:rPr>
              <a:t>Joel.Runnels@state.mn.us</a:t>
            </a:r>
            <a:endParaRPr lang="en-US" sz="2800" i="1" dirty="0"/>
          </a:p>
          <a:p>
            <a:r>
              <a:rPr lang="en-US" sz="2800" dirty="0"/>
              <a:t>mn.gov/mcd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05FC9674-B627-61BE-333E-F6A8B4F39363}"/>
              </a:ext>
            </a:extLst>
          </p:cNvPr>
          <p:cNvSpPr txBox="1">
            <a:spLocks/>
          </p:cNvSpPr>
          <p:nvPr/>
        </p:nvSpPr>
        <p:spPr bwMode="black">
          <a:xfrm>
            <a:off x="941830" y="3648140"/>
            <a:ext cx="4550664" cy="26813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500" u="non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/>
              <a:t>David Dively</a:t>
            </a:r>
          </a:p>
          <a:p>
            <a:r>
              <a:rPr lang="en-US" sz="2800" i="1" dirty="0">
                <a:hlinkClick r:id="rId4"/>
              </a:rPr>
              <a:t>David.Dively@state.mn.us</a:t>
            </a:r>
            <a:r>
              <a:rPr lang="en-US" sz="2800" i="1" dirty="0"/>
              <a:t> </a:t>
            </a:r>
          </a:p>
          <a:p>
            <a:r>
              <a:rPr lang="en-US" sz="2800" dirty="0"/>
              <a:t>mn.gov/mcd</a:t>
            </a:r>
          </a:p>
        </p:txBody>
      </p:sp>
    </p:spTree>
    <p:extLst>
      <p:ext uri="{BB962C8B-B14F-4D97-AF65-F5344CB8AC3E}">
        <p14:creationId xmlns:p14="http://schemas.microsoft.com/office/powerpoint/2010/main" val="242918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832E8-9990-169A-E89F-1D2FE9B8A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Items we will cover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6CFD0-3FCA-E3D1-A5D0-53EB1B53763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Introduction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About the Minnesota Council on Disability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Policy trends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Rights and protections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Budgets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What next?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86ED37-2DE1-B739-0ABC-09F90F8EC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57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95DC811-9662-F47B-C59E-F9062CAB8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MCD’s Policy Team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54A7B68-CD2C-DAF6-6DA8-3F05D6429E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David Dively, Executive Director</a:t>
            </a:r>
          </a:p>
          <a:p>
            <a:r>
              <a:rPr lang="en-US" dirty="0"/>
              <a:t>Joel Runnels, Ph.D., Legislative Affairs Director (legislative and policy)</a:t>
            </a:r>
          </a:p>
          <a:p>
            <a:r>
              <a:rPr lang="en-US" dirty="0"/>
              <a:t>Linda Wolford, Government Affairs (cross-government)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64986C-E2B0-1893-D5C6-D918EC5FB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F0421F-0072-92B5-65A1-9BABC55700E1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1358900" cy="365125"/>
          </a:xfrm>
        </p:spPr>
        <p:txBody>
          <a:bodyPr/>
          <a:lstStyle/>
          <a:p>
            <a:fld id="{F4B91AA0-3BA7-4036-A3DA-317C6C4FFA29}" type="datetime1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AB3881-B4FE-3EF8-8C73-B25B3F5182B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5588000" cy="365125"/>
          </a:xfrm>
        </p:spPr>
        <p:txBody>
          <a:bodyPr/>
          <a:lstStyle/>
          <a:p>
            <a:r>
              <a:rPr lang="en-US"/>
              <a:t>Your Policy, Training and Technical Resource </a:t>
            </a:r>
            <a:r>
              <a:rPr lang="en-US">
                <a:solidFill>
                  <a:schemeClr val="accent2"/>
                </a:solidFill>
              </a:rPr>
              <a:t>|</a:t>
            </a:r>
            <a:r>
              <a:rPr lang="en-US"/>
              <a:t>  disability.state.mn.us</a:t>
            </a:r>
          </a:p>
        </p:txBody>
      </p:sp>
    </p:spTree>
    <p:extLst>
      <p:ext uri="{BB962C8B-B14F-4D97-AF65-F5344CB8AC3E}">
        <p14:creationId xmlns:p14="http://schemas.microsoft.com/office/powerpoint/2010/main" val="1006725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B7A68-158F-B33A-904E-0D044E029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647" y="114677"/>
            <a:ext cx="10936705" cy="1216025"/>
          </a:xfrm>
        </p:spPr>
        <p:txBody>
          <a:bodyPr/>
          <a:lstStyle/>
          <a:p>
            <a:r>
              <a:rPr lang="en-US" dirty="0"/>
              <a:t>Who and what is the Minnesota Council on Disability?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34F742-E169-4453-D1A8-624A4409E2E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i="1" dirty="0"/>
              <a:t>17 Governor-Appointed Council Members</a:t>
            </a:r>
          </a:p>
          <a:p>
            <a:r>
              <a:rPr lang="en-US" i="1" dirty="0"/>
              <a:t>Approx. 12 FTE</a:t>
            </a:r>
          </a:p>
          <a:p>
            <a:r>
              <a:rPr lang="en-US" i="1" dirty="0"/>
              <a:t>An independent state agency</a:t>
            </a:r>
          </a:p>
          <a:p>
            <a:r>
              <a:rPr lang="en-US" i="1" dirty="0"/>
              <a:t>Policy, Training, and Technical Resources</a:t>
            </a:r>
          </a:p>
        </p:txBody>
      </p:sp>
      <p:pic>
        <p:nvPicPr>
          <p:cNvPr id="11" name="Content Placeholder 10" descr="2025 Legislative Forum. Audience seated in a conference room watching a video on a large screen. The screen displays a man speaking, captions, and an ASL interpreter.">
            <a:extLst>
              <a:ext uri="{FF2B5EF4-FFF2-40B4-BE49-F238E27FC236}">
                <a16:creationId xmlns:a16="http://schemas.microsoft.com/office/drawing/2014/main" id="{E7DBADCF-7DF8-2E43-AD30-496ED845A4B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797340"/>
            <a:ext cx="5181600" cy="3886200"/>
          </a:xfrm>
          <a:ln>
            <a:solidFill>
              <a:schemeClr val="tx2"/>
            </a:solidFill>
          </a:ln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B32654-3B83-6D94-2017-2EAF1B9E73D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85A5BA-A5F9-4138-9E4B-FFD626F6437A}" type="datetime1">
              <a:rPr lang="en-US" smtClean="0"/>
              <a:pPr/>
              <a:t>8/27/2025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F98BB4-0464-AAF8-F03C-939B3CD3F5D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Your Policy, Training and Technical Resource | mn.gov/mcd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19129-9ACF-C36E-17A5-8EE63EE2266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475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D854D-FA28-C676-4188-CBE0FC36F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our online bill tracker and legislative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CE291-387E-8686-7A01-29A62C76500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Nearly 7,000 bills this year</a:t>
            </a:r>
          </a:p>
          <a:p>
            <a:pPr marL="0" indent="0">
              <a:spcAft>
                <a:spcPts val="3500"/>
              </a:spcAft>
              <a:buNone/>
            </a:pPr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Bill Tracker (https://www.disability.state.mn.us/about-our-public-policy/bill-tracker/)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HF 1671 &amp; SF 2149 – Chief Authors: Representative Pinto &amp; Senator McEwen – ACTIVE</a:t>
            </a:r>
            <a:br>
              <a:rPr lang="en-US" dirty="0"/>
            </a:br>
            <a:r>
              <a:rPr lang="en-US" dirty="0"/>
              <a:t>Governor’s Labor Bill which includes elimination of subminimum wage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B1CB2B-AA33-C67C-737B-AC9D3E6519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B91AA0-3BA7-4036-A3DA-317C6C4FFA29}" type="datetime1">
              <a:rPr lang="en-US" smtClean="0"/>
              <a:pPr/>
              <a:t>8/27/2025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0141A1-DFC4-4191-0C93-8F938F2AF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Your Policy, Training and Technical Resource </a:t>
            </a:r>
            <a:r>
              <a:rPr lang="en-US">
                <a:solidFill>
                  <a:schemeClr val="accent2"/>
                </a:solidFill>
              </a:rPr>
              <a:t>| </a:t>
            </a:r>
            <a:r>
              <a:rPr lang="en-US"/>
              <a:t>mn.gov/mcd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8D2BE0-F44A-4CD2-5366-1F93A4048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470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56F31-318A-5145-CBA9-8D2BE180F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Fair, Education Building</a:t>
            </a:r>
          </a:p>
        </p:txBody>
      </p:sp>
      <p:pic>
        <p:nvPicPr>
          <p:cNvPr id="5" name="Picture Placeholder 4" descr="MCD booth at the Minnesota State Fair. Several tables display brochures, posters, and resources. Staff and attendees are engaged in conversation.">
            <a:extLst>
              <a:ext uri="{FF2B5EF4-FFF2-40B4-BE49-F238E27FC236}">
                <a16:creationId xmlns:a16="http://schemas.microsoft.com/office/drawing/2014/main" id="{5ED02376-2443-3703-266D-BA085FECCC1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67" b="191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64647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5A49F9A-FFF5-72A1-A03F-09EAAD08928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034803"/>
            <a:ext cx="10515600" cy="478839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We will discuss words, concepts, and pictures about disability and ableism that may be offensive. They are part of our history, so we can’t ignore them.</a:t>
            </a:r>
          </a:p>
          <a:p>
            <a:pPr marL="0" indent="0">
              <a:buNone/>
            </a:pPr>
            <a:r>
              <a:rPr lang="en-US" dirty="0"/>
              <a:t>Please support yourself and take breaks as needed.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85C1-425D-2ECD-2FDE-5323825BCB6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F4D81A-4FE2-5220-D109-18CD8221FB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Your Policy, Training and Technical Resource 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 mn.gov/mcd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66AD3-C207-4E49-0153-06B08D5EC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642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/>
              <a:t>Statistics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823" y="1905762"/>
            <a:ext cx="10593825" cy="3999737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altLang="en-US" sz="2800" dirty="0"/>
              <a:t>Approximately 24% of the US population has a disability as defined by law*.</a:t>
            </a:r>
          </a:p>
          <a:p>
            <a:r>
              <a:rPr lang="en-US" altLang="en-US" sz="2800" dirty="0"/>
              <a:t>Largest voting bloc and demographic in Minnesota</a:t>
            </a:r>
          </a:p>
          <a:p>
            <a:r>
              <a:rPr lang="en-US" sz="2800" dirty="0"/>
              <a:t>52% of the population 65 years of age and older has a disability.</a:t>
            </a:r>
            <a:endParaRPr lang="en-US" sz="2800" dirty="0">
              <a:cs typeface="Calibri"/>
            </a:endParaRPr>
          </a:p>
          <a:p>
            <a:r>
              <a:rPr lang="en-US" sz="2800" dirty="0"/>
              <a:t>Globally the disability community has exceeded the population of China at 1.3 billion people.</a:t>
            </a:r>
          </a:p>
          <a:p>
            <a:r>
              <a:rPr lang="en-US" altLang="en-US" sz="2800" dirty="0">
                <a:cs typeface="Calibri"/>
              </a:rPr>
              <a:t>More likely to be part of Communities of Color and the LGBT community</a:t>
            </a:r>
            <a:endParaRPr lang="en-US" altLang="en-US" sz="3600" dirty="0">
              <a:cs typeface="Calibri"/>
            </a:endParaRPr>
          </a:p>
          <a:p>
            <a:pPr marL="0" indent="0">
              <a:buNone/>
            </a:pPr>
            <a:endParaRPr lang="en-US" altLang="en-US" sz="36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025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47979-2073-4435-81B7-CC77579BF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Repeating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5314B7-4503-4F7D-B37E-277996EF7696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4D5D47-1752-4D84-8BFB-C2F71A34C932}" type="datetime1">
              <a:rPr lang="en-US" smtClean="0"/>
              <a:pPr/>
              <a:t>8/27/2025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63B7CA-E28F-496E-87D7-D88A3A2287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Your Policy, Training and Technical Resource 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 mn.gov/mcd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EEE7C4-9C7A-4931-B616-2A188E448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9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413301-CC40-4D7F-A454-19FD2993D68E}"/>
              </a:ext>
            </a:extLst>
          </p:cNvPr>
          <p:cNvSpPr txBox="1"/>
          <p:nvPr/>
        </p:nvSpPr>
        <p:spPr>
          <a:xfrm>
            <a:off x="537968" y="1893360"/>
            <a:ext cx="456842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Insidious Ideas:</a:t>
            </a:r>
          </a:p>
          <a:p>
            <a:r>
              <a:rPr lang="en-US" sz="2000" dirty="0"/>
              <a:t>In 2024 and 2025, the rise (again) of eugenics, vaccines, and the false connection to Autism.</a:t>
            </a:r>
          </a:p>
          <a:p>
            <a:endParaRPr lang="en-US" sz="2000" dirty="0"/>
          </a:p>
          <a:p>
            <a:r>
              <a:rPr lang="en-US" sz="2000" dirty="0"/>
              <a:t>Reconsidering of past victories: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Restraints in schools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Seclusion rooms in schools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504 Rulemaking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The right to vote with a disability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US Dept of Energy proposing rules to get around Architectural Barriers Act.</a:t>
            </a:r>
          </a:p>
          <a:p>
            <a:pPr marL="342900" indent="-342900">
              <a:buFontTx/>
              <a:buChar char="-"/>
            </a:pPr>
            <a:endParaRPr lang="en-US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7BB8EC-4BFC-4F9E-0AF4-4D8D6B8C23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4595" y1="28512" x2="25225" y2="33058"/>
                        <a14:foregroundMark x1="25225" y1="33058" x2="21171" y2="65702"/>
                        <a14:foregroundMark x1="21171" y1="65702" x2="29955" y2="82645"/>
                        <a14:foregroundMark x1="29955" y1="82645" x2="40991" y2="78099"/>
                        <a14:foregroundMark x1="40991" y1="78099" x2="48423" y2="63636"/>
                        <a14:foregroundMark x1="48423" y1="63636" x2="45045" y2="28512"/>
                        <a14:foregroundMark x1="43243" y1="30992" x2="32658" y2="76860"/>
                        <a14:foregroundMark x1="26802" y1="33471" x2="36486" y2="33884"/>
                        <a14:foregroundMark x1="36486" y1="33884" x2="39414" y2="48760"/>
                        <a14:foregroundMark x1="39414" y1="48760" x2="35360" y2="54132"/>
                        <a14:foregroundMark x1="35360" y1="64876" x2="34910" y2="48760"/>
                        <a14:foregroundMark x1="34910" y1="48760" x2="34910" y2="47934"/>
                        <a14:foregroundMark x1="34459" y1="50000" x2="29279" y2="64463"/>
                        <a14:foregroundMark x1="46847" y1="57025" x2="29054" y2="77273"/>
                        <a14:foregroundMark x1="56081" y1="33471" x2="58108" y2="61983"/>
                        <a14:foregroundMark x1="65541" y1="31818" x2="66892" y2="63223"/>
                        <a14:foregroundMark x1="67342" y1="38843" x2="60811" y2="56198"/>
                        <a14:foregroundMark x1="58784" y1="38843" x2="48649" y2="62810"/>
                        <a14:foregroundMark x1="71847" y1="35537" x2="69595" y2="710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9970" y="1585585"/>
            <a:ext cx="7239707" cy="394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288844"/>
      </p:ext>
    </p:extLst>
  </p:cSld>
  <p:clrMapOvr>
    <a:masterClrMapping/>
  </p:clrMapOvr>
</p:sld>
</file>

<file path=ppt/theme/theme1.xml><?xml version="1.0" encoding="utf-8"?>
<a:theme xmlns:a="http://schemas.openxmlformats.org/drawingml/2006/main" name="Minnesota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5806CDB-4A12-4E41-ACF5-DE6F496E8245}" vid="{95552354-209A-4A5F-923D-C38C4BAD265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0E5480B77C634E9C17FD189CD4E2DA" ma:contentTypeVersion="2" ma:contentTypeDescription="Create a new document." ma:contentTypeScope="" ma:versionID="f2a00c3515bbaa055a22fb568cf3bfc5">
  <xsd:schema xmlns:xsd="http://www.w3.org/2001/XMLSchema" xmlns:xs="http://www.w3.org/2001/XMLSchema" xmlns:p="http://schemas.microsoft.com/office/2006/metadata/properties" xmlns:ns2="a7ff4655-0962-4145-b56d-7bc50cb8e3e7" targetNamespace="http://schemas.microsoft.com/office/2006/metadata/properties" ma:root="true" ma:fieldsID="3f446edad4330f0fdbfbb296b53d88b3" ns2:_="">
    <xsd:import namespace="a7ff4655-0962-4145-b56d-7bc50cb8e3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ff4655-0962-4145-b56d-7bc50cb8e3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678B604-9059-4F1C-B8E2-C96A71A964D2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7F4349A-22F7-4A2D-8CA5-43DDCD6795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FCA062D-B809-4B72-84E8-2B61A752D4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ff4655-0962-4145-b56d-7bc50cb8e3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eb14b046-24c4-4519-8f26-b89c2159828c}" enabled="0" method="" siteId="{eb14b046-24c4-4519-8f26-b89c2159828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10747</TotalTime>
  <Words>633</Words>
  <Application>Microsoft Office PowerPoint</Application>
  <PresentationFormat>Widescreen</PresentationFormat>
  <Paragraphs>100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Minnesota</vt:lpstr>
      <vt:lpstr>State and Federal Trends in 2025</vt:lpstr>
      <vt:lpstr>Items we will cover today</vt:lpstr>
      <vt:lpstr>MCD’s Policy Team</vt:lpstr>
      <vt:lpstr>Who and what is the Minnesota Council on Disability?</vt:lpstr>
      <vt:lpstr>Use our online bill tracker and legislative updates</vt:lpstr>
      <vt:lpstr>State Fair, Education Building</vt:lpstr>
      <vt:lpstr>PowerPoint Presentation</vt:lpstr>
      <vt:lpstr>Statistics</vt:lpstr>
      <vt:lpstr>History Repeating</vt:lpstr>
      <vt:lpstr>State Trends</vt:lpstr>
      <vt:lpstr>Additional Considerations</vt:lpstr>
      <vt:lpstr>Federal Trends</vt:lpstr>
      <vt:lpstr>Three Historical Divides for Consideration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MCD and Disability Rights in Minnesota</dc:title>
  <dc:subject/>
  <dc:creator>Dively, David (MCD)</dc:creator>
  <cp:keywords/>
  <dc:description/>
  <cp:lastModifiedBy>Simons, Anni</cp:lastModifiedBy>
  <cp:revision>7</cp:revision>
  <cp:lastPrinted>2017-03-14T16:27:36Z</cp:lastPrinted>
  <dcterms:created xsi:type="dcterms:W3CDTF">2023-10-24T16:40:45Z</dcterms:created>
  <dcterms:modified xsi:type="dcterms:W3CDTF">2025-08-27T21:47:06Z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version">
    <vt:lpwstr>1.31</vt:lpwstr>
  </property>
  <property fmtid="{D5CDD505-2E9C-101B-9397-08002B2CF9AE}" pid="3" name="ContentTypeId">
    <vt:lpwstr>0x010100800E5480B77C634E9C17FD189CD4E2DA</vt:lpwstr>
  </property>
</Properties>
</file>