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8" r:id="rId3"/>
    <p:sldId id="367" r:id="rId4"/>
    <p:sldId id="368" r:id="rId5"/>
    <p:sldId id="369" r:id="rId6"/>
    <p:sldId id="370" r:id="rId7"/>
    <p:sldId id="371" r:id="rId8"/>
    <p:sldId id="372" r:id="rId9"/>
    <p:sldId id="260" r:id="rId10"/>
    <p:sldId id="373" r:id="rId11"/>
    <p:sldId id="345" r:id="rId12"/>
    <p:sldId id="377" r:id="rId13"/>
    <p:sldId id="360" r:id="rId14"/>
    <p:sldId id="374" r:id="rId15"/>
    <p:sldId id="378" r:id="rId16"/>
    <p:sldId id="391" r:id="rId17"/>
    <p:sldId id="379" r:id="rId18"/>
    <p:sldId id="395" r:id="rId19"/>
    <p:sldId id="350" r:id="rId20"/>
    <p:sldId id="392" r:id="rId21"/>
    <p:sldId id="393" r:id="rId22"/>
    <p:sldId id="394" r:id="rId23"/>
    <p:sldId id="396" r:id="rId24"/>
    <p:sldId id="364" r:id="rId25"/>
    <p:sldId id="270" r:id="rId26"/>
    <p:sldId id="397" r:id="rId27"/>
    <p:sldId id="352" r:id="rId28"/>
    <p:sldId id="386" r:id="rId29"/>
    <p:sldId id="387" r:id="rId30"/>
    <p:sldId id="390" r:id="rId31"/>
    <p:sldId id="398" r:id="rId32"/>
    <p:sldId id="29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5D2CB1-3962-CD65-412B-17F928D13FA6}" name="Boudreaux, Jordan" initials="JB" userId="S::jboudreaux@fredlaw.com::4bf4971b-2499-48ba-aeea-9513af91e000" providerId="AD"/>
  <p188:author id="{520EF2DA-C1D3-E558-DD9E-02EF59B17FCB}" name="Janet Dorr" initials="JMD" userId="Janet Dorr" providerId="None"/>
  <p188:author id="{8EF4B4EC-B506-DDCE-E310-BF49C3E5F20C}" name="F&amp;B" initials="F&amp;B" userId="F&amp;B" providerId="None"/>
  <p188:author id="{E19375F5-4261-BD9B-093E-99629BF8CFDF}" name="Benevides, Lisa" initials="LB" userId="S::lbenevides@fredlaw.com::888de28b-3894-4fdb-b9ee-0a4f756327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76" autoAdjust="0"/>
    <p:restoredTop sz="81280" autoAdjust="0"/>
  </p:normalViewPr>
  <p:slideViewPr>
    <p:cSldViewPr snapToGrid="0">
      <p:cViewPr varScale="1">
        <p:scale>
          <a:sx n="58" d="100"/>
          <a:sy n="58" d="100"/>
        </p:scale>
        <p:origin x="102" y="28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E652C1-E0DC-4133-BDE9-D25BE1045E61}"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9CA8333E-6C20-4027-9D70-B0568290A593}">
      <dgm:prSet/>
      <dgm:spPr/>
      <dgm:t>
        <a:bodyPr/>
        <a:lstStyle/>
        <a:p>
          <a:r>
            <a:rPr lang="en-US" dirty="0"/>
            <a:t>Medical Leave  </a:t>
          </a:r>
        </a:p>
      </dgm:t>
    </dgm:pt>
    <dgm:pt modelId="{84293F32-1F1B-4F21-A2C1-92BF78F65422}" type="parTrans" cxnId="{E6D847FE-B3C1-421E-9AB3-10F3E8D032EA}">
      <dgm:prSet/>
      <dgm:spPr/>
      <dgm:t>
        <a:bodyPr/>
        <a:lstStyle/>
        <a:p>
          <a:endParaRPr lang="en-US"/>
        </a:p>
      </dgm:t>
    </dgm:pt>
    <dgm:pt modelId="{CF390105-5F82-45B8-8317-A78FC8FF7837}" type="sibTrans" cxnId="{E6D847FE-B3C1-421E-9AB3-10F3E8D032EA}">
      <dgm:prSet/>
      <dgm:spPr/>
      <dgm:t>
        <a:bodyPr/>
        <a:lstStyle/>
        <a:p>
          <a:endParaRPr lang="en-US"/>
        </a:p>
      </dgm:t>
    </dgm:pt>
    <dgm:pt modelId="{06B5E3DB-1746-4F94-B19A-277B38AE0821}">
      <dgm:prSet custT="1"/>
      <dgm:spPr/>
      <dgm:t>
        <a:bodyPr/>
        <a:lstStyle/>
        <a:p>
          <a:r>
            <a:rPr lang="en-US" sz="2000" dirty="0"/>
            <a:t>EE’s serious health condition</a:t>
          </a:r>
        </a:p>
      </dgm:t>
    </dgm:pt>
    <dgm:pt modelId="{F0B6E688-BBCA-46C9-AEF0-B65ABA25557A}" type="parTrans" cxnId="{F31AEBFE-02BF-409F-9D8C-455DBF3175F2}">
      <dgm:prSet/>
      <dgm:spPr/>
      <dgm:t>
        <a:bodyPr/>
        <a:lstStyle/>
        <a:p>
          <a:endParaRPr lang="en-US"/>
        </a:p>
      </dgm:t>
    </dgm:pt>
    <dgm:pt modelId="{E6FB6B36-451D-4E53-806A-E6EAA0B099E2}" type="sibTrans" cxnId="{F31AEBFE-02BF-409F-9D8C-455DBF3175F2}">
      <dgm:prSet/>
      <dgm:spPr/>
      <dgm:t>
        <a:bodyPr/>
        <a:lstStyle/>
        <a:p>
          <a:endParaRPr lang="en-US"/>
        </a:p>
      </dgm:t>
    </dgm:pt>
    <dgm:pt modelId="{789DADC8-5ACC-4587-9883-20B8BA79EAE8}">
      <dgm:prSet/>
      <dgm:spPr>
        <a:solidFill>
          <a:schemeClr val="accent3"/>
        </a:solidFill>
        <a:ln>
          <a:solidFill>
            <a:schemeClr val="accent3"/>
          </a:solidFill>
        </a:ln>
      </dgm:spPr>
      <dgm:t>
        <a:bodyPr/>
        <a:lstStyle/>
        <a:p>
          <a:r>
            <a:rPr lang="en-US" dirty="0"/>
            <a:t>Caring Leave </a:t>
          </a:r>
        </a:p>
      </dgm:t>
    </dgm:pt>
    <dgm:pt modelId="{027E6EC8-7244-419F-AB11-203F52F3ED49}" type="parTrans" cxnId="{B5687F9E-385C-4AF5-B95E-9AF9C604A067}">
      <dgm:prSet/>
      <dgm:spPr/>
      <dgm:t>
        <a:bodyPr/>
        <a:lstStyle/>
        <a:p>
          <a:endParaRPr lang="en-US"/>
        </a:p>
      </dgm:t>
    </dgm:pt>
    <dgm:pt modelId="{8BA9FF0D-4348-49B7-A707-7A13E44F5B83}" type="sibTrans" cxnId="{B5687F9E-385C-4AF5-B95E-9AF9C604A067}">
      <dgm:prSet/>
      <dgm:spPr/>
      <dgm:t>
        <a:bodyPr/>
        <a:lstStyle/>
        <a:p>
          <a:endParaRPr lang="en-US"/>
        </a:p>
      </dgm:t>
    </dgm:pt>
    <dgm:pt modelId="{F90E1B7A-A6B2-4B3B-97CF-4556FF8DCD73}">
      <dgm:prSet custT="1"/>
      <dgm:spPr>
        <a:solidFill>
          <a:schemeClr val="bg2">
            <a:lumMod val="90000"/>
            <a:alpha val="90000"/>
          </a:schemeClr>
        </a:solidFill>
      </dgm:spPr>
      <dgm:t>
        <a:bodyPr/>
        <a:lstStyle/>
        <a:p>
          <a:r>
            <a:rPr lang="en-US" sz="2000" dirty="0"/>
            <a:t>Family member with a serious health condition</a:t>
          </a:r>
        </a:p>
      </dgm:t>
    </dgm:pt>
    <dgm:pt modelId="{8421A6AC-1577-4B78-B3E9-5466DB4B8799}" type="parTrans" cxnId="{FB4C3144-729D-46CF-83DA-485D2B4160C7}">
      <dgm:prSet/>
      <dgm:spPr/>
      <dgm:t>
        <a:bodyPr/>
        <a:lstStyle/>
        <a:p>
          <a:endParaRPr lang="en-US"/>
        </a:p>
      </dgm:t>
    </dgm:pt>
    <dgm:pt modelId="{F4E68915-810A-4841-A4DD-F60853BE040D}" type="sibTrans" cxnId="{FB4C3144-729D-46CF-83DA-485D2B4160C7}">
      <dgm:prSet/>
      <dgm:spPr/>
      <dgm:t>
        <a:bodyPr/>
        <a:lstStyle/>
        <a:p>
          <a:endParaRPr lang="en-US"/>
        </a:p>
      </dgm:t>
    </dgm:pt>
    <dgm:pt modelId="{DA81A8DD-B76B-4618-A92C-01F9DC33EFE9}">
      <dgm:prSet custT="1"/>
      <dgm:spPr>
        <a:solidFill>
          <a:schemeClr val="bg2">
            <a:lumMod val="90000"/>
            <a:alpha val="90000"/>
          </a:schemeClr>
        </a:solidFill>
      </dgm:spPr>
      <dgm:t>
        <a:bodyPr/>
        <a:lstStyle/>
        <a:p>
          <a:r>
            <a:rPr lang="en-US" sz="2000" dirty="0"/>
            <a:t>Bonding</a:t>
          </a:r>
        </a:p>
      </dgm:t>
    </dgm:pt>
    <dgm:pt modelId="{602526E6-5A66-4FEA-B32A-F6207B243439}" type="parTrans" cxnId="{C9553FDF-0FD5-4DEF-98D4-CB209D301E8D}">
      <dgm:prSet/>
      <dgm:spPr/>
      <dgm:t>
        <a:bodyPr/>
        <a:lstStyle/>
        <a:p>
          <a:endParaRPr lang="en-US"/>
        </a:p>
      </dgm:t>
    </dgm:pt>
    <dgm:pt modelId="{61DC35EE-4E6F-452E-82D2-81ADCFDB9E7C}" type="sibTrans" cxnId="{C9553FDF-0FD5-4DEF-98D4-CB209D301E8D}">
      <dgm:prSet/>
      <dgm:spPr/>
      <dgm:t>
        <a:bodyPr/>
        <a:lstStyle/>
        <a:p>
          <a:endParaRPr lang="en-US"/>
        </a:p>
      </dgm:t>
    </dgm:pt>
    <dgm:pt modelId="{BA05809C-302D-4E44-B56C-4C9800360C0B}">
      <dgm:prSet/>
      <dgm:spPr>
        <a:solidFill>
          <a:schemeClr val="accent3"/>
        </a:solidFill>
        <a:ln>
          <a:solidFill>
            <a:schemeClr val="accent3"/>
          </a:solidFill>
        </a:ln>
      </dgm:spPr>
      <dgm:t>
        <a:bodyPr/>
        <a:lstStyle/>
        <a:p>
          <a:r>
            <a:rPr lang="en-US" dirty="0"/>
            <a:t>Safety Leave</a:t>
          </a:r>
        </a:p>
      </dgm:t>
    </dgm:pt>
    <dgm:pt modelId="{19D4F450-81AC-428F-94EB-A67BEEDA571A}" type="parTrans" cxnId="{E7FB6B6A-1DB9-47D0-9140-5A3629D863B6}">
      <dgm:prSet/>
      <dgm:spPr/>
      <dgm:t>
        <a:bodyPr/>
        <a:lstStyle/>
        <a:p>
          <a:endParaRPr lang="en-US"/>
        </a:p>
      </dgm:t>
    </dgm:pt>
    <dgm:pt modelId="{96FC94CF-A558-4016-8714-B8EFE0A65DC2}" type="sibTrans" cxnId="{E7FB6B6A-1DB9-47D0-9140-5A3629D863B6}">
      <dgm:prSet/>
      <dgm:spPr/>
      <dgm:t>
        <a:bodyPr/>
        <a:lstStyle/>
        <a:p>
          <a:endParaRPr lang="en-US"/>
        </a:p>
      </dgm:t>
    </dgm:pt>
    <dgm:pt modelId="{F6252751-1A23-44BC-A6AB-3F2BF4BDD582}">
      <dgm:prSet custT="1"/>
      <dgm:spPr>
        <a:solidFill>
          <a:schemeClr val="bg2">
            <a:lumMod val="90000"/>
            <a:alpha val="90000"/>
          </a:schemeClr>
        </a:solidFill>
      </dgm:spPr>
      <dgm:t>
        <a:bodyPr/>
        <a:lstStyle/>
        <a:p>
          <a:r>
            <a:rPr lang="en-US" sz="2000" dirty="0"/>
            <a:t>Domestic abuse, sexual assault, stalking</a:t>
          </a:r>
        </a:p>
      </dgm:t>
    </dgm:pt>
    <dgm:pt modelId="{D0FDD628-854D-468F-AA5B-177D1CF7A6B9}" type="parTrans" cxnId="{8B0A9E7C-F08E-46D3-AF9E-020A13AE829F}">
      <dgm:prSet/>
      <dgm:spPr/>
      <dgm:t>
        <a:bodyPr/>
        <a:lstStyle/>
        <a:p>
          <a:endParaRPr lang="en-US"/>
        </a:p>
      </dgm:t>
    </dgm:pt>
    <dgm:pt modelId="{C15D822D-3014-4393-A8CB-03A66E6BDAA8}" type="sibTrans" cxnId="{8B0A9E7C-F08E-46D3-AF9E-020A13AE829F}">
      <dgm:prSet/>
      <dgm:spPr/>
      <dgm:t>
        <a:bodyPr/>
        <a:lstStyle/>
        <a:p>
          <a:endParaRPr lang="en-US"/>
        </a:p>
      </dgm:t>
    </dgm:pt>
    <dgm:pt modelId="{26E100DE-1AFD-4192-8EE4-3C5F6865A5D2}">
      <dgm:prSet custT="1"/>
      <dgm:spPr>
        <a:solidFill>
          <a:schemeClr val="bg2">
            <a:lumMod val="90000"/>
            <a:alpha val="90000"/>
          </a:schemeClr>
        </a:solidFill>
      </dgm:spPr>
      <dgm:t>
        <a:bodyPr/>
        <a:lstStyle/>
        <a:p>
          <a:r>
            <a:rPr lang="en-US" sz="2000" dirty="0"/>
            <a:t>Medical attention, support, legal advice, relocation,  counseling, etc.</a:t>
          </a:r>
        </a:p>
      </dgm:t>
    </dgm:pt>
    <dgm:pt modelId="{9E618B46-4F77-4548-80E7-ADC8293FAABD}" type="parTrans" cxnId="{B4383A48-D8D6-48E9-BDBF-828F11F13BE4}">
      <dgm:prSet/>
      <dgm:spPr/>
      <dgm:t>
        <a:bodyPr/>
        <a:lstStyle/>
        <a:p>
          <a:endParaRPr lang="en-US"/>
        </a:p>
      </dgm:t>
    </dgm:pt>
    <dgm:pt modelId="{273A5FAA-5E4E-4D92-A57D-6BB560B10E47}" type="sibTrans" cxnId="{B4383A48-D8D6-48E9-BDBF-828F11F13BE4}">
      <dgm:prSet/>
      <dgm:spPr/>
      <dgm:t>
        <a:bodyPr/>
        <a:lstStyle/>
        <a:p>
          <a:endParaRPr lang="en-US"/>
        </a:p>
      </dgm:t>
    </dgm:pt>
    <dgm:pt modelId="{7AF439C9-A09E-4B75-A41E-9EEAE8E00EC0}">
      <dgm:prSet/>
      <dgm:spPr/>
      <dgm:t>
        <a:bodyPr/>
        <a:lstStyle/>
        <a:p>
          <a:r>
            <a:rPr lang="en-US" dirty="0"/>
            <a:t>Qualifying Exigency Leave </a:t>
          </a:r>
        </a:p>
      </dgm:t>
    </dgm:pt>
    <dgm:pt modelId="{46E45A14-7CB0-4A81-8B4D-E87C9DC06EA8}" type="parTrans" cxnId="{3E9CEBA7-53F5-42AD-BD41-206B638B0E87}">
      <dgm:prSet/>
      <dgm:spPr/>
      <dgm:t>
        <a:bodyPr/>
        <a:lstStyle/>
        <a:p>
          <a:endParaRPr lang="en-US"/>
        </a:p>
      </dgm:t>
    </dgm:pt>
    <dgm:pt modelId="{DAC98C45-26A9-4D36-892A-B02A00181A4C}" type="sibTrans" cxnId="{3E9CEBA7-53F5-42AD-BD41-206B638B0E87}">
      <dgm:prSet/>
      <dgm:spPr/>
      <dgm:t>
        <a:bodyPr/>
        <a:lstStyle/>
        <a:p>
          <a:endParaRPr lang="en-US"/>
        </a:p>
      </dgm:t>
    </dgm:pt>
    <dgm:pt modelId="{04D3B90C-D002-4979-B31C-F2C8DB7044C6}">
      <dgm:prSet custT="1"/>
      <dgm:spPr>
        <a:solidFill>
          <a:schemeClr val="bg2">
            <a:lumMod val="90000"/>
            <a:alpha val="90000"/>
          </a:schemeClr>
        </a:solidFill>
      </dgm:spPr>
      <dgm:t>
        <a:bodyPr/>
        <a:lstStyle/>
        <a:p>
          <a:r>
            <a:rPr lang="en-US" sz="2000" dirty="0"/>
            <a:t>Active-duty service or impending call</a:t>
          </a:r>
        </a:p>
      </dgm:t>
    </dgm:pt>
    <dgm:pt modelId="{D43A1D76-F4CF-458A-8317-A2B2B26FD9A6}" type="parTrans" cxnId="{0C1C1493-04B9-403C-8417-0ED22E876E7A}">
      <dgm:prSet/>
      <dgm:spPr/>
      <dgm:t>
        <a:bodyPr/>
        <a:lstStyle/>
        <a:p>
          <a:endParaRPr lang="en-US"/>
        </a:p>
      </dgm:t>
    </dgm:pt>
    <dgm:pt modelId="{2C125F64-3C58-4447-A1EA-70F04D3C5BCC}" type="sibTrans" cxnId="{0C1C1493-04B9-403C-8417-0ED22E876E7A}">
      <dgm:prSet/>
      <dgm:spPr/>
      <dgm:t>
        <a:bodyPr/>
        <a:lstStyle/>
        <a:p>
          <a:endParaRPr lang="en-US"/>
        </a:p>
      </dgm:t>
    </dgm:pt>
    <dgm:pt modelId="{B0982CA8-D1AB-45E8-9AB1-997C5172ECE6}">
      <dgm:prSet custT="1"/>
      <dgm:spPr>
        <a:solidFill>
          <a:schemeClr val="bg2">
            <a:lumMod val="90000"/>
            <a:alpha val="90000"/>
          </a:schemeClr>
        </a:solidFill>
      </dgm:spPr>
      <dgm:t>
        <a:bodyPr/>
        <a:lstStyle/>
        <a:p>
          <a:r>
            <a:rPr lang="en-US" sz="2000" dirty="0"/>
            <a:t>Childcare, arrangements, counseling, military events, etc.</a:t>
          </a:r>
        </a:p>
      </dgm:t>
    </dgm:pt>
    <dgm:pt modelId="{9F738303-9CEB-4DC8-A5E1-84FAFED4C0FE}" type="parTrans" cxnId="{D436B6BF-CF5B-4A2D-BC52-C7D327E4A68D}">
      <dgm:prSet/>
      <dgm:spPr/>
      <dgm:t>
        <a:bodyPr/>
        <a:lstStyle/>
        <a:p>
          <a:endParaRPr lang="en-US"/>
        </a:p>
      </dgm:t>
    </dgm:pt>
    <dgm:pt modelId="{38727C04-19D1-4D81-A402-3BAD58731D30}" type="sibTrans" cxnId="{D436B6BF-CF5B-4A2D-BC52-C7D327E4A68D}">
      <dgm:prSet/>
      <dgm:spPr/>
      <dgm:t>
        <a:bodyPr/>
        <a:lstStyle/>
        <a:p>
          <a:endParaRPr lang="en-US"/>
        </a:p>
      </dgm:t>
    </dgm:pt>
    <dgm:pt modelId="{510EE992-8D3C-497E-9291-E58E9AB70FA5}">
      <dgm:prSet custT="1"/>
      <dgm:spPr/>
      <dgm:t>
        <a:bodyPr/>
        <a:lstStyle/>
        <a:p>
          <a:r>
            <a:rPr lang="en-US" sz="2000" dirty="0"/>
            <a:t>Medical care related to pregnancy </a:t>
          </a:r>
        </a:p>
      </dgm:t>
    </dgm:pt>
    <dgm:pt modelId="{C6EE8479-AF10-4303-8A38-5370CEC47D83}" type="parTrans" cxnId="{236A962B-84CD-4D30-ABAE-D420161A541D}">
      <dgm:prSet/>
      <dgm:spPr/>
      <dgm:t>
        <a:bodyPr/>
        <a:lstStyle/>
        <a:p>
          <a:endParaRPr lang="en-US"/>
        </a:p>
      </dgm:t>
    </dgm:pt>
    <dgm:pt modelId="{9312C106-EE33-4EB3-9074-C40E4BB6267D}" type="sibTrans" cxnId="{236A962B-84CD-4D30-ABAE-D420161A541D}">
      <dgm:prSet/>
      <dgm:spPr/>
      <dgm:t>
        <a:bodyPr/>
        <a:lstStyle/>
        <a:p>
          <a:endParaRPr lang="en-US"/>
        </a:p>
      </dgm:t>
    </dgm:pt>
    <dgm:pt modelId="{12A6802E-C2EA-44DD-A5D0-80FCE73A6B20}">
      <dgm:prSet custT="1"/>
      <dgm:spPr/>
      <dgm:t>
        <a:bodyPr/>
        <a:lstStyle/>
        <a:p>
          <a:endParaRPr lang="en-US" sz="2000" dirty="0"/>
        </a:p>
      </dgm:t>
    </dgm:pt>
    <dgm:pt modelId="{117224E7-DDFA-4781-A7D2-0E9269BADCBC}" type="parTrans" cxnId="{1703DC3B-39C3-407F-895D-33C0D84E3F3F}">
      <dgm:prSet/>
      <dgm:spPr/>
      <dgm:t>
        <a:bodyPr/>
        <a:lstStyle/>
        <a:p>
          <a:endParaRPr lang="en-US"/>
        </a:p>
      </dgm:t>
    </dgm:pt>
    <dgm:pt modelId="{A86C367E-6B3E-4797-94B5-0487170C7547}" type="sibTrans" cxnId="{1703DC3B-39C3-407F-895D-33C0D84E3F3F}">
      <dgm:prSet/>
      <dgm:spPr/>
      <dgm:t>
        <a:bodyPr/>
        <a:lstStyle/>
        <a:p>
          <a:endParaRPr lang="en-US"/>
        </a:p>
      </dgm:t>
    </dgm:pt>
    <dgm:pt modelId="{33490117-4A2B-4DFC-B8FC-39EB6726BB04}">
      <dgm:prSet custT="1"/>
      <dgm:spPr>
        <a:solidFill>
          <a:schemeClr val="bg2">
            <a:lumMod val="90000"/>
            <a:alpha val="90000"/>
          </a:schemeClr>
        </a:solidFill>
      </dgm:spPr>
      <dgm:t>
        <a:bodyPr/>
        <a:lstStyle/>
        <a:p>
          <a:endParaRPr lang="en-US" sz="2000" dirty="0"/>
        </a:p>
      </dgm:t>
    </dgm:pt>
    <dgm:pt modelId="{D15CEFC2-FE7E-47E9-9520-5F0642DACFBB}" type="parTrans" cxnId="{65178B33-0C43-4ED7-89CF-94A919D3178A}">
      <dgm:prSet/>
      <dgm:spPr/>
      <dgm:t>
        <a:bodyPr/>
        <a:lstStyle/>
        <a:p>
          <a:endParaRPr lang="en-US"/>
        </a:p>
      </dgm:t>
    </dgm:pt>
    <dgm:pt modelId="{6E8364FB-1498-4FD4-B3EB-047E0EAB025B}" type="sibTrans" cxnId="{65178B33-0C43-4ED7-89CF-94A919D3178A}">
      <dgm:prSet/>
      <dgm:spPr/>
      <dgm:t>
        <a:bodyPr/>
        <a:lstStyle/>
        <a:p>
          <a:endParaRPr lang="en-US"/>
        </a:p>
      </dgm:t>
    </dgm:pt>
    <dgm:pt modelId="{E832371A-3700-4D8C-B9BF-8E8146F56CAB}">
      <dgm:prSet custT="1"/>
      <dgm:spPr>
        <a:solidFill>
          <a:schemeClr val="bg2">
            <a:lumMod val="90000"/>
            <a:alpha val="90000"/>
          </a:schemeClr>
        </a:solidFill>
      </dgm:spPr>
      <dgm:t>
        <a:bodyPr/>
        <a:lstStyle/>
        <a:p>
          <a:endParaRPr lang="en-US" sz="2000" dirty="0"/>
        </a:p>
      </dgm:t>
    </dgm:pt>
    <dgm:pt modelId="{26318E25-D28C-4D86-B682-C474C8142D11}" type="parTrans" cxnId="{BCAB9927-B6AA-455B-836F-75C97474B296}">
      <dgm:prSet/>
      <dgm:spPr/>
      <dgm:t>
        <a:bodyPr/>
        <a:lstStyle/>
        <a:p>
          <a:endParaRPr lang="en-US"/>
        </a:p>
      </dgm:t>
    </dgm:pt>
    <dgm:pt modelId="{8732C567-FA87-442B-BB9C-69DACD4790E6}" type="sibTrans" cxnId="{BCAB9927-B6AA-455B-836F-75C97474B296}">
      <dgm:prSet/>
      <dgm:spPr/>
      <dgm:t>
        <a:bodyPr/>
        <a:lstStyle/>
        <a:p>
          <a:endParaRPr lang="en-US"/>
        </a:p>
      </dgm:t>
    </dgm:pt>
    <dgm:pt modelId="{AB4FC3B0-6086-4894-AEED-995B3E2F4602}">
      <dgm:prSet custT="1"/>
      <dgm:spPr>
        <a:solidFill>
          <a:schemeClr val="bg2">
            <a:lumMod val="90000"/>
            <a:alpha val="90000"/>
          </a:schemeClr>
        </a:solidFill>
      </dgm:spPr>
      <dgm:t>
        <a:bodyPr/>
        <a:lstStyle/>
        <a:p>
          <a:endParaRPr lang="en-US" sz="2000" dirty="0"/>
        </a:p>
      </dgm:t>
    </dgm:pt>
    <dgm:pt modelId="{A5383596-0215-4ACE-8E9E-085CF0C1D694}" type="parTrans" cxnId="{71C159C5-C56A-4024-B5D9-1D05123F4F23}">
      <dgm:prSet/>
      <dgm:spPr/>
      <dgm:t>
        <a:bodyPr/>
        <a:lstStyle/>
        <a:p>
          <a:endParaRPr lang="en-US"/>
        </a:p>
      </dgm:t>
    </dgm:pt>
    <dgm:pt modelId="{B959AF96-37F6-432C-8EEA-ACEC452D92A2}" type="sibTrans" cxnId="{71C159C5-C56A-4024-B5D9-1D05123F4F23}">
      <dgm:prSet/>
      <dgm:spPr/>
      <dgm:t>
        <a:bodyPr/>
        <a:lstStyle/>
        <a:p>
          <a:endParaRPr lang="en-US"/>
        </a:p>
      </dgm:t>
    </dgm:pt>
    <dgm:pt modelId="{F50C7AF0-7C44-4EF5-BFAC-1FDA11AFF587}" type="pres">
      <dgm:prSet presAssocID="{25E652C1-E0DC-4133-BDE9-D25BE1045E61}" presName="Name0" presStyleCnt="0">
        <dgm:presLayoutVars>
          <dgm:dir/>
          <dgm:animLvl val="lvl"/>
          <dgm:resizeHandles val="exact"/>
        </dgm:presLayoutVars>
      </dgm:prSet>
      <dgm:spPr/>
    </dgm:pt>
    <dgm:pt modelId="{16CCE71F-BEB0-492D-949C-BD525F98D019}" type="pres">
      <dgm:prSet presAssocID="{9CA8333E-6C20-4027-9D70-B0568290A593}" presName="composite" presStyleCnt="0"/>
      <dgm:spPr/>
    </dgm:pt>
    <dgm:pt modelId="{B6CE60D1-ADF2-47D9-A07F-A00699EE836A}" type="pres">
      <dgm:prSet presAssocID="{9CA8333E-6C20-4027-9D70-B0568290A593}" presName="parTx" presStyleLbl="alignNode1" presStyleIdx="0" presStyleCnt="4">
        <dgm:presLayoutVars>
          <dgm:chMax val="0"/>
          <dgm:chPref val="0"/>
          <dgm:bulletEnabled val="1"/>
        </dgm:presLayoutVars>
      </dgm:prSet>
      <dgm:spPr/>
    </dgm:pt>
    <dgm:pt modelId="{57A8E5A8-0CC9-4E49-B976-24791EF1F973}" type="pres">
      <dgm:prSet presAssocID="{9CA8333E-6C20-4027-9D70-B0568290A593}" presName="desTx" presStyleLbl="alignAccFollowNode1" presStyleIdx="0" presStyleCnt="4">
        <dgm:presLayoutVars>
          <dgm:bulletEnabled val="1"/>
        </dgm:presLayoutVars>
      </dgm:prSet>
      <dgm:spPr/>
    </dgm:pt>
    <dgm:pt modelId="{6FCF3042-46F0-45DD-8D98-11C1BA9CFBB2}" type="pres">
      <dgm:prSet presAssocID="{CF390105-5F82-45B8-8317-A78FC8FF7837}" presName="space" presStyleCnt="0"/>
      <dgm:spPr/>
    </dgm:pt>
    <dgm:pt modelId="{301DABFE-7F7C-4433-A9DC-ECD4E56643FC}" type="pres">
      <dgm:prSet presAssocID="{789DADC8-5ACC-4587-9883-20B8BA79EAE8}" presName="composite" presStyleCnt="0"/>
      <dgm:spPr/>
    </dgm:pt>
    <dgm:pt modelId="{FDB48D38-69B4-4123-B6F0-B6EB3ECBA8EC}" type="pres">
      <dgm:prSet presAssocID="{789DADC8-5ACC-4587-9883-20B8BA79EAE8}" presName="parTx" presStyleLbl="alignNode1" presStyleIdx="1" presStyleCnt="4">
        <dgm:presLayoutVars>
          <dgm:chMax val="0"/>
          <dgm:chPref val="0"/>
          <dgm:bulletEnabled val="1"/>
        </dgm:presLayoutVars>
      </dgm:prSet>
      <dgm:spPr/>
    </dgm:pt>
    <dgm:pt modelId="{270E562F-BE06-46E5-920E-B659FD5162DE}" type="pres">
      <dgm:prSet presAssocID="{789DADC8-5ACC-4587-9883-20B8BA79EAE8}" presName="desTx" presStyleLbl="alignAccFollowNode1" presStyleIdx="1" presStyleCnt="4">
        <dgm:presLayoutVars>
          <dgm:bulletEnabled val="1"/>
        </dgm:presLayoutVars>
      </dgm:prSet>
      <dgm:spPr/>
    </dgm:pt>
    <dgm:pt modelId="{60B70D20-75D4-4542-B7D5-1546AB698D00}" type="pres">
      <dgm:prSet presAssocID="{8BA9FF0D-4348-49B7-A707-7A13E44F5B83}" presName="space" presStyleCnt="0"/>
      <dgm:spPr/>
    </dgm:pt>
    <dgm:pt modelId="{A4713418-819F-4599-8949-62989535A5C7}" type="pres">
      <dgm:prSet presAssocID="{BA05809C-302D-4E44-B56C-4C9800360C0B}" presName="composite" presStyleCnt="0"/>
      <dgm:spPr/>
    </dgm:pt>
    <dgm:pt modelId="{5CCD823B-FFC0-428E-8B9D-A4017E152FD5}" type="pres">
      <dgm:prSet presAssocID="{BA05809C-302D-4E44-B56C-4C9800360C0B}" presName="parTx" presStyleLbl="alignNode1" presStyleIdx="2" presStyleCnt="4">
        <dgm:presLayoutVars>
          <dgm:chMax val="0"/>
          <dgm:chPref val="0"/>
          <dgm:bulletEnabled val="1"/>
        </dgm:presLayoutVars>
      </dgm:prSet>
      <dgm:spPr/>
    </dgm:pt>
    <dgm:pt modelId="{500318F8-3D65-4497-83FC-507D0611E2F5}" type="pres">
      <dgm:prSet presAssocID="{BA05809C-302D-4E44-B56C-4C9800360C0B}" presName="desTx" presStyleLbl="alignAccFollowNode1" presStyleIdx="2" presStyleCnt="4">
        <dgm:presLayoutVars>
          <dgm:bulletEnabled val="1"/>
        </dgm:presLayoutVars>
      </dgm:prSet>
      <dgm:spPr/>
    </dgm:pt>
    <dgm:pt modelId="{85D15AEB-D192-4832-9CF2-736936D64A13}" type="pres">
      <dgm:prSet presAssocID="{96FC94CF-A558-4016-8714-B8EFE0A65DC2}" presName="space" presStyleCnt="0"/>
      <dgm:spPr/>
    </dgm:pt>
    <dgm:pt modelId="{5254E7F4-D95E-4B28-B299-1C8AC6B09754}" type="pres">
      <dgm:prSet presAssocID="{7AF439C9-A09E-4B75-A41E-9EEAE8E00EC0}" presName="composite" presStyleCnt="0"/>
      <dgm:spPr/>
    </dgm:pt>
    <dgm:pt modelId="{F9F2B8D4-C307-4280-AA41-75E1C1751261}" type="pres">
      <dgm:prSet presAssocID="{7AF439C9-A09E-4B75-A41E-9EEAE8E00EC0}" presName="parTx" presStyleLbl="alignNode1" presStyleIdx="3" presStyleCnt="4">
        <dgm:presLayoutVars>
          <dgm:chMax val="0"/>
          <dgm:chPref val="0"/>
          <dgm:bulletEnabled val="1"/>
        </dgm:presLayoutVars>
      </dgm:prSet>
      <dgm:spPr/>
    </dgm:pt>
    <dgm:pt modelId="{3C29C7B4-B3E1-4A70-84DF-FF6E744DE482}" type="pres">
      <dgm:prSet presAssocID="{7AF439C9-A09E-4B75-A41E-9EEAE8E00EC0}" presName="desTx" presStyleLbl="alignAccFollowNode1" presStyleIdx="3" presStyleCnt="4">
        <dgm:presLayoutVars>
          <dgm:bulletEnabled val="1"/>
        </dgm:presLayoutVars>
      </dgm:prSet>
      <dgm:spPr/>
    </dgm:pt>
  </dgm:ptLst>
  <dgm:cxnLst>
    <dgm:cxn modelId="{64701703-77AE-4A16-800D-1AA0D7316B60}" type="presOf" srcId="{04D3B90C-D002-4979-B31C-F2C8DB7044C6}" destId="{3C29C7B4-B3E1-4A70-84DF-FF6E744DE482}" srcOrd="0" destOrd="0" presId="urn:microsoft.com/office/officeart/2005/8/layout/hList1"/>
    <dgm:cxn modelId="{D5126527-A440-4CC5-AEB8-8C94973DC511}" type="presOf" srcId="{12A6802E-C2EA-44DD-A5D0-80FCE73A6B20}" destId="{57A8E5A8-0CC9-4E49-B976-24791EF1F973}" srcOrd="0" destOrd="1" presId="urn:microsoft.com/office/officeart/2005/8/layout/hList1"/>
    <dgm:cxn modelId="{BCAB9927-B6AA-455B-836F-75C97474B296}" srcId="{BA05809C-302D-4E44-B56C-4C9800360C0B}" destId="{E832371A-3700-4D8C-B9BF-8E8146F56CAB}" srcOrd="1" destOrd="0" parTransId="{26318E25-D28C-4D86-B682-C474C8142D11}" sibTransId="{8732C567-FA87-442B-BB9C-69DACD4790E6}"/>
    <dgm:cxn modelId="{236A962B-84CD-4D30-ABAE-D420161A541D}" srcId="{9CA8333E-6C20-4027-9D70-B0568290A593}" destId="{510EE992-8D3C-497E-9291-E58E9AB70FA5}" srcOrd="2" destOrd="0" parTransId="{C6EE8479-AF10-4303-8A38-5370CEC47D83}" sibTransId="{9312C106-EE33-4EB3-9074-C40E4BB6267D}"/>
    <dgm:cxn modelId="{65178B33-0C43-4ED7-89CF-94A919D3178A}" srcId="{789DADC8-5ACC-4587-9883-20B8BA79EAE8}" destId="{33490117-4A2B-4DFC-B8FC-39EB6726BB04}" srcOrd="1" destOrd="0" parTransId="{D15CEFC2-FE7E-47E9-9520-5F0642DACFBB}" sibTransId="{6E8364FB-1498-4FD4-B3EB-047E0EAB025B}"/>
    <dgm:cxn modelId="{F8F76036-27EE-4956-9A6D-6BE78FA34A03}" type="presOf" srcId="{BA05809C-302D-4E44-B56C-4C9800360C0B}" destId="{5CCD823B-FFC0-428E-8B9D-A4017E152FD5}" srcOrd="0" destOrd="0" presId="urn:microsoft.com/office/officeart/2005/8/layout/hList1"/>
    <dgm:cxn modelId="{C1E8D037-C924-4C03-8892-7E994F2CFE97}" type="presOf" srcId="{06B5E3DB-1746-4F94-B19A-277B38AE0821}" destId="{57A8E5A8-0CC9-4E49-B976-24791EF1F973}" srcOrd="0" destOrd="0" presId="urn:microsoft.com/office/officeart/2005/8/layout/hList1"/>
    <dgm:cxn modelId="{1703DC3B-39C3-407F-895D-33C0D84E3F3F}" srcId="{9CA8333E-6C20-4027-9D70-B0568290A593}" destId="{12A6802E-C2EA-44DD-A5D0-80FCE73A6B20}" srcOrd="1" destOrd="0" parTransId="{117224E7-DDFA-4781-A7D2-0E9269BADCBC}" sibTransId="{A86C367E-6B3E-4797-94B5-0487170C7547}"/>
    <dgm:cxn modelId="{FB4C3144-729D-46CF-83DA-485D2B4160C7}" srcId="{789DADC8-5ACC-4587-9883-20B8BA79EAE8}" destId="{F90E1B7A-A6B2-4B3B-97CF-4556FF8DCD73}" srcOrd="0" destOrd="0" parTransId="{8421A6AC-1577-4B78-B3E9-5466DB4B8799}" sibTransId="{F4E68915-810A-4841-A4DD-F60853BE040D}"/>
    <dgm:cxn modelId="{B4383A48-D8D6-48E9-BDBF-828F11F13BE4}" srcId="{BA05809C-302D-4E44-B56C-4C9800360C0B}" destId="{26E100DE-1AFD-4192-8EE4-3C5F6865A5D2}" srcOrd="2" destOrd="0" parTransId="{9E618B46-4F77-4548-80E7-ADC8293FAABD}" sibTransId="{273A5FAA-5E4E-4D92-A57D-6BB560B10E47}"/>
    <dgm:cxn modelId="{7B36E049-37EC-469A-ABD6-15FA58BD5902}" type="presOf" srcId="{510EE992-8D3C-497E-9291-E58E9AB70FA5}" destId="{57A8E5A8-0CC9-4E49-B976-24791EF1F973}" srcOrd="0" destOrd="2" presId="urn:microsoft.com/office/officeart/2005/8/layout/hList1"/>
    <dgm:cxn modelId="{E7FB6B6A-1DB9-47D0-9140-5A3629D863B6}" srcId="{25E652C1-E0DC-4133-BDE9-D25BE1045E61}" destId="{BA05809C-302D-4E44-B56C-4C9800360C0B}" srcOrd="2" destOrd="0" parTransId="{19D4F450-81AC-428F-94EB-A67BEEDA571A}" sibTransId="{96FC94CF-A558-4016-8714-B8EFE0A65DC2}"/>
    <dgm:cxn modelId="{DB11356D-25DF-4D1E-9E90-BBC5DD7D46E5}" type="presOf" srcId="{9CA8333E-6C20-4027-9D70-B0568290A593}" destId="{B6CE60D1-ADF2-47D9-A07F-A00699EE836A}" srcOrd="0" destOrd="0" presId="urn:microsoft.com/office/officeart/2005/8/layout/hList1"/>
    <dgm:cxn modelId="{1E340152-756E-46BC-87F6-91AE0D5860FC}" type="presOf" srcId="{789DADC8-5ACC-4587-9883-20B8BA79EAE8}" destId="{FDB48D38-69B4-4123-B6F0-B6EB3ECBA8EC}" srcOrd="0" destOrd="0" presId="urn:microsoft.com/office/officeart/2005/8/layout/hList1"/>
    <dgm:cxn modelId="{8DE11C73-C91E-408C-A43A-1F8590FEC39A}" type="presOf" srcId="{DA81A8DD-B76B-4618-A92C-01F9DC33EFE9}" destId="{270E562F-BE06-46E5-920E-B659FD5162DE}" srcOrd="0" destOrd="2" presId="urn:microsoft.com/office/officeart/2005/8/layout/hList1"/>
    <dgm:cxn modelId="{8B0A9E7C-F08E-46D3-AF9E-020A13AE829F}" srcId="{BA05809C-302D-4E44-B56C-4C9800360C0B}" destId="{F6252751-1A23-44BC-A6AB-3F2BF4BDD582}" srcOrd="0" destOrd="0" parTransId="{D0FDD628-854D-468F-AA5B-177D1CF7A6B9}" sibTransId="{C15D822D-3014-4393-A8CB-03A66E6BDAA8}"/>
    <dgm:cxn modelId="{1646DA7C-9C3E-442A-9547-E510B51338AF}" type="presOf" srcId="{F90E1B7A-A6B2-4B3B-97CF-4556FF8DCD73}" destId="{270E562F-BE06-46E5-920E-B659FD5162DE}" srcOrd="0" destOrd="0" presId="urn:microsoft.com/office/officeart/2005/8/layout/hList1"/>
    <dgm:cxn modelId="{E6ABCD80-1BFC-455E-B088-7AFC46B1482C}" type="presOf" srcId="{F6252751-1A23-44BC-A6AB-3F2BF4BDD582}" destId="{500318F8-3D65-4497-83FC-507D0611E2F5}" srcOrd="0" destOrd="0" presId="urn:microsoft.com/office/officeart/2005/8/layout/hList1"/>
    <dgm:cxn modelId="{FA9B4C92-E066-496A-8B9F-DA9003B2DEF3}" type="presOf" srcId="{7AF439C9-A09E-4B75-A41E-9EEAE8E00EC0}" destId="{F9F2B8D4-C307-4280-AA41-75E1C1751261}" srcOrd="0" destOrd="0" presId="urn:microsoft.com/office/officeart/2005/8/layout/hList1"/>
    <dgm:cxn modelId="{0C1C1493-04B9-403C-8417-0ED22E876E7A}" srcId="{7AF439C9-A09E-4B75-A41E-9EEAE8E00EC0}" destId="{04D3B90C-D002-4979-B31C-F2C8DB7044C6}" srcOrd="0" destOrd="0" parTransId="{D43A1D76-F4CF-458A-8317-A2B2B26FD9A6}" sibTransId="{2C125F64-3C58-4447-A1EA-70F04D3C5BCC}"/>
    <dgm:cxn modelId="{B5687F9E-385C-4AF5-B95E-9AF9C604A067}" srcId="{25E652C1-E0DC-4133-BDE9-D25BE1045E61}" destId="{789DADC8-5ACC-4587-9883-20B8BA79EAE8}" srcOrd="1" destOrd="0" parTransId="{027E6EC8-7244-419F-AB11-203F52F3ED49}" sibTransId="{8BA9FF0D-4348-49B7-A707-7A13E44F5B83}"/>
    <dgm:cxn modelId="{3E9CEBA7-53F5-42AD-BD41-206B638B0E87}" srcId="{25E652C1-E0DC-4133-BDE9-D25BE1045E61}" destId="{7AF439C9-A09E-4B75-A41E-9EEAE8E00EC0}" srcOrd="3" destOrd="0" parTransId="{46E45A14-7CB0-4A81-8B4D-E87C9DC06EA8}" sibTransId="{DAC98C45-26A9-4D36-892A-B02A00181A4C}"/>
    <dgm:cxn modelId="{82D57BB0-5452-4E44-81AF-189067D1282E}" type="presOf" srcId="{26E100DE-1AFD-4192-8EE4-3C5F6865A5D2}" destId="{500318F8-3D65-4497-83FC-507D0611E2F5}" srcOrd="0" destOrd="2" presId="urn:microsoft.com/office/officeart/2005/8/layout/hList1"/>
    <dgm:cxn modelId="{842E55B2-149B-4F7A-8AA7-867220C6B063}" type="presOf" srcId="{B0982CA8-D1AB-45E8-9AB1-997C5172ECE6}" destId="{3C29C7B4-B3E1-4A70-84DF-FF6E744DE482}" srcOrd="0" destOrd="2" presId="urn:microsoft.com/office/officeart/2005/8/layout/hList1"/>
    <dgm:cxn modelId="{CE0977B2-E24C-496E-B73D-534DC195B9AE}" type="presOf" srcId="{AB4FC3B0-6086-4894-AEED-995B3E2F4602}" destId="{3C29C7B4-B3E1-4A70-84DF-FF6E744DE482}" srcOrd="0" destOrd="1" presId="urn:microsoft.com/office/officeart/2005/8/layout/hList1"/>
    <dgm:cxn modelId="{D436B6BF-CF5B-4A2D-BC52-C7D327E4A68D}" srcId="{7AF439C9-A09E-4B75-A41E-9EEAE8E00EC0}" destId="{B0982CA8-D1AB-45E8-9AB1-997C5172ECE6}" srcOrd="2" destOrd="0" parTransId="{9F738303-9CEB-4DC8-A5E1-84FAFED4C0FE}" sibTransId="{38727C04-19D1-4D81-A402-3BAD58731D30}"/>
    <dgm:cxn modelId="{71C159C5-C56A-4024-B5D9-1D05123F4F23}" srcId="{7AF439C9-A09E-4B75-A41E-9EEAE8E00EC0}" destId="{AB4FC3B0-6086-4894-AEED-995B3E2F4602}" srcOrd="1" destOrd="0" parTransId="{A5383596-0215-4ACE-8E9E-085CF0C1D694}" sibTransId="{B959AF96-37F6-432C-8EEA-ACEC452D92A2}"/>
    <dgm:cxn modelId="{DFD088C6-FAF3-4B0F-AE7A-41972498DA73}" type="presOf" srcId="{33490117-4A2B-4DFC-B8FC-39EB6726BB04}" destId="{270E562F-BE06-46E5-920E-B659FD5162DE}" srcOrd="0" destOrd="1" presId="urn:microsoft.com/office/officeart/2005/8/layout/hList1"/>
    <dgm:cxn modelId="{62EA0BD5-4571-4EF9-83B2-0DC40561F755}" type="presOf" srcId="{E832371A-3700-4D8C-B9BF-8E8146F56CAB}" destId="{500318F8-3D65-4497-83FC-507D0611E2F5}" srcOrd="0" destOrd="1" presId="urn:microsoft.com/office/officeart/2005/8/layout/hList1"/>
    <dgm:cxn modelId="{1B280ADF-A5E5-4A18-8BC7-3DE9D40AED58}" type="presOf" srcId="{25E652C1-E0DC-4133-BDE9-D25BE1045E61}" destId="{F50C7AF0-7C44-4EF5-BFAC-1FDA11AFF587}" srcOrd="0" destOrd="0" presId="urn:microsoft.com/office/officeart/2005/8/layout/hList1"/>
    <dgm:cxn modelId="{C9553FDF-0FD5-4DEF-98D4-CB209D301E8D}" srcId="{789DADC8-5ACC-4587-9883-20B8BA79EAE8}" destId="{DA81A8DD-B76B-4618-A92C-01F9DC33EFE9}" srcOrd="2" destOrd="0" parTransId="{602526E6-5A66-4FEA-B32A-F6207B243439}" sibTransId="{61DC35EE-4E6F-452E-82D2-81ADCFDB9E7C}"/>
    <dgm:cxn modelId="{E6D847FE-B3C1-421E-9AB3-10F3E8D032EA}" srcId="{25E652C1-E0DC-4133-BDE9-D25BE1045E61}" destId="{9CA8333E-6C20-4027-9D70-B0568290A593}" srcOrd="0" destOrd="0" parTransId="{84293F32-1F1B-4F21-A2C1-92BF78F65422}" sibTransId="{CF390105-5F82-45B8-8317-A78FC8FF7837}"/>
    <dgm:cxn modelId="{F31AEBFE-02BF-409F-9D8C-455DBF3175F2}" srcId="{9CA8333E-6C20-4027-9D70-B0568290A593}" destId="{06B5E3DB-1746-4F94-B19A-277B38AE0821}" srcOrd="0" destOrd="0" parTransId="{F0B6E688-BBCA-46C9-AEF0-B65ABA25557A}" sibTransId="{E6FB6B36-451D-4E53-806A-E6EAA0B099E2}"/>
    <dgm:cxn modelId="{677F38A2-12BA-41E3-9405-FB71D7BDA854}" type="presParOf" srcId="{F50C7AF0-7C44-4EF5-BFAC-1FDA11AFF587}" destId="{16CCE71F-BEB0-492D-949C-BD525F98D019}" srcOrd="0" destOrd="0" presId="urn:microsoft.com/office/officeart/2005/8/layout/hList1"/>
    <dgm:cxn modelId="{4AAE0CD9-1916-4C9A-9103-AFF570167701}" type="presParOf" srcId="{16CCE71F-BEB0-492D-949C-BD525F98D019}" destId="{B6CE60D1-ADF2-47D9-A07F-A00699EE836A}" srcOrd="0" destOrd="0" presId="urn:microsoft.com/office/officeart/2005/8/layout/hList1"/>
    <dgm:cxn modelId="{5105DB88-53E8-4AEF-8B7B-D02ADA978B85}" type="presParOf" srcId="{16CCE71F-BEB0-492D-949C-BD525F98D019}" destId="{57A8E5A8-0CC9-4E49-B976-24791EF1F973}" srcOrd="1" destOrd="0" presId="urn:microsoft.com/office/officeart/2005/8/layout/hList1"/>
    <dgm:cxn modelId="{BB96F162-CDB6-4910-97EF-79366D38B038}" type="presParOf" srcId="{F50C7AF0-7C44-4EF5-BFAC-1FDA11AFF587}" destId="{6FCF3042-46F0-45DD-8D98-11C1BA9CFBB2}" srcOrd="1" destOrd="0" presId="urn:microsoft.com/office/officeart/2005/8/layout/hList1"/>
    <dgm:cxn modelId="{E312BA61-7BE7-4443-9189-DC6A3DCAAD8F}" type="presParOf" srcId="{F50C7AF0-7C44-4EF5-BFAC-1FDA11AFF587}" destId="{301DABFE-7F7C-4433-A9DC-ECD4E56643FC}" srcOrd="2" destOrd="0" presId="urn:microsoft.com/office/officeart/2005/8/layout/hList1"/>
    <dgm:cxn modelId="{C785287C-72A9-48A1-8B31-63FB10006425}" type="presParOf" srcId="{301DABFE-7F7C-4433-A9DC-ECD4E56643FC}" destId="{FDB48D38-69B4-4123-B6F0-B6EB3ECBA8EC}" srcOrd="0" destOrd="0" presId="urn:microsoft.com/office/officeart/2005/8/layout/hList1"/>
    <dgm:cxn modelId="{419D0B76-0E50-4429-AC8D-AF73030A378B}" type="presParOf" srcId="{301DABFE-7F7C-4433-A9DC-ECD4E56643FC}" destId="{270E562F-BE06-46E5-920E-B659FD5162DE}" srcOrd="1" destOrd="0" presId="urn:microsoft.com/office/officeart/2005/8/layout/hList1"/>
    <dgm:cxn modelId="{C2CC91B7-1451-4AFA-ABE8-258CB04CC64F}" type="presParOf" srcId="{F50C7AF0-7C44-4EF5-BFAC-1FDA11AFF587}" destId="{60B70D20-75D4-4542-B7D5-1546AB698D00}" srcOrd="3" destOrd="0" presId="urn:microsoft.com/office/officeart/2005/8/layout/hList1"/>
    <dgm:cxn modelId="{E3D3184F-E8D2-4FC3-AA38-CCA54925FC03}" type="presParOf" srcId="{F50C7AF0-7C44-4EF5-BFAC-1FDA11AFF587}" destId="{A4713418-819F-4599-8949-62989535A5C7}" srcOrd="4" destOrd="0" presId="urn:microsoft.com/office/officeart/2005/8/layout/hList1"/>
    <dgm:cxn modelId="{3632A623-F23B-42D5-B6C5-041F01DF2A3F}" type="presParOf" srcId="{A4713418-819F-4599-8949-62989535A5C7}" destId="{5CCD823B-FFC0-428E-8B9D-A4017E152FD5}" srcOrd="0" destOrd="0" presId="urn:microsoft.com/office/officeart/2005/8/layout/hList1"/>
    <dgm:cxn modelId="{268E427A-5289-4C88-9965-5251393286CB}" type="presParOf" srcId="{A4713418-819F-4599-8949-62989535A5C7}" destId="{500318F8-3D65-4497-83FC-507D0611E2F5}" srcOrd="1" destOrd="0" presId="urn:microsoft.com/office/officeart/2005/8/layout/hList1"/>
    <dgm:cxn modelId="{4A9C6D7C-9177-4673-AB14-D476E41EF6E8}" type="presParOf" srcId="{F50C7AF0-7C44-4EF5-BFAC-1FDA11AFF587}" destId="{85D15AEB-D192-4832-9CF2-736936D64A13}" srcOrd="5" destOrd="0" presId="urn:microsoft.com/office/officeart/2005/8/layout/hList1"/>
    <dgm:cxn modelId="{D6EECA30-87A0-4A1A-AAF0-19D1C7194AE6}" type="presParOf" srcId="{F50C7AF0-7C44-4EF5-BFAC-1FDA11AFF587}" destId="{5254E7F4-D95E-4B28-B299-1C8AC6B09754}" srcOrd="6" destOrd="0" presId="urn:microsoft.com/office/officeart/2005/8/layout/hList1"/>
    <dgm:cxn modelId="{7F7A8C41-31B4-483C-AACE-F7C36E5F9E56}" type="presParOf" srcId="{5254E7F4-D95E-4B28-B299-1C8AC6B09754}" destId="{F9F2B8D4-C307-4280-AA41-75E1C1751261}" srcOrd="0" destOrd="0" presId="urn:microsoft.com/office/officeart/2005/8/layout/hList1"/>
    <dgm:cxn modelId="{CCE5BB61-26C2-4D00-9BCB-30028AE1A4E8}" type="presParOf" srcId="{5254E7F4-D95E-4B28-B299-1C8AC6B09754}" destId="{3C29C7B4-B3E1-4A70-84DF-FF6E744DE48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8FB2BF-5CEB-4642-ADB0-C5A43725FC57}" type="doc">
      <dgm:prSet loTypeId="urn:microsoft.com/office/officeart/2005/8/layout/vList2" loCatId="list" qsTypeId="urn:microsoft.com/office/officeart/2005/8/quickstyle/simple1" qsCatId="simple" csTypeId="urn:microsoft.com/office/officeart/2005/8/colors/accent4_5" csCatId="accent4" phldr="1"/>
      <dgm:spPr/>
      <dgm:t>
        <a:bodyPr/>
        <a:lstStyle/>
        <a:p>
          <a:endParaRPr lang="en-US"/>
        </a:p>
      </dgm:t>
    </dgm:pt>
    <dgm:pt modelId="{3B640869-2225-47F8-B0DB-1C3AAD51DDAE}">
      <dgm:prSet/>
      <dgm:spPr/>
      <dgm:t>
        <a:bodyPr/>
        <a:lstStyle/>
        <a:p>
          <a:r>
            <a:rPr lang="en-US" dirty="0"/>
            <a:t>Medical, safety, caring, and exigency leave</a:t>
          </a:r>
        </a:p>
      </dgm:t>
    </dgm:pt>
    <dgm:pt modelId="{10805A54-B15F-484F-B1E8-6D733AE6E16D}" type="parTrans" cxnId="{36347C55-7867-40DB-8011-D6E73E58D967}">
      <dgm:prSet/>
      <dgm:spPr/>
      <dgm:t>
        <a:bodyPr/>
        <a:lstStyle/>
        <a:p>
          <a:endParaRPr lang="en-US"/>
        </a:p>
      </dgm:t>
    </dgm:pt>
    <dgm:pt modelId="{BCB09D06-7A64-4567-AAD6-BC00E1C55377}" type="sibTrans" cxnId="{36347C55-7867-40DB-8011-D6E73E58D967}">
      <dgm:prSet/>
      <dgm:spPr/>
      <dgm:t>
        <a:bodyPr/>
        <a:lstStyle/>
        <a:p>
          <a:endParaRPr lang="en-US"/>
        </a:p>
      </dgm:t>
    </dgm:pt>
    <dgm:pt modelId="{5BFD909F-0ADA-4720-9734-5D2338129954}">
      <dgm:prSet/>
      <dgm:spPr/>
      <dgm:t>
        <a:bodyPr/>
        <a:lstStyle/>
        <a:p>
          <a:r>
            <a:rPr lang="en-US" dirty="0"/>
            <a:t>7-day qualifying event, with notice and certification </a:t>
          </a:r>
        </a:p>
      </dgm:t>
    </dgm:pt>
    <dgm:pt modelId="{245AB29E-ED0D-4689-9167-1F00FC223F4F}" type="parTrans" cxnId="{E0427809-CBA9-4AE1-8F00-378AE26AFEEE}">
      <dgm:prSet/>
      <dgm:spPr/>
      <dgm:t>
        <a:bodyPr/>
        <a:lstStyle/>
        <a:p>
          <a:endParaRPr lang="en-US"/>
        </a:p>
      </dgm:t>
    </dgm:pt>
    <dgm:pt modelId="{C50BE324-A913-4D71-AD27-DB8736F02ACF}" type="sibTrans" cxnId="{E0427809-CBA9-4AE1-8F00-378AE26AFEEE}">
      <dgm:prSet/>
      <dgm:spPr/>
      <dgm:t>
        <a:bodyPr/>
        <a:lstStyle/>
        <a:p>
          <a:endParaRPr lang="en-US"/>
        </a:p>
      </dgm:t>
    </dgm:pt>
    <dgm:pt modelId="{9B8F96AA-3B4F-4D4A-90D7-67C615C225F9}">
      <dgm:prSet/>
      <dgm:spPr/>
      <dgm:t>
        <a:bodyPr/>
        <a:lstStyle/>
        <a:p>
          <a:r>
            <a:rPr lang="en-US" dirty="0"/>
            <a:t>12-week max for medical, 12-week max for family, 20-week max if both</a:t>
          </a:r>
        </a:p>
      </dgm:t>
    </dgm:pt>
    <dgm:pt modelId="{FAFC9599-F752-439F-B39E-A8F4A8BF5623}" type="parTrans" cxnId="{FBA5082F-1D73-4001-AB75-669F035A2969}">
      <dgm:prSet/>
      <dgm:spPr/>
      <dgm:t>
        <a:bodyPr/>
        <a:lstStyle/>
        <a:p>
          <a:endParaRPr lang="en-US"/>
        </a:p>
      </dgm:t>
    </dgm:pt>
    <dgm:pt modelId="{AEE92E50-C16A-4143-806A-523170BC95F7}" type="sibTrans" cxnId="{FBA5082F-1D73-4001-AB75-669F035A2969}">
      <dgm:prSet/>
      <dgm:spPr/>
      <dgm:t>
        <a:bodyPr/>
        <a:lstStyle/>
        <a:p>
          <a:endParaRPr lang="en-US"/>
        </a:p>
      </dgm:t>
    </dgm:pt>
    <dgm:pt modelId="{C4B918A1-1744-4ECD-9C20-901407AF2DAD}">
      <dgm:prSet/>
      <dgm:spPr/>
      <dgm:t>
        <a:bodyPr/>
        <a:lstStyle/>
        <a:p>
          <a:r>
            <a:rPr lang="en-US" dirty="0"/>
            <a:t>0.88% premium on wages (up to cap); can be split between ER and EE</a:t>
          </a:r>
        </a:p>
      </dgm:t>
    </dgm:pt>
    <dgm:pt modelId="{B0D23689-500A-46AC-8E1E-75AC32E7CD7E}" type="parTrans" cxnId="{8D9C9703-974B-434A-B07D-FDF161DC1EA7}">
      <dgm:prSet/>
      <dgm:spPr/>
      <dgm:t>
        <a:bodyPr/>
        <a:lstStyle/>
        <a:p>
          <a:endParaRPr lang="en-US"/>
        </a:p>
      </dgm:t>
    </dgm:pt>
    <dgm:pt modelId="{3F3F3ADC-8F4E-4B2B-982A-BC7025A5578D}" type="sibTrans" cxnId="{8D9C9703-974B-434A-B07D-FDF161DC1EA7}">
      <dgm:prSet/>
      <dgm:spPr/>
      <dgm:t>
        <a:bodyPr/>
        <a:lstStyle/>
        <a:p>
          <a:endParaRPr lang="en-US"/>
        </a:p>
      </dgm:t>
    </dgm:pt>
    <dgm:pt modelId="{80F141CC-D7C9-435E-BFB0-75C149E1AFF2}">
      <dgm:prSet/>
      <dgm:spPr/>
      <dgm:t>
        <a:bodyPr/>
        <a:lstStyle/>
        <a:p>
          <a:r>
            <a:rPr lang="en-US" dirty="0"/>
            <a:t>Small ERs enjoy lower premium rate</a:t>
          </a:r>
        </a:p>
      </dgm:t>
    </dgm:pt>
    <dgm:pt modelId="{6657A54A-0DB7-42F4-A79D-122FAD15D5CA}" type="parTrans" cxnId="{72975F2F-3972-407C-B3D7-9BB322866151}">
      <dgm:prSet/>
      <dgm:spPr/>
      <dgm:t>
        <a:bodyPr/>
        <a:lstStyle/>
        <a:p>
          <a:endParaRPr lang="en-US"/>
        </a:p>
      </dgm:t>
    </dgm:pt>
    <dgm:pt modelId="{664802C8-2A19-49AC-A15E-6490F17106FB}" type="sibTrans" cxnId="{72975F2F-3972-407C-B3D7-9BB322866151}">
      <dgm:prSet/>
      <dgm:spPr/>
      <dgm:t>
        <a:bodyPr/>
        <a:lstStyle/>
        <a:p>
          <a:endParaRPr lang="en-US"/>
        </a:p>
      </dgm:t>
    </dgm:pt>
    <dgm:pt modelId="{34BC6796-0D4E-488C-B72A-74F918F58F70}" type="pres">
      <dgm:prSet presAssocID="{A78FB2BF-5CEB-4642-ADB0-C5A43725FC57}" presName="linear" presStyleCnt="0">
        <dgm:presLayoutVars>
          <dgm:animLvl val="lvl"/>
          <dgm:resizeHandles val="exact"/>
        </dgm:presLayoutVars>
      </dgm:prSet>
      <dgm:spPr/>
    </dgm:pt>
    <dgm:pt modelId="{F3840452-34C4-458C-8410-72F677259959}" type="pres">
      <dgm:prSet presAssocID="{3B640869-2225-47F8-B0DB-1C3AAD51DDAE}" presName="parentText" presStyleLbl="node1" presStyleIdx="0" presStyleCnt="5">
        <dgm:presLayoutVars>
          <dgm:chMax val="0"/>
          <dgm:bulletEnabled val="1"/>
        </dgm:presLayoutVars>
      </dgm:prSet>
      <dgm:spPr/>
    </dgm:pt>
    <dgm:pt modelId="{A2557A4F-3D10-4D18-A456-C2C849D3EE9A}" type="pres">
      <dgm:prSet presAssocID="{BCB09D06-7A64-4567-AAD6-BC00E1C55377}" presName="spacer" presStyleCnt="0"/>
      <dgm:spPr/>
    </dgm:pt>
    <dgm:pt modelId="{CC272920-106F-44D0-84B1-BD9D4263AAC4}" type="pres">
      <dgm:prSet presAssocID="{5BFD909F-0ADA-4720-9734-5D2338129954}" presName="parentText" presStyleLbl="node1" presStyleIdx="1" presStyleCnt="5">
        <dgm:presLayoutVars>
          <dgm:chMax val="0"/>
          <dgm:bulletEnabled val="1"/>
        </dgm:presLayoutVars>
      </dgm:prSet>
      <dgm:spPr/>
    </dgm:pt>
    <dgm:pt modelId="{CF868748-BD51-41B7-8D18-93EDB6D789DA}" type="pres">
      <dgm:prSet presAssocID="{C50BE324-A913-4D71-AD27-DB8736F02ACF}" presName="spacer" presStyleCnt="0"/>
      <dgm:spPr/>
    </dgm:pt>
    <dgm:pt modelId="{6C5599B4-7243-4480-BC9C-47760B02081D}" type="pres">
      <dgm:prSet presAssocID="{9B8F96AA-3B4F-4D4A-90D7-67C615C225F9}" presName="parentText" presStyleLbl="node1" presStyleIdx="2" presStyleCnt="5">
        <dgm:presLayoutVars>
          <dgm:chMax val="0"/>
          <dgm:bulletEnabled val="1"/>
        </dgm:presLayoutVars>
      </dgm:prSet>
      <dgm:spPr/>
    </dgm:pt>
    <dgm:pt modelId="{7060B21E-F3F0-4BF3-BCC1-7F94D9371C19}" type="pres">
      <dgm:prSet presAssocID="{AEE92E50-C16A-4143-806A-523170BC95F7}" presName="spacer" presStyleCnt="0"/>
      <dgm:spPr/>
    </dgm:pt>
    <dgm:pt modelId="{43706DDA-766B-4764-8D4E-6A6E359F19AA}" type="pres">
      <dgm:prSet presAssocID="{C4B918A1-1744-4ECD-9C20-901407AF2DAD}" presName="parentText" presStyleLbl="node1" presStyleIdx="3" presStyleCnt="5">
        <dgm:presLayoutVars>
          <dgm:chMax val="0"/>
          <dgm:bulletEnabled val="1"/>
        </dgm:presLayoutVars>
      </dgm:prSet>
      <dgm:spPr/>
    </dgm:pt>
    <dgm:pt modelId="{C488DE81-B12B-4FB5-A111-C25E97288F32}" type="pres">
      <dgm:prSet presAssocID="{3F3F3ADC-8F4E-4B2B-982A-BC7025A5578D}" presName="spacer" presStyleCnt="0"/>
      <dgm:spPr/>
    </dgm:pt>
    <dgm:pt modelId="{207D131D-CEA2-4094-9E31-6C7B0AF95BF8}" type="pres">
      <dgm:prSet presAssocID="{80F141CC-D7C9-435E-BFB0-75C149E1AFF2}" presName="parentText" presStyleLbl="node1" presStyleIdx="4" presStyleCnt="5">
        <dgm:presLayoutVars>
          <dgm:chMax val="0"/>
          <dgm:bulletEnabled val="1"/>
        </dgm:presLayoutVars>
      </dgm:prSet>
      <dgm:spPr/>
    </dgm:pt>
  </dgm:ptLst>
  <dgm:cxnLst>
    <dgm:cxn modelId="{8D9C9703-974B-434A-B07D-FDF161DC1EA7}" srcId="{A78FB2BF-5CEB-4642-ADB0-C5A43725FC57}" destId="{C4B918A1-1744-4ECD-9C20-901407AF2DAD}" srcOrd="3" destOrd="0" parTransId="{B0D23689-500A-46AC-8E1E-75AC32E7CD7E}" sibTransId="{3F3F3ADC-8F4E-4B2B-982A-BC7025A5578D}"/>
    <dgm:cxn modelId="{E0427809-CBA9-4AE1-8F00-378AE26AFEEE}" srcId="{A78FB2BF-5CEB-4642-ADB0-C5A43725FC57}" destId="{5BFD909F-0ADA-4720-9734-5D2338129954}" srcOrd="1" destOrd="0" parTransId="{245AB29E-ED0D-4689-9167-1F00FC223F4F}" sibTransId="{C50BE324-A913-4D71-AD27-DB8736F02ACF}"/>
    <dgm:cxn modelId="{1BA4C522-FC9F-4554-A767-8ACE0A8C3554}" type="presOf" srcId="{3B640869-2225-47F8-B0DB-1C3AAD51DDAE}" destId="{F3840452-34C4-458C-8410-72F677259959}" srcOrd="0" destOrd="0" presId="urn:microsoft.com/office/officeart/2005/8/layout/vList2"/>
    <dgm:cxn modelId="{FBA5082F-1D73-4001-AB75-669F035A2969}" srcId="{A78FB2BF-5CEB-4642-ADB0-C5A43725FC57}" destId="{9B8F96AA-3B4F-4D4A-90D7-67C615C225F9}" srcOrd="2" destOrd="0" parTransId="{FAFC9599-F752-439F-B39E-A8F4A8BF5623}" sibTransId="{AEE92E50-C16A-4143-806A-523170BC95F7}"/>
    <dgm:cxn modelId="{72975F2F-3972-407C-B3D7-9BB322866151}" srcId="{A78FB2BF-5CEB-4642-ADB0-C5A43725FC57}" destId="{80F141CC-D7C9-435E-BFB0-75C149E1AFF2}" srcOrd="4" destOrd="0" parTransId="{6657A54A-0DB7-42F4-A79D-122FAD15D5CA}" sibTransId="{664802C8-2A19-49AC-A15E-6490F17106FB}"/>
    <dgm:cxn modelId="{72810865-BA7F-48E2-B432-CEFB3066BE45}" type="presOf" srcId="{80F141CC-D7C9-435E-BFB0-75C149E1AFF2}" destId="{207D131D-CEA2-4094-9E31-6C7B0AF95BF8}" srcOrd="0" destOrd="0" presId="urn:microsoft.com/office/officeart/2005/8/layout/vList2"/>
    <dgm:cxn modelId="{36347C55-7867-40DB-8011-D6E73E58D967}" srcId="{A78FB2BF-5CEB-4642-ADB0-C5A43725FC57}" destId="{3B640869-2225-47F8-B0DB-1C3AAD51DDAE}" srcOrd="0" destOrd="0" parTransId="{10805A54-B15F-484F-B1E8-6D733AE6E16D}" sibTransId="{BCB09D06-7A64-4567-AAD6-BC00E1C55377}"/>
    <dgm:cxn modelId="{D60BF595-676A-45D3-8378-C5C943774644}" type="presOf" srcId="{9B8F96AA-3B4F-4D4A-90D7-67C615C225F9}" destId="{6C5599B4-7243-4480-BC9C-47760B02081D}" srcOrd="0" destOrd="0" presId="urn:microsoft.com/office/officeart/2005/8/layout/vList2"/>
    <dgm:cxn modelId="{088A78BC-8E66-4B27-A75D-F9243BF7C3AD}" type="presOf" srcId="{C4B918A1-1744-4ECD-9C20-901407AF2DAD}" destId="{43706DDA-766B-4764-8D4E-6A6E359F19AA}" srcOrd="0" destOrd="0" presId="urn:microsoft.com/office/officeart/2005/8/layout/vList2"/>
    <dgm:cxn modelId="{E95A98E2-406C-45CB-83A4-18360875894C}" type="presOf" srcId="{5BFD909F-0ADA-4720-9734-5D2338129954}" destId="{CC272920-106F-44D0-84B1-BD9D4263AAC4}" srcOrd="0" destOrd="0" presId="urn:microsoft.com/office/officeart/2005/8/layout/vList2"/>
    <dgm:cxn modelId="{6B3AD3FC-0E1A-4980-8591-232244C32C2F}" type="presOf" srcId="{A78FB2BF-5CEB-4642-ADB0-C5A43725FC57}" destId="{34BC6796-0D4E-488C-B72A-74F918F58F70}" srcOrd="0" destOrd="0" presId="urn:microsoft.com/office/officeart/2005/8/layout/vList2"/>
    <dgm:cxn modelId="{3FEB219D-7A12-4557-9642-B07E2DBFC339}" type="presParOf" srcId="{34BC6796-0D4E-488C-B72A-74F918F58F70}" destId="{F3840452-34C4-458C-8410-72F677259959}" srcOrd="0" destOrd="0" presId="urn:microsoft.com/office/officeart/2005/8/layout/vList2"/>
    <dgm:cxn modelId="{2B37B9E6-9769-4AA5-817C-97DEFB09AE68}" type="presParOf" srcId="{34BC6796-0D4E-488C-B72A-74F918F58F70}" destId="{A2557A4F-3D10-4D18-A456-C2C849D3EE9A}" srcOrd="1" destOrd="0" presId="urn:microsoft.com/office/officeart/2005/8/layout/vList2"/>
    <dgm:cxn modelId="{24EECA8F-6530-4E41-A906-0EAA91ECE3A4}" type="presParOf" srcId="{34BC6796-0D4E-488C-B72A-74F918F58F70}" destId="{CC272920-106F-44D0-84B1-BD9D4263AAC4}" srcOrd="2" destOrd="0" presId="urn:microsoft.com/office/officeart/2005/8/layout/vList2"/>
    <dgm:cxn modelId="{092C5CA2-121D-4324-A25D-EE6FD554FEA8}" type="presParOf" srcId="{34BC6796-0D4E-488C-B72A-74F918F58F70}" destId="{CF868748-BD51-41B7-8D18-93EDB6D789DA}" srcOrd="3" destOrd="0" presId="urn:microsoft.com/office/officeart/2005/8/layout/vList2"/>
    <dgm:cxn modelId="{6AAF357D-7C86-4227-B7E2-FAB6D29C039B}" type="presParOf" srcId="{34BC6796-0D4E-488C-B72A-74F918F58F70}" destId="{6C5599B4-7243-4480-BC9C-47760B02081D}" srcOrd="4" destOrd="0" presId="urn:microsoft.com/office/officeart/2005/8/layout/vList2"/>
    <dgm:cxn modelId="{18F3AD88-B5AD-4F50-B964-17220A54BDDD}" type="presParOf" srcId="{34BC6796-0D4E-488C-B72A-74F918F58F70}" destId="{7060B21E-F3F0-4BF3-BCC1-7F94D9371C19}" srcOrd="5" destOrd="0" presId="urn:microsoft.com/office/officeart/2005/8/layout/vList2"/>
    <dgm:cxn modelId="{C7BD6F72-EE51-46F1-9AFA-37ACC8F56DCF}" type="presParOf" srcId="{34BC6796-0D4E-488C-B72A-74F918F58F70}" destId="{43706DDA-766B-4764-8D4E-6A6E359F19AA}" srcOrd="6" destOrd="0" presId="urn:microsoft.com/office/officeart/2005/8/layout/vList2"/>
    <dgm:cxn modelId="{EB347A30-B13C-4620-97D4-C0CABE4E5B75}" type="presParOf" srcId="{34BC6796-0D4E-488C-B72A-74F918F58F70}" destId="{C488DE81-B12B-4FB5-A111-C25E97288F32}" srcOrd="7" destOrd="0" presId="urn:microsoft.com/office/officeart/2005/8/layout/vList2"/>
    <dgm:cxn modelId="{F3FA0A03-3D67-449B-84E7-F08F16BA12D8}" type="presParOf" srcId="{34BC6796-0D4E-488C-B72A-74F918F58F70}" destId="{207D131D-CEA2-4094-9E31-6C7B0AF95BF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E60D1-ADF2-47D9-A07F-A00699EE836A}">
      <dsp:nvSpPr>
        <dsp:cNvPr id="0" name=""/>
        <dsp:cNvSpPr/>
      </dsp:nvSpPr>
      <dsp:spPr>
        <a:xfrm>
          <a:off x="4230" y="401381"/>
          <a:ext cx="2543832" cy="83397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Medical Leave  </a:t>
          </a:r>
        </a:p>
      </dsp:txBody>
      <dsp:txXfrm>
        <a:off x="4230" y="401381"/>
        <a:ext cx="2543832" cy="833970"/>
      </dsp:txXfrm>
    </dsp:sp>
    <dsp:sp modelId="{57A8E5A8-0CC9-4E49-B976-24791EF1F973}">
      <dsp:nvSpPr>
        <dsp:cNvPr id="0" name=""/>
        <dsp:cNvSpPr/>
      </dsp:nvSpPr>
      <dsp:spPr>
        <a:xfrm>
          <a:off x="4230" y="1235351"/>
          <a:ext cx="2543832" cy="2723501"/>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EE’s serious health condition</a:t>
          </a:r>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Medical care related to pregnancy </a:t>
          </a:r>
        </a:p>
      </dsp:txBody>
      <dsp:txXfrm>
        <a:off x="4230" y="1235351"/>
        <a:ext cx="2543832" cy="2723501"/>
      </dsp:txXfrm>
    </dsp:sp>
    <dsp:sp modelId="{FDB48D38-69B4-4123-B6F0-B6EB3ECBA8EC}">
      <dsp:nvSpPr>
        <dsp:cNvPr id="0" name=""/>
        <dsp:cNvSpPr/>
      </dsp:nvSpPr>
      <dsp:spPr>
        <a:xfrm>
          <a:off x="2904199" y="401381"/>
          <a:ext cx="2543832" cy="833970"/>
        </a:xfrm>
        <a:prstGeom prst="rect">
          <a:avLst/>
        </a:prstGeom>
        <a:solidFill>
          <a:schemeClr val="accent3"/>
        </a:solidFill>
        <a:ln w="1905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Caring Leave </a:t>
          </a:r>
        </a:p>
      </dsp:txBody>
      <dsp:txXfrm>
        <a:off x="2904199" y="401381"/>
        <a:ext cx="2543832" cy="833970"/>
      </dsp:txXfrm>
    </dsp:sp>
    <dsp:sp modelId="{270E562F-BE06-46E5-920E-B659FD5162DE}">
      <dsp:nvSpPr>
        <dsp:cNvPr id="0" name=""/>
        <dsp:cNvSpPr/>
      </dsp:nvSpPr>
      <dsp:spPr>
        <a:xfrm>
          <a:off x="2904199" y="1235351"/>
          <a:ext cx="2543832" cy="2723501"/>
        </a:xfrm>
        <a:prstGeom prst="rect">
          <a:avLst/>
        </a:prstGeom>
        <a:solidFill>
          <a:schemeClr val="bg2">
            <a:lumMod val="90000"/>
            <a:alpha val="90000"/>
          </a:schemeClr>
        </a:solidFill>
        <a:ln w="19050" cap="flat" cmpd="sng" algn="ctr">
          <a:solidFill>
            <a:schemeClr val="accent2">
              <a:tint val="40000"/>
              <a:alpha val="90000"/>
              <a:hueOff val="2348441"/>
              <a:satOff val="-2976"/>
              <a:lumOff val="-192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Family member with a serious health condition</a:t>
          </a:r>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Bonding</a:t>
          </a:r>
        </a:p>
      </dsp:txBody>
      <dsp:txXfrm>
        <a:off x="2904199" y="1235351"/>
        <a:ext cx="2543832" cy="2723501"/>
      </dsp:txXfrm>
    </dsp:sp>
    <dsp:sp modelId="{5CCD823B-FFC0-428E-8B9D-A4017E152FD5}">
      <dsp:nvSpPr>
        <dsp:cNvPr id="0" name=""/>
        <dsp:cNvSpPr/>
      </dsp:nvSpPr>
      <dsp:spPr>
        <a:xfrm>
          <a:off x="5804168" y="401381"/>
          <a:ext cx="2543832" cy="833970"/>
        </a:xfrm>
        <a:prstGeom prst="rect">
          <a:avLst/>
        </a:prstGeom>
        <a:solidFill>
          <a:schemeClr val="accent3"/>
        </a:solidFill>
        <a:ln w="1905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Safety Leave</a:t>
          </a:r>
        </a:p>
      </dsp:txBody>
      <dsp:txXfrm>
        <a:off x="5804168" y="401381"/>
        <a:ext cx="2543832" cy="833970"/>
      </dsp:txXfrm>
    </dsp:sp>
    <dsp:sp modelId="{500318F8-3D65-4497-83FC-507D0611E2F5}">
      <dsp:nvSpPr>
        <dsp:cNvPr id="0" name=""/>
        <dsp:cNvSpPr/>
      </dsp:nvSpPr>
      <dsp:spPr>
        <a:xfrm>
          <a:off x="5804168" y="1235351"/>
          <a:ext cx="2543832" cy="2723501"/>
        </a:xfrm>
        <a:prstGeom prst="rect">
          <a:avLst/>
        </a:prstGeom>
        <a:solidFill>
          <a:schemeClr val="bg2">
            <a:lumMod val="90000"/>
            <a:alpha val="90000"/>
          </a:schemeClr>
        </a:solidFill>
        <a:ln w="19050" cap="flat" cmpd="sng" algn="ctr">
          <a:solidFill>
            <a:schemeClr val="accent2">
              <a:tint val="40000"/>
              <a:alpha val="90000"/>
              <a:hueOff val="4696882"/>
              <a:satOff val="-5953"/>
              <a:lumOff val="-38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Domestic abuse, sexual assault, stalking</a:t>
          </a:r>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Medical attention, support, legal advice, relocation,  counseling, etc.</a:t>
          </a:r>
        </a:p>
      </dsp:txBody>
      <dsp:txXfrm>
        <a:off x="5804168" y="1235351"/>
        <a:ext cx="2543832" cy="2723501"/>
      </dsp:txXfrm>
    </dsp:sp>
    <dsp:sp modelId="{F9F2B8D4-C307-4280-AA41-75E1C1751261}">
      <dsp:nvSpPr>
        <dsp:cNvPr id="0" name=""/>
        <dsp:cNvSpPr/>
      </dsp:nvSpPr>
      <dsp:spPr>
        <a:xfrm>
          <a:off x="8704137" y="401381"/>
          <a:ext cx="2543832" cy="833970"/>
        </a:xfrm>
        <a:prstGeom prst="rect">
          <a:avLst/>
        </a:prstGeom>
        <a:solidFill>
          <a:schemeClr val="accent2">
            <a:hueOff val="6319063"/>
            <a:satOff val="70652"/>
            <a:lumOff val="-38236"/>
            <a:alphaOff val="0"/>
          </a:schemeClr>
        </a:solidFill>
        <a:ln w="19050" cap="flat" cmpd="sng" algn="ctr">
          <a:solidFill>
            <a:schemeClr val="accent2">
              <a:hueOff val="6319063"/>
              <a:satOff val="70652"/>
              <a:lumOff val="-3823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Qualifying Exigency Leave </a:t>
          </a:r>
        </a:p>
      </dsp:txBody>
      <dsp:txXfrm>
        <a:off x="8704137" y="401381"/>
        <a:ext cx="2543832" cy="833970"/>
      </dsp:txXfrm>
    </dsp:sp>
    <dsp:sp modelId="{3C29C7B4-B3E1-4A70-84DF-FF6E744DE482}">
      <dsp:nvSpPr>
        <dsp:cNvPr id="0" name=""/>
        <dsp:cNvSpPr/>
      </dsp:nvSpPr>
      <dsp:spPr>
        <a:xfrm>
          <a:off x="8704137" y="1235351"/>
          <a:ext cx="2543832" cy="2723501"/>
        </a:xfrm>
        <a:prstGeom prst="rect">
          <a:avLst/>
        </a:prstGeom>
        <a:solidFill>
          <a:schemeClr val="bg2">
            <a:lumMod val="90000"/>
            <a:alpha val="90000"/>
          </a:schemeClr>
        </a:solidFill>
        <a:ln w="19050" cap="flat" cmpd="sng" algn="ctr">
          <a:solidFill>
            <a:schemeClr val="accent2">
              <a:tint val="40000"/>
              <a:alpha val="90000"/>
              <a:hueOff val="7045323"/>
              <a:satOff val="-8929"/>
              <a:lumOff val="-578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Active-duty service or impending call</a:t>
          </a:r>
        </a:p>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Childcare, arrangements, counseling, military events, etc.</a:t>
          </a:r>
        </a:p>
      </dsp:txBody>
      <dsp:txXfrm>
        <a:off x="8704137" y="1235351"/>
        <a:ext cx="2543832" cy="27235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840452-34C4-458C-8410-72F677259959}">
      <dsp:nvSpPr>
        <dsp:cNvPr id="0" name=""/>
        <dsp:cNvSpPr/>
      </dsp:nvSpPr>
      <dsp:spPr>
        <a:xfrm>
          <a:off x="0" y="760530"/>
          <a:ext cx="11252200" cy="631800"/>
        </a:xfrm>
        <a:prstGeom prst="roundRect">
          <a:avLst/>
        </a:prstGeom>
        <a:solidFill>
          <a:schemeClr val="accent4">
            <a:alpha val="9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Medical, safety, caring, and exigency leave</a:t>
          </a:r>
        </a:p>
      </dsp:txBody>
      <dsp:txXfrm>
        <a:off x="30842" y="791372"/>
        <a:ext cx="11190516" cy="570116"/>
      </dsp:txXfrm>
    </dsp:sp>
    <dsp:sp modelId="{CC272920-106F-44D0-84B1-BD9D4263AAC4}">
      <dsp:nvSpPr>
        <dsp:cNvPr id="0" name=""/>
        <dsp:cNvSpPr/>
      </dsp:nvSpPr>
      <dsp:spPr>
        <a:xfrm>
          <a:off x="0" y="1470090"/>
          <a:ext cx="11252200" cy="631800"/>
        </a:xfrm>
        <a:prstGeom prst="roundRect">
          <a:avLst/>
        </a:prstGeom>
        <a:solidFill>
          <a:schemeClr val="accent4">
            <a:alpha val="90000"/>
            <a:hueOff val="0"/>
            <a:satOff val="0"/>
            <a:lumOff val="0"/>
            <a:alphaOff val="-1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7-day qualifying event, with notice and certification </a:t>
          </a:r>
        </a:p>
      </dsp:txBody>
      <dsp:txXfrm>
        <a:off x="30842" y="1500932"/>
        <a:ext cx="11190516" cy="570116"/>
      </dsp:txXfrm>
    </dsp:sp>
    <dsp:sp modelId="{6C5599B4-7243-4480-BC9C-47760B02081D}">
      <dsp:nvSpPr>
        <dsp:cNvPr id="0" name=""/>
        <dsp:cNvSpPr/>
      </dsp:nvSpPr>
      <dsp:spPr>
        <a:xfrm>
          <a:off x="0" y="2179650"/>
          <a:ext cx="11252200" cy="631800"/>
        </a:xfrm>
        <a:prstGeom prst="roundRect">
          <a:avLst/>
        </a:prstGeom>
        <a:solidFill>
          <a:schemeClr val="accent4">
            <a:alpha val="90000"/>
            <a:hueOff val="0"/>
            <a:satOff val="0"/>
            <a:lumOff val="0"/>
            <a:alphaOff val="-2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12-week max for medical, 12-week max for family, 20-week max if both</a:t>
          </a:r>
        </a:p>
      </dsp:txBody>
      <dsp:txXfrm>
        <a:off x="30842" y="2210492"/>
        <a:ext cx="11190516" cy="570116"/>
      </dsp:txXfrm>
    </dsp:sp>
    <dsp:sp modelId="{43706DDA-766B-4764-8D4E-6A6E359F19AA}">
      <dsp:nvSpPr>
        <dsp:cNvPr id="0" name=""/>
        <dsp:cNvSpPr/>
      </dsp:nvSpPr>
      <dsp:spPr>
        <a:xfrm>
          <a:off x="0" y="2889210"/>
          <a:ext cx="11252200" cy="631800"/>
        </a:xfrm>
        <a:prstGeom prst="roundRect">
          <a:avLst/>
        </a:prstGeom>
        <a:solidFill>
          <a:schemeClr val="accent4">
            <a:alpha val="90000"/>
            <a:hueOff val="0"/>
            <a:satOff val="0"/>
            <a:lumOff val="0"/>
            <a:alphaOff val="-3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0.88% premium on wages (up to cap); can be split between ER and EE</a:t>
          </a:r>
        </a:p>
      </dsp:txBody>
      <dsp:txXfrm>
        <a:off x="30842" y="2920052"/>
        <a:ext cx="11190516" cy="570116"/>
      </dsp:txXfrm>
    </dsp:sp>
    <dsp:sp modelId="{207D131D-CEA2-4094-9E31-6C7B0AF95BF8}">
      <dsp:nvSpPr>
        <dsp:cNvPr id="0" name=""/>
        <dsp:cNvSpPr/>
      </dsp:nvSpPr>
      <dsp:spPr>
        <a:xfrm>
          <a:off x="0" y="3598770"/>
          <a:ext cx="11252200" cy="631800"/>
        </a:xfrm>
        <a:prstGeom prst="roundRect">
          <a:avLst/>
        </a:prstGeom>
        <a:solidFill>
          <a:schemeClr val="accent4">
            <a:alpha val="90000"/>
            <a:hueOff val="0"/>
            <a:satOff val="0"/>
            <a:lumOff val="0"/>
            <a:alpha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Small ERs enjoy lower premium rate</a:t>
          </a:r>
        </a:p>
      </dsp:txBody>
      <dsp:txXfrm>
        <a:off x="30842" y="3629612"/>
        <a:ext cx="11190516" cy="57011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538E82-413C-4571-A64B-E35D1673AD69}" type="datetimeFigureOut">
              <a:rPr lang="en-US" smtClean="0"/>
              <a:t>8/20/2025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C2ADB-7E98-4141-B499-CF09E821D4D9}" type="slidenum">
              <a:rPr lang="en-US" smtClean="0"/>
              <a:t>‹#›</a:t>
            </a:fld>
            <a:endParaRPr lang="en-US"/>
          </a:p>
        </p:txBody>
      </p:sp>
    </p:spTree>
    <p:extLst>
      <p:ext uri="{BB962C8B-B14F-4D97-AF65-F5344CB8AC3E}">
        <p14:creationId xmlns:p14="http://schemas.microsoft.com/office/powerpoint/2010/main" val="68554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a:t>
            </a:fld>
            <a:endParaRPr lang="en-US"/>
          </a:p>
        </p:txBody>
      </p:sp>
    </p:spTree>
    <p:extLst>
      <p:ext uri="{BB962C8B-B14F-4D97-AF65-F5344CB8AC3E}">
        <p14:creationId xmlns:p14="http://schemas.microsoft.com/office/powerpoint/2010/main" val="743394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18</a:t>
            </a:fld>
            <a:endParaRPr lang="en-US"/>
          </a:p>
        </p:txBody>
      </p:sp>
    </p:spTree>
    <p:extLst>
      <p:ext uri="{BB962C8B-B14F-4D97-AF65-F5344CB8AC3E}">
        <p14:creationId xmlns:p14="http://schemas.microsoft.com/office/powerpoint/2010/main" val="219498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19</a:t>
            </a:fld>
            <a:endParaRPr lang="en-US"/>
          </a:p>
        </p:txBody>
      </p:sp>
    </p:spTree>
    <p:extLst>
      <p:ext uri="{BB962C8B-B14F-4D97-AF65-F5344CB8AC3E}">
        <p14:creationId xmlns:p14="http://schemas.microsoft.com/office/powerpoint/2010/main" val="3484034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245E6-971A-E432-AF3D-0C08EEB1B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8110F-235E-B35D-6B35-13B9DD05B5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2228BC-FC59-E422-9AB6-AE320478EE5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AC2DACC2-3110-29C4-A95F-1362D9465F05}"/>
              </a:ext>
            </a:extLst>
          </p:cNvPr>
          <p:cNvSpPr>
            <a:spLocks noGrp="1"/>
          </p:cNvSpPr>
          <p:nvPr>
            <p:ph type="sldNum" sz="quarter" idx="5"/>
          </p:nvPr>
        </p:nvSpPr>
        <p:spPr/>
        <p:txBody>
          <a:bodyPr/>
          <a:lstStyle/>
          <a:p>
            <a:fld id="{F39C2ADB-7E98-4141-B499-CF09E821D4D9}" type="slidenum">
              <a:rPr lang="en-US" smtClean="0"/>
              <a:t>20</a:t>
            </a:fld>
            <a:endParaRPr lang="en-US"/>
          </a:p>
        </p:txBody>
      </p:sp>
    </p:spTree>
    <p:extLst>
      <p:ext uri="{BB962C8B-B14F-4D97-AF65-F5344CB8AC3E}">
        <p14:creationId xmlns:p14="http://schemas.microsoft.com/office/powerpoint/2010/main" val="2510201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E257B-ACCE-8E4B-CA49-6A520DE911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0665D8-2AF3-6524-6A2F-1CAD96B607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6667-2CD0-C5D0-27CF-195F97B5AD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4174B8-0652-207C-9CA2-99173D3A39CF}"/>
              </a:ext>
            </a:extLst>
          </p:cNvPr>
          <p:cNvSpPr>
            <a:spLocks noGrp="1"/>
          </p:cNvSpPr>
          <p:nvPr>
            <p:ph type="sldNum" sz="quarter" idx="5"/>
          </p:nvPr>
        </p:nvSpPr>
        <p:spPr/>
        <p:txBody>
          <a:bodyPr/>
          <a:lstStyle/>
          <a:p>
            <a:fld id="{F39C2ADB-7E98-4141-B499-CF09E821D4D9}" type="slidenum">
              <a:rPr lang="en-US" smtClean="0"/>
              <a:t>21</a:t>
            </a:fld>
            <a:endParaRPr lang="en-US"/>
          </a:p>
        </p:txBody>
      </p:sp>
    </p:spTree>
    <p:extLst>
      <p:ext uri="{BB962C8B-B14F-4D97-AF65-F5344CB8AC3E}">
        <p14:creationId xmlns:p14="http://schemas.microsoft.com/office/powerpoint/2010/main" val="3772134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22</a:t>
            </a:fld>
            <a:endParaRPr lang="en-US"/>
          </a:p>
        </p:txBody>
      </p:sp>
    </p:spTree>
    <p:extLst>
      <p:ext uri="{BB962C8B-B14F-4D97-AF65-F5344CB8AC3E}">
        <p14:creationId xmlns:p14="http://schemas.microsoft.com/office/powerpoint/2010/main" val="39685955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23</a:t>
            </a:fld>
            <a:endParaRPr lang="en-US"/>
          </a:p>
        </p:txBody>
      </p:sp>
    </p:spTree>
    <p:extLst>
      <p:ext uri="{BB962C8B-B14F-4D97-AF65-F5344CB8AC3E}">
        <p14:creationId xmlns:p14="http://schemas.microsoft.com/office/powerpoint/2010/main" val="219498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95F4DC-36E8-3141-82C2-396EAAC90C29}" type="slidenum">
              <a:rPr lang="en-US" smtClean="0"/>
              <a:t>25</a:t>
            </a:fld>
            <a:endParaRPr lang="en-US"/>
          </a:p>
        </p:txBody>
      </p:sp>
    </p:spTree>
    <p:extLst>
      <p:ext uri="{BB962C8B-B14F-4D97-AF65-F5344CB8AC3E}">
        <p14:creationId xmlns:p14="http://schemas.microsoft.com/office/powerpoint/2010/main" val="10310438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F829A-A359-7514-83FA-01A52C05D5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5F900-0067-36E1-3016-4990D8709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95C4FD-B975-E411-DF29-6DA0ED47AA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53D0F9-545B-E31D-E544-44AFAEE4291B}"/>
              </a:ext>
            </a:extLst>
          </p:cNvPr>
          <p:cNvSpPr>
            <a:spLocks noGrp="1"/>
          </p:cNvSpPr>
          <p:nvPr>
            <p:ph type="sldNum" sz="quarter" idx="5"/>
          </p:nvPr>
        </p:nvSpPr>
        <p:spPr/>
        <p:txBody>
          <a:bodyPr/>
          <a:lstStyle/>
          <a:p>
            <a:fld id="{F39C2ADB-7E98-4141-B499-CF09E821D4D9}" type="slidenum">
              <a:rPr lang="en-US" smtClean="0"/>
              <a:t>26</a:t>
            </a:fld>
            <a:endParaRPr lang="en-US"/>
          </a:p>
        </p:txBody>
      </p:sp>
    </p:spTree>
    <p:extLst>
      <p:ext uri="{BB962C8B-B14F-4D97-AF65-F5344CB8AC3E}">
        <p14:creationId xmlns:p14="http://schemas.microsoft.com/office/powerpoint/2010/main" val="4217693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28</a:t>
            </a:fld>
            <a:endParaRPr lang="en-US"/>
          </a:p>
        </p:txBody>
      </p:sp>
    </p:spTree>
    <p:extLst>
      <p:ext uri="{BB962C8B-B14F-4D97-AF65-F5344CB8AC3E}">
        <p14:creationId xmlns:p14="http://schemas.microsoft.com/office/powerpoint/2010/main" val="2383848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29</a:t>
            </a:fld>
            <a:endParaRPr lang="en-US"/>
          </a:p>
        </p:txBody>
      </p:sp>
    </p:spTree>
    <p:extLst>
      <p:ext uri="{BB962C8B-B14F-4D97-AF65-F5344CB8AC3E}">
        <p14:creationId xmlns:p14="http://schemas.microsoft.com/office/powerpoint/2010/main" val="65122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2</a:t>
            </a:fld>
            <a:endParaRPr lang="en-US"/>
          </a:p>
        </p:txBody>
      </p:sp>
    </p:spTree>
    <p:extLst>
      <p:ext uri="{BB962C8B-B14F-4D97-AF65-F5344CB8AC3E}">
        <p14:creationId xmlns:p14="http://schemas.microsoft.com/office/powerpoint/2010/main" val="6054394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30</a:t>
            </a:fld>
            <a:endParaRPr lang="en-US"/>
          </a:p>
        </p:txBody>
      </p:sp>
    </p:spTree>
    <p:extLst>
      <p:ext uri="{BB962C8B-B14F-4D97-AF65-F5344CB8AC3E}">
        <p14:creationId xmlns:p14="http://schemas.microsoft.com/office/powerpoint/2010/main" val="24080637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32</a:t>
            </a:fld>
            <a:endParaRPr lang="en-US"/>
          </a:p>
        </p:txBody>
      </p:sp>
    </p:spTree>
    <p:extLst>
      <p:ext uri="{BB962C8B-B14F-4D97-AF65-F5344CB8AC3E}">
        <p14:creationId xmlns:p14="http://schemas.microsoft.com/office/powerpoint/2010/main" val="3804417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8</a:t>
            </a:fld>
            <a:endParaRPr lang="en-US"/>
          </a:p>
        </p:txBody>
      </p:sp>
    </p:spTree>
    <p:extLst>
      <p:ext uri="{BB962C8B-B14F-4D97-AF65-F5344CB8AC3E}">
        <p14:creationId xmlns:p14="http://schemas.microsoft.com/office/powerpoint/2010/main" val="1982750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9</a:t>
            </a:fld>
            <a:endParaRPr lang="en-US"/>
          </a:p>
        </p:txBody>
      </p:sp>
    </p:spTree>
    <p:extLst>
      <p:ext uri="{BB962C8B-B14F-4D97-AF65-F5344CB8AC3E}">
        <p14:creationId xmlns:p14="http://schemas.microsoft.com/office/powerpoint/2010/main" val="1919522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10</a:t>
            </a:fld>
            <a:endParaRPr lang="en-US"/>
          </a:p>
        </p:txBody>
      </p:sp>
    </p:spTree>
    <p:extLst>
      <p:ext uri="{BB962C8B-B14F-4D97-AF65-F5344CB8AC3E}">
        <p14:creationId xmlns:p14="http://schemas.microsoft.com/office/powerpoint/2010/main" val="2251340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11</a:t>
            </a:fld>
            <a:endParaRPr lang="en-US"/>
          </a:p>
        </p:txBody>
      </p:sp>
    </p:spTree>
    <p:extLst>
      <p:ext uri="{BB962C8B-B14F-4D97-AF65-F5344CB8AC3E}">
        <p14:creationId xmlns:p14="http://schemas.microsoft.com/office/powerpoint/2010/main" val="2967154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0A041-9595-B84F-7C47-6945386DD5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98E822-B903-E6E4-AF4D-17A39073B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96A0E2-CB0A-5A6A-01CC-5529CA7BD2F5}"/>
              </a:ext>
            </a:extLst>
          </p:cNvPr>
          <p:cNvSpPr>
            <a:spLocks noGrp="1"/>
          </p:cNvSpPr>
          <p:nvPr>
            <p:ph type="body" idx="1"/>
          </p:nvPr>
        </p:nvSpPr>
        <p:spPr/>
        <p:txBody>
          <a:bodyPr/>
          <a:lstStyle/>
          <a:p>
            <a:endParaRPr lang="en-US" i="1" dirty="0"/>
          </a:p>
        </p:txBody>
      </p:sp>
      <p:sp>
        <p:nvSpPr>
          <p:cNvPr id="4" name="Slide Number Placeholder 3">
            <a:extLst>
              <a:ext uri="{FF2B5EF4-FFF2-40B4-BE49-F238E27FC236}">
                <a16:creationId xmlns:a16="http://schemas.microsoft.com/office/drawing/2014/main" id="{BC124D66-ADB8-AF60-B891-BD9DC09E8D32}"/>
              </a:ext>
            </a:extLst>
          </p:cNvPr>
          <p:cNvSpPr>
            <a:spLocks noGrp="1"/>
          </p:cNvSpPr>
          <p:nvPr>
            <p:ph type="sldNum" sz="quarter" idx="5"/>
          </p:nvPr>
        </p:nvSpPr>
        <p:spPr/>
        <p:txBody>
          <a:bodyPr/>
          <a:lstStyle/>
          <a:p>
            <a:fld id="{F39C2ADB-7E98-4141-B499-CF09E821D4D9}" type="slidenum">
              <a:rPr lang="en-US" smtClean="0"/>
              <a:t>12</a:t>
            </a:fld>
            <a:endParaRPr lang="en-US"/>
          </a:p>
        </p:txBody>
      </p:sp>
    </p:spTree>
    <p:extLst>
      <p:ext uri="{BB962C8B-B14F-4D97-AF65-F5344CB8AC3E}">
        <p14:creationId xmlns:p14="http://schemas.microsoft.com/office/powerpoint/2010/main" val="2212045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95FAE-D380-FD15-43A2-23FC10229F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813CB-81A5-4530-7CB3-D67D5CBD0E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C74FB-6036-5160-15B6-51086E8167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531962-4D47-5872-AA19-2F8F59908590}"/>
              </a:ext>
            </a:extLst>
          </p:cNvPr>
          <p:cNvSpPr>
            <a:spLocks noGrp="1"/>
          </p:cNvSpPr>
          <p:nvPr>
            <p:ph type="sldNum" sz="quarter" idx="5"/>
          </p:nvPr>
        </p:nvSpPr>
        <p:spPr/>
        <p:txBody>
          <a:bodyPr/>
          <a:lstStyle/>
          <a:p>
            <a:fld id="{6095F4DC-36E8-3141-82C2-396EAAC90C29}" type="slidenum">
              <a:rPr lang="en-US" smtClean="0"/>
              <a:t>13</a:t>
            </a:fld>
            <a:endParaRPr lang="en-US"/>
          </a:p>
        </p:txBody>
      </p:sp>
    </p:spTree>
    <p:extLst>
      <p:ext uri="{BB962C8B-B14F-4D97-AF65-F5344CB8AC3E}">
        <p14:creationId xmlns:p14="http://schemas.microsoft.com/office/powerpoint/2010/main" val="16205195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2ADB-7E98-4141-B499-CF09E821D4D9}" type="slidenum">
              <a:rPr lang="en-US" smtClean="0"/>
              <a:t>14</a:t>
            </a:fld>
            <a:endParaRPr lang="en-US"/>
          </a:p>
        </p:txBody>
      </p:sp>
    </p:spTree>
    <p:extLst>
      <p:ext uri="{BB962C8B-B14F-4D97-AF65-F5344CB8AC3E}">
        <p14:creationId xmlns:p14="http://schemas.microsoft.com/office/powerpoint/2010/main" val="7657272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pic>
        <p:nvPicPr>
          <p:cNvPr id="5" name="Picture 4" descr="A logo for a company&#10;&#10;Description automatically generated">
            <a:extLst>
              <a:ext uri="{FF2B5EF4-FFF2-40B4-BE49-F238E27FC236}">
                <a16:creationId xmlns:a16="http://schemas.microsoft.com/office/drawing/2014/main" id="{35C79F6A-C2EE-DF17-0250-DAF6FF3842E3}"/>
              </a:ext>
            </a:extLst>
          </p:cNvPr>
          <p:cNvPicPr>
            <a:picLocks noChangeAspect="1"/>
          </p:cNvPicPr>
          <p:nvPr userDrawn="1"/>
        </p:nvPicPr>
        <p:blipFill>
          <a:blip r:embed="rId2"/>
          <a:stretch>
            <a:fillRect/>
          </a:stretch>
        </p:blipFill>
        <p:spPr>
          <a:xfrm>
            <a:off x="4201270" y="2504001"/>
            <a:ext cx="3921438" cy="1509754"/>
          </a:xfrm>
          <a:prstGeom prst="rect">
            <a:avLst/>
          </a:prstGeom>
        </p:spPr>
      </p:pic>
    </p:spTree>
    <p:extLst>
      <p:ext uri="{BB962C8B-B14F-4D97-AF65-F5344CB8AC3E}">
        <p14:creationId xmlns:p14="http://schemas.microsoft.com/office/powerpoint/2010/main" val="3031698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acts 3">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0FFF8081-4E00-9A13-11F2-5AFDFFC493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32024" y="6258343"/>
            <a:ext cx="1207008" cy="282158"/>
          </a:xfrm>
          <a:prstGeom prst="rect">
            <a:avLst/>
          </a:prstGeom>
        </p:spPr>
      </p:pic>
      <p:sp>
        <p:nvSpPr>
          <p:cNvPr id="9" name="Picture Placeholder 5">
            <a:extLst>
              <a:ext uri="{FF2B5EF4-FFF2-40B4-BE49-F238E27FC236}">
                <a16:creationId xmlns:a16="http://schemas.microsoft.com/office/drawing/2014/main" id="{91584770-19F1-0620-CE66-DC1A48DF43F6}"/>
              </a:ext>
            </a:extLst>
          </p:cNvPr>
          <p:cNvSpPr>
            <a:spLocks noGrp="1"/>
          </p:cNvSpPr>
          <p:nvPr>
            <p:ph type="pic" sz="quarter" idx="15"/>
          </p:nvPr>
        </p:nvSpPr>
        <p:spPr>
          <a:xfrm>
            <a:off x="2439436" y="1959428"/>
            <a:ext cx="2102291" cy="2075352"/>
          </a:xfrm>
        </p:spPr>
        <p:txBody>
          <a:bodyPr/>
          <a:lstStyle>
            <a:lvl1pPr marL="0" indent="0">
              <a:lnSpc>
                <a:spcPct val="100000"/>
              </a:lnSpc>
              <a:buFontTx/>
              <a:buNone/>
              <a:defRPr sz="1600"/>
            </a:lvl1pPr>
          </a:lstStyle>
          <a:p>
            <a:r>
              <a:rPr lang="en-US"/>
              <a:t>Click icon to add picture</a:t>
            </a:r>
          </a:p>
        </p:txBody>
      </p:sp>
      <p:sp>
        <p:nvSpPr>
          <p:cNvPr id="19" name="Text Placeholder 26">
            <a:extLst>
              <a:ext uri="{FF2B5EF4-FFF2-40B4-BE49-F238E27FC236}">
                <a16:creationId xmlns:a16="http://schemas.microsoft.com/office/drawing/2014/main" id="{374C179B-CEE1-F812-C5DE-E0517B648B9A}"/>
              </a:ext>
            </a:extLst>
          </p:cNvPr>
          <p:cNvSpPr>
            <a:spLocks noGrp="1"/>
          </p:cNvSpPr>
          <p:nvPr>
            <p:ph type="body" sz="quarter" idx="27"/>
          </p:nvPr>
        </p:nvSpPr>
        <p:spPr>
          <a:xfrm>
            <a:off x="2429817" y="4093848"/>
            <a:ext cx="2097397" cy="865421"/>
          </a:xfrm>
        </p:spPr>
        <p:txBody>
          <a:bodyPr>
            <a:noAutofit/>
          </a:bodyPr>
          <a:lstStyle>
            <a:lvl1pPr marL="0" indent="0">
              <a:lnSpc>
                <a:spcPct val="90000"/>
              </a:lnSpc>
              <a:spcAft>
                <a:spcPts val="100"/>
              </a:spcAft>
              <a:buFontTx/>
              <a:buNone/>
              <a:defRPr sz="1400" b="1" spc="0" baseline="0"/>
            </a:lvl1pPr>
            <a:lvl2pPr marL="0" indent="0">
              <a:lnSpc>
                <a:spcPct val="90000"/>
              </a:lnSpc>
              <a:spcBef>
                <a:spcPts val="100"/>
              </a:spcBef>
              <a:spcAft>
                <a:spcPts val="100"/>
              </a:spcAft>
              <a:buNone/>
              <a:defRPr sz="1100"/>
            </a:lvl2pPr>
            <a:lvl3pPr marL="9525" indent="0">
              <a:lnSpc>
                <a:spcPct val="90000"/>
              </a:lnSpc>
              <a:spcBef>
                <a:spcPts val="100"/>
              </a:spcBef>
              <a:spcAft>
                <a:spcPts val="100"/>
              </a:spcAft>
              <a:buNone/>
              <a:tabLst/>
              <a:defRPr sz="1100" i="1"/>
            </a:lvl3pPr>
            <a:lvl4pPr marL="9525" indent="0">
              <a:buNone/>
              <a:tabLst/>
              <a:defRPr sz="1100"/>
            </a:lvl4pPr>
            <a:lvl5pPr marL="9525" indent="0">
              <a:buNone/>
              <a:tabLst/>
              <a:defRPr sz="1200"/>
            </a:lvl5pPr>
          </a:lstStyle>
          <a:p>
            <a:pPr lvl="0"/>
            <a:r>
              <a:rPr lang="en-US"/>
              <a:t>Click to edit Master text styles</a:t>
            </a:r>
          </a:p>
          <a:p>
            <a:pPr lvl="1"/>
            <a:r>
              <a:rPr lang="en-US"/>
              <a:t>Second level</a:t>
            </a:r>
          </a:p>
          <a:p>
            <a:pPr lvl="2"/>
            <a:r>
              <a:rPr lang="en-US"/>
              <a:t>Third level</a:t>
            </a:r>
          </a:p>
        </p:txBody>
      </p:sp>
      <p:sp>
        <p:nvSpPr>
          <p:cNvPr id="35" name="Picture Placeholder 5">
            <a:extLst>
              <a:ext uri="{FF2B5EF4-FFF2-40B4-BE49-F238E27FC236}">
                <a16:creationId xmlns:a16="http://schemas.microsoft.com/office/drawing/2014/main" id="{F924B300-6A33-439F-5FB7-CDC0141EC220}"/>
              </a:ext>
            </a:extLst>
          </p:cNvPr>
          <p:cNvSpPr>
            <a:spLocks noGrp="1"/>
          </p:cNvSpPr>
          <p:nvPr>
            <p:ph type="pic" sz="quarter" idx="28"/>
          </p:nvPr>
        </p:nvSpPr>
        <p:spPr>
          <a:xfrm>
            <a:off x="5009814" y="1959428"/>
            <a:ext cx="2102291" cy="2075352"/>
          </a:xfrm>
        </p:spPr>
        <p:txBody>
          <a:bodyPr/>
          <a:lstStyle>
            <a:lvl1pPr marL="0" indent="0">
              <a:lnSpc>
                <a:spcPct val="100000"/>
              </a:lnSpc>
              <a:buFontTx/>
              <a:buNone/>
              <a:defRPr sz="1600"/>
            </a:lvl1pPr>
          </a:lstStyle>
          <a:p>
            <a:r>
              <a:rPr lang="en-US"/>
              <a:t>Click icon to add picture</a:t>
            </a:r>
          </a:p>
        </p:txBody>
      </p:sp>
      <p:sp>
        <p:nvSpPr>
          <p:cNvPr id="36" name="Text Placeholder 26">
            <a:extLst>
              <a:ext uri="{FF2B5EF4-FFF2-40B4-BE49-F238E27FC236}">
                <a16:creationId xmlns:a16="http://schemas.microsoft.com/office/drawing/2014/main" id="{5EA76AF1-E64D-79CD-A7FC-C75931AD39EE}"/>
              </a:ext>
            </a:extLst>
          </p:cNvPr>
          <p:cNvSpPr>
            <a:spLocks noGrp="1"/>
          </p:cNvSpPr>
          <p:nvPr>
            <p:ph type="body" sz="quarter" idx="29"/>
          </p:nvPr>
        </p:nvSpPr>
        <p:spPr>
          <a:xfrm>
            <a:off x="5000195" y="4093848"/>
            <a:ext cx="2097397" cy="865421"/>
          </a:xfrm>
        </p:spPr>
        <p:txBody>
          <a:bodyPr>
            <a:noAutofit/>
          </a:bodyPr>
          <a:lstStyle>
            <a:lvl1pPr marL="0" indent="0">
              <a:lnSpc>
                <a:spcPct val="90000"/>
              </a:lnSpc>
              <a:spcAft>
                <a:spcPts val="100"/>
              </a:spcAft>
              <a:buFontTx/>
              <a:buNone/>
              <a:defRPr sz="1400" b="1" spc="0" baseline="0"/>
            </a:lvl1pPr>
            <a:lvl2pPr marL="0" indent="0">
              <a:lnSpc>
                <a:spcPct val="90000"/>
              </a:lnSpc>
              <a:spcBef>
                <a:spcPts val="100"/>
              </a:spcBef>
              <a:spcAft>
                <a:spcPts val="100"/>
              </a:spcAft>
              <a:buNone/>
              <a:defRPr sz="1100"/>
            </a:lvl2pPr>
            <a:lvl3pPr marL="9525" indent="0">
              <a:lnSpc>
                <a:spcPct val="90000"/>
              </a:lnSpc>
              <a:spcBef>
                <a:spcPts val="100"/>
              </a:spcBef>
              <a:spcAft>
                <a:spcPts val="100"/>
              </a:spcAft>
              <a:buNone/>
              <a:tabLst/>
              <a:defRPr sz="1100" i="1"/>
            </a:lvl3pPr>
            <a:lvl4pPr marL="9525" indent="0">
              <a:buNone/>
              <a:tabLst/>
              <a:defRPr sz="1100"/>
            </a:lvl4pPr>
            <a:lvl5pPr marL="9525" indent="0">
              <a:buNone/>
              <a:tabLst/>
              <a:defRPr sz="1200"/>
            </a:lvl5pPr>
          </a:lstStyle>
          <a:p>
            <a:pPr lvl="0"/>
            <a:r>
              <a:rPr lang="en-US"/>
              <a:t>Click to edit Master text styles</a:t>
            </a:r>
          </a:p>
          <a:p>
            <a:pPr lvl="1"/>
            <a:r>
              <a:rPr lang="en-US"/>
              <a:t>Second level</a:t>
            </a:r>
          </a:p>
          <a:p>
            <a:pPr lvl="2"/>
            <a:r>
              <a:rPr lang="en-US"/>
              <a:t>Third level</a:t>
            </a:r>
          </a:p>
        </p:txBody>
      </p:sp>
      <p:sp>
        <p:nvSpPr>
          <p:cNvPr id="37" name="Picture Placeholder 5">
            <a:extLst>
              <a:ext uri="{FF2B5EF4-FFF2-40B4-BE49-F238E27FC236}">
                <a16:creationId xmlns:a16="http://schemas.microsoft.com/office/drawing/2014/main" id="{AFDE6E9C-F494-0BAE-9079-A9971A4FA1F0}"/>
              </a:ext>
            </a:extLst>
          </p:cNvPr>
          <p:cNvSpPr>
            <a:spLocks noGrp="1"/>
          </p:cNvSpPr>
          <p:nvPr>
            <p:ph type="pic" sz="quarter" idx="30"/>
          </p:nvPr>
        </p:nvSpPr>
        <p:spPr>
          <a:xfrm>
            <a:off x="7610233" y="1959428"/>
            <a:ext cx="2102291" cy="2075352"/>
          </a:xfrm>
        </p:spPr>
        <p:txBody>
          <a:bodyPr/>
          <a:lstStyle>
            <a:lvl1pPr marL="0" indent="0">
              <a:lnSpc>
                <a:spcPct val="100000"/>
              </a:lnSpc>
              <a:buFontTx/>
              <a:buNone/>
              <a:defRPr sz="1600"/>
            </a:lvl1pPr>
          </a:lstStyle>
          <a:p>
            <a:r>
              <a:rPr lang="en-US"/>
              <a:t>Click icon to add picture</a:t>
            </a:r>
          </a:p>
        </p:txBody>
      </p:sp>
      <p:sp>
        <p:nvSpPr>
          <p:cNvPr id="38" name="Text Placeholder 26">
            <a:extLst>
              <a:ext uri="{FF2B5EF4-FFF2-40B4-BE49-F238E27FC236}">
                <a16:creationId xmlns:a16="http://schemas.microsoft.com/office/drawing/2014/main" id="{ED599D08-48A7-5D0D-5E7A-5282D87A778D}"/>
              </a:ext>
            </a:extLst>
          </p:cNvPr>
          <p:cNvSpPr>
            <a:spLocks noGrp="1"/>
          </p:cNvSpPr>
          <p:nvPr>
            <p:ph type="body" sz="quarter" idx="31"/>
          </p:nvPr>
        </p:nvSpPr>
        <p:spPr>
          <a:xfrm>
            <a:off x="7600614" y="4093848"/>
            <a:ext cx="2097397" cy="865421"/>
          </a:xfrm>
        </p:spPr>
        <p:txBody>
          <a:bodyPr>
            <a:noAutofit/>
          </a:bodyPr>
          <a:lstStyle>
            <a:lvl1pPr marL="0" indent="0">
              <a:lnSpc>
                <a:spcPct val="90000"/>
              </a:lnSpc>
              <a:spcAft>
                <a:spcPts val="100"/>
              </a:spcAft>
              <a:buFontTx/>
              <a:buNone/>
              <a:defRPr sz="1400" b="1" spc="0" baseline="0"/>
            </a:lvl1pPr>
            <a:lvl2pPr marL="0" indent="0">
              <a:lnSpc>
                <a:spcPct val="90000"/>
              </a:lnSpc>
              <a:spcBef>
                <a:spcPts val="100"/>
              </a:spcBef>
              <a:spcAft>
                <a:spcPts val="100"/>
              </a:spcAft>
              <a:buNone/>
              <a:defRPr sz="1100"/>
            </a:lvl2pPr>
            <a:lvl3pPr marL="9525" indent="0">
              <a:lnSpc>
                <a:spcPct val="90000"/>
              </a:lnSpc>
              <a:spcBef>
                <a:spcPts val="100"/>
              </a:spcBef>
              <a:spcAft>
                <a:spcPts val="100"/>
              </a:spcAft>
              <a:buNone/>
              <a:tabLst/>
              <a:defRPr sz="1100" i="1"/>
            </a:lvl3pPr>
            <a:lvl4pPr marL="9525" indent="0">
              <a:buNone/>
              <a:tabLst/>
              <a:defRPr sz="1100"/>
            </a:lvl4pPr>
            <a:lvl5pPr marL="9525" indent="0">
              <a:buNone/>
              <a:tabLst/>
              <a:defRPr sz="1200"/>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62B2E8B7-0798-8847-6B0D-751735A18B5A}"/>
              </a:ext>
            </a:extLst>
          </p:cNvPr>
          <p:cNvSpPr>
            <a:spLocks noGrp="1"/>
          </p:cNvSpPr>
          <p:nvPr>
            <p:ph type="title"/>
          </p:nvPr>
        </p:nvSpPr>
        <p:spPr bwMode="invGray">
          <a:xfrm>
            <a:off x="484632" y="354568"/>
            <a:ext cx="11251096" cy="729430"/>
          </a:xfrm>
          <a:prstGeom prst="rect">
            <a:avLst/>
          </a:prstGeom>
          <a:ln w="31750" cap="sq">
            <a:noFill/>
            <a:miter lim="800000"/>
          </a:ln>
        </p:spPr>
        <p:txBody>
          <a:bodyPr wrap="square" tIns="182880" anchor="t" anchorCtr="0">
            <a:noAutofit/>
          </a:bodyPr>
          <a:lstStyle>
            <a:lvl1pPr>
              <a:defRPr sz="3600">
                <a:solidFill>
                  <a:schemeClr val="tx1"/>
                </a:solidFill>
              </a:defRPr>
            </a:lvl1pPr>
          </a:lstStyle>
          <a:p>
            <a:r>
              <a:rPr lang="en-US"/>
              <a:t>Click to edit Master title style</a:t>
            </a:r>
            <a:endParaRPr lang="en-US" dirty="0"/>
          </a:p>
        </p:txBody>
      </p:sp>
      <p:cxnSp>
        <p:nvCxnSpPr>
          <p:cNvPr id="5" name="Straight Connector 4">
            <a:extLst>
              <a:ext uri="{FF2B5EF4-FFF2-40B4-BE49-F238E27FC236}">
                <a16:creationId xmlns:a16="http://schemas.microsoft.com/office/drawing/2014/main" id="{67ED52AC-8FE4-1249-BF44-D3FD56F52615}"/>
              </a:ext>
            </a:extLst>
          </p:cNvPr>
          <p:cNvCxnSpPr>
            <a:cxnSpLocks/>
          </p:cNvCxnSpPr>
          <p:nvPr userDrawn="1"/>
        </p:nvCxnSpPr>
        <p:spPr>
          <a:xfrm>
            <a:off x="489071" y="398419"/>
            <a:ext cx="753803" cy="0"/>
          </a:xfrm>
          <a:prstGeom prst="line">
            <a:avLst/>
          </a:prstGeom>
          <a:ln w="38100">
            <a:solidFill>
              <a:schemeClr val="accent6"/>
            </a:solidFill>
          </a:ln>
        </p:spPr>
        <p:style>
          <a:lnRef idx="2">
            <a:schemeClr val="accent1"/>
          </a:lnRef>
          <a:fillRef idx="0">
            <a:schemeClr val="accent1"/>
          </a:fillRef>
          <a:effectRef idx="1">
            <a:schemeClr val="accent1"/>
          </a:effectRef>
          <a:fontRef idx="minor">
            <a:schemeClr val="tx1"/>
          </a:fontRef>
        </p:style>
      </p:cxnSp>
      <p:sp>
        <p:nvSpPr>
          <p:cNvPr id="6" name="Slide Number Placeholder 5">
            <a:extLst>
              <a:ext uri="{FF2B5EF4-FFF2-40B4-BE49-F238E27FC236}">
                <a16:creationId xmlns:a16="http://schemas.microsoft.com/office/drawing/2014/main" id="{35C91F28-413B-273A-A05C-D1A37FDE92CB}"/>
              </a:ext>
            </a:extLst>
          </p:cNvPr>
          <p:cNvSpPr>
            <a:spLocks noGrp="1"/>
          </p:cNvSpPr>
          <p:nvPr>
            <p:ph type="sldNum" sz="quarter" idx="4"/>
          </p:nvPr>
        </p:nvSpPr>
        <p:spPr>
          <a:xfrm>
            <a:off x="309283" y="6385768"/>
            <a:ext cx="403774" cy="260549"/>
          </a:xfrm>
          <a:prstGeom prst="rect">
            <a:avLst/>
          </a:prstGeom>
        </p:spPr>
        <p:txBody>
          <a:bodyPr vert="horz" lIns="91440" tIns="45720" rIns="91440" bIns="45720" rtlCol="0" anchor="ctr"/>
          <a:lstStyle>
            <a:lvl1pPr algn="r">
              <a:defRPr sz="800">
                <a:solidFill>
                  <a:schemeClr val="tx1">
                    <a:lumMod val="65000"/>
                    <a:lumOff val="35000"/>
                  </a:schemeClr>
                </a:solidFill>
              </a:defRPr>
            </a:lvl1pPr>
          </a:lstStyle>
          <a:p>
            <a:fld id="{55479775-1AED-5846-91AA-5CD9AD8DB354}" type="slidenum">
              <a:rPr lang="en-US"/>
              <a:pPr/>
              <a:t>‹#›</a:t>
            </a:fld>
            <a:endParaRPr lang="en-US"/>
          </a:p>
        </p:txBody>
      </p:sp>
      <p:sp>
        <p:nvSpPr>
          <p:cNvPr id="2" name="Footer Placeholder 2">
            <a:extLst>
              <a:ext uri="{FF2B5EF4-FFF2-40B4-BE49-F238E27FC236}">
                <a16:creationId xmlns:a16="http://schemas.microsoft.com/office/drawing/2014/main" id="{366050A8-044D-17A3-0283-67460801A029}"/>
              </a:ext>
            </a:extLst>
          </p:cNvPr>
          <p:cNvSpPr txBox="1">
            <a:spLocks/>
          </p:cNvSpPr>
          <p:nvPr userDrawn="1"/>
        </p:nvSpPr>
        <p:spPr>
          <a:xfrm>
            <a:off x="613127" y="6401927"/>
            <a:ext cx="1778381" cy="229063"/>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b-NO" sz="800" dirty="0">
                <a:solidFill>
                  <a:schemeClr val="tx1">
                    <a:lumMod val="65000"/>
                    <a:lumOff val="35000"/>
                  </a:schemeClr>
                </a:solidFill>
              </a:rPr>
              <a:t>© </a:t>
            </a:r>
            <a:fld id="{2BAB005D-98F1-4CF9-91D3-05F5179DBC34}" type="datetimeyyyy">
              <a:rPr lang="nb-NO" sz="800" smtClean="0">
                <a:solidFill>
                  <a:schemeClr val="tx1">
                    <a:lumMod val="65000"/>
                    <a:lumOff val="35000"/>
                  </a:schemeClr>
                </a:solidFill>
              </a:rPr>
              <a:t>2025</a:t>
            </a:fld>
            <a:r>
              <a:rPr lang="nb-NO" sz="800" dirty="0">
                <a:solidFill>
                  <a:schemeClr val="tx1">
                    <a:lumMod val="65000"/>
                    <a:lumOff val="35000"/>
                  </a:schemeClr>
                </a:solidFill>
              </a:rPr>
              <a:t>  Fredrikson &amp; Byron, P.A. </a:t>
            </a:r>
            <a:endParaRPr lang="en-US" sz="800" dirty="0">
              <a:solidFill>
                <a:schemeClr val="tx1">
                  <a:lumMod val="65000"/>
                  <a:lumOff val="35000"/>
                </a:schemeClr>
              </a:solidFill>
            </a:endParaRPr>
          </a:p>
        </p:txBody>
      </p:sp>
    </p:spTree>
    <p:extLst>
      <p:ext uri="{BB962C8B-B14F-4D97-AF65-F5344CB8AC3E}">
        <p14:creationId xmlns:p14="http://schemas.microsoft.com/office/powerpoint/2010/main" val="4135067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71ABB4F-66BB-D28D-8E6F-F4949802539D}"/>
              </a:ext>
            </a:extLst>
          </p:cNvPr>
          <p:cNvSpPr/>
          <p:nvPr userDrawn="1"/>
        </p:nvSpPr>
        <p:spPr>
          <a:xfrm>
            <a:off x="0" y="0"/>
            <a:ext cx="12198096"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a:extLst>
              <a:ext uri="{FF2B5EF4-FFF2-40B4-BE49-F238E27FC236}">
                <a16:creationId xmlns:a16="http://schemas.microsoft.com/office/drawing/2014/main" id="{96B40C61-7532-3698-A552-6657598057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32659"/>
            <a:ext cx="12216384" cy="6945782"/>
          </a:xfrm>
          <a:prstGeom prst="rect">
            <a:avLst/>
          </a:prstGeom>
        </p:spPr>
      </p:pic>
      <p:pic>
        <p:nvPicPr>
          <p:cNvPr id="2" name="Graphic 1">
            <a:extLst>
              <a:ext uri="{FF2B5EF4-FFF2-40B4-BE49-F238E27FC236}">
                <a16:creationId xmlns:a16="http://schemas.microsoft.com/office/drawing/2014/main" id="{2703DBDB-F80F-2C99-9361-A13CEBE1684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531928" y="6258573"/>
            <a:ext cx="1202871" cy="276520"/>
          </a:xfrm>
          <a:prstGeom prst="rect">
            <a:avLst/>
          </a:prstGeom>
        </p:spPr>
      </p:pic>
      <p:sp>
        <p:nvSpPr>
          <p:cNvPr id="3" name="Subtitle 2">
            <a:extLst>
              <a:ext uri="{FF2B5EF4-FFF2-40B4-BE49-F238E27FC236}">
                <a16:creationId xmlns:a16="http://schemas.microsoft.com/office/drawing/2014/main" id="{1754BF10-2FDC-CF64-BEC2-D87B326D3D63}"/>
              </a:ext>
            </a:extLst>
          </p:cNvPr>
          <p:cNvSpPr>
            <a:spLocks noGrp="1"/>
          </p:cNvSpPr>
          <p:nvPr userDrawn="1">
            <p:ph type="subTitle" idx="1"/>
          </p:nvPr>
        </p:nvSpPr>
        <p:spPr>
          <a:xfrm>
            <a:off x="822960" y="2377440"/>
            <a:ext cx="10911839" cy="793495"/>
          </a:xfrm>
        </p:spPr>
        <p:txBody>
          <a:bodyPr/>
          <a:lstStyle>
            <a:lvl1pPr marL="0" indent="0" algn="l">
              <a:lnSpc>
                <a:spcPts val="3000"/>
              </a:lnSpc>
              <a:spcBef>
                <a:spcPts val="0"/>
              </a:spcBef>
              <a:spcAft>
                <a:spcPts val="0"/>
              </a:spcAft>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itle 1">
            <a:extLst>
              <a:ext uri="{FF2B5EF4-FFF2-40B4-BE49-F238E27FC236}">
                <a16:creationId xmlns:a16="http://schemas.microsoft.com/office/drawing/2014/main" id="{570F0C15-ADE1-AC2B-B81F-1C2BBCFF8036}"/>
              </a:ext>
            </a:extLst>
          </p:cNvPr>
          <p:cNvSpPr>
            <a:spLocks noGrp="1"/>
          </p:cNvSpPr>
          <p:nvPr>
            <p:ph type="title" hasCustomPrompt="1"/>
          </p:nvPr>
        </p:nvSpPr>
        <p:spPr bwMode="invGray">
          <a:xfrm>
            <a:off x="822960" y="685799"/>
            <a:ext cx="10911841" cy="1636517"/>
          </a:xfrm>
          <a:prstGeom prst="rect">
            <a:avLst/>
          </a:prstGeom>
          <a:ln w="31750" cap="flat">
            <a:noFill/>
            <a:miter lim="800000"/>
          </a:ln>
        </p:spPr>
        <p:txBody>
          <a:bodyPr wrap="square" tIns="182880" anchor="t">
            <a:noAutofit/>
          </a:bodyPr>
          <a:lstStyle>
            <a:lvl1pPr>
              <a:defRPr sz="4800">
                <a:solidFill>
                  <a:schemeClr val="tx1"/>
                </a:solidFill>
              </a:defRPr>
            </a:lvl1pPr>
          </a:lstStyle>
          <a:p>
            <a:r>
              <a:rPr lang="en-US" dirty="0"/>
              <a:t>Click to edit</a:t>
            </a:r>
            <a:br>
              <a:rPr lang="en-US" dirty="0"/>
            </a:br>
            <a:r>
              <a:rPr lang="en-US" dirty="0"/>
              <a:t>Master title style</a:t>
            </a:r>
          </a:p>
        </p:txBody>
      </p:sp>
      <p:cxnSp>
        <p:nvCxnSpPr>
          <p:cNvPr id="9" name="Straight Connector 8">
            <a:extLst>
              <a:ext uri="{FF2B5EF4-FFF2-40B4-BE49-F238E27FC236}">
                <a16:creationId xmlns:a16="http://schemas.microsoft.com/office/drawing/2014/main" id="{4A0C94A8-8BC6-8D16-8026-3552BC4F5B5B}"/>
              </a:ext>
            </a:extLst>
          </p:cNvPr>
          <p:cNvCxnSpPr>
            <a:cxnSpLocks/>
          </p:cNvCxnSpPr>
          <p:nvPr userDrawn="1"/>
        </p:nvCxnSpPr>
        <p:spPr>
          <a:xfrm>
            <a:off x="812388" y="706937"/>
            <a:ext cx="1270119" cy="0"/>
          </a:xfrm>
          <a:prstGeom prst="line">
            <a:avLst/>
          </a:prstGeom>
          <a:ln w="38100">
            <a:solidFill>
              <a:schemeClr val="accent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5254823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Denim">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856031-2ED5-8057-AB90-29E2B7168C64}"/>
              </a:ext>
            </a:extLst>
          </p:cNvPr>
          <p:cNvSpPr>
            <a:spLocks noGrp="1"/>
          </p:cNvSpPr>
          <p:nvPr>
            <p:ph idx="1"/>
          </p:nvPr>
        </p:nvSpPr>
        <p:spPr>
          <a:xfrm>
            <a:off x="484632" y="1219200"/>
            <a:ext cx="11251096" cy="4991100"/>
          </a:xfrm>
        </p:spPr>
        <p:txBody>
          <a:bodyPr/>
          <a:lstStyle>
            <a:lvl5pPr>
              <a:defRPr sz="1800"/>
            </a:lvl5pPr>
            <a:lvl6pPr marL="2514600" indent="-228600">
              <a:lnSpc>
                <a:spcPct val="100000"/>
              </a:lnSpc>
              <a:spcBef>
                <a:spcPts val="700"/>
              </a:spcBef>
              <a:spcAft>
                <a:spcPts val="700"/>
              </a:spcAft>
              <a:buFont typeface="Arial" panose="020B0604020202020204" pitchFamily="34" charset="0"/>
              <a:buChar cha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5">
            <a:extLst>
              <a:ext uri="{FF2B5EF4-FFF2-40B4-BE49-F238E27FC236}">
                <a16:creationId xmlns:a16="http://schemas.microsoft.com/office/drawing/2014/main" id="{3A6E4687-8F1C-9B19-E063-475DA5E1133F}"/>
              </a:ext>
            </a:extLst>
          </p:cNvPr>
          <p:cNvSpPr>
            <a:spLocks noGrp="1"/>
          </p:cNvSpPr>
          <p:nvPr>
            <p:ph type="sldNum" sz="quarter" idx="4"/>
          </p:nvPr>
        </p:nvSpPr>
        <p:spPr>
          <a:xfrm>
            <a:off x="309283" y="6385768"/>
            <a:ext cx="403774" cy="260549"/>
          </a:xfrm>
          <a:prstGeom prst="rect">
            <a:avLst/>
          </a:prstGeom>
        </p:spPr>
        <p:txBody>
          <a:bodyPr vert="horz" lIns="91440" tIns="45720" rIns="91440" bIns="45720" rtlCol="0" anchor="ctr"/>
          <a:lstStyle>
            <a:lvl1pPr algn="r">
              <a:defRPr sz="800">
                <a:solidFill>
                  <a:schemeClr val="tx1">
                    <a:lumMod val="65000"/>
                    <a:lumOff val="35000"/>
                  </a:schemeClr>
                </a:solidFill>
              </a:defRPr>
            </a:lvl1pPr>
          </a:lstStyle>
          <a:p>
            <a:fld id="{55479775-1AED-5846-91AA-5CD9AD8DB354}" type="slidenum">
              <a:rPr lang="en-US" smtClean="0"/>
              <a:pPr/>
              <a:t>‹#›</a:t>
            </a:fld>
            <a:endParaRPr lang="en-US" dirty="0"/>
          </a:p>
        </p:txBody>
      </p:sp>
      <p:sp>
        <p:nvSpPr>
          <p:cNvPr id="5" name="Footer Placeholder 2">
            <a:extLst>
              <a:ext uri="{FF2B5EF4-FFF2-40B4-BE49-F238E27FC236}">
                <a16:creationId xmlns:a16="http://schemas.microsoft.com/office/drawing/2014/main" id="{20F461DE-E948-8588-9C11-B114DD5F5AF0}"/>
              </a:ext>
            </a:extLst>
          </p:cNvPr>
          <p:cNvSpPr txBox="1">
            <a:spLocks/>
          </p:cNvSpPr>
          <p:nvPr userDrawn="1"/>
        </p:nvSpPr>
        <p:spPr>
          <a:xfrm>
            <a:off x="613127" y="6401927"/>
            <a:ext cx="1778381" cy="229063"/>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b-NO" sz="800" dirty="0">
                <a:solidFill>
                  <a:schemeClr val="tx1">
                    <a:lumMod val="65000"/>
                    <a:lumOff val="35000"/>
                  </a:schemeClr>
                </a:solidFill>
              </a:rPr>
              <a:t>© </a:t>
            </a:r>
            <a:fld id="{2BAB005D-98F1-4CF9-91D3-05F5179DBC34}" type="datetimeyyyy">
              <a:rPr lang="nb-NO" sz="800" smtClean="0">
                <a:solidFill>
                  <a:schemeClr val="tx1">
                    <a:lumMod val="65000"/>
                    <a:lumOff val="35000"/>
                  </a:schemeClr>
                </a:solidFill>
              </a:rPr>
              <a:t>2025</a:t>
            </a:fld>
            <a:r>
              <a:rPr lang="nb-NO" sz="800" dirty="0">
                <a:solidFill>
                  <a:schemeClr val="tx1">
                    <a:lumMod val="65000"/>
                    <a:lumOff val="35000"/>
                  </a:schemeClr>
                </a:solidFill>
              </a:rPr>
              <a:t>  Fredrikson &amp; Byron, P.A. </a:t>
            </a:r>
            <a:endParaRPr lang="en-US" sz="800" dirty="0">
              <a:solidFill>
                <a:schemeClr val="tx1">
                  <a:lumMod val="65000"/>
                  <a:lumOff val="35000"/>
                </a:schemeClr>
              </a:solidFill>
            </a:endParaRPr>
          </a:p>
        </p:txBody>
      </p:sp>
      <p:sp>
        <p:nvSpPr>
          <p:cNvPr id="6" name="Rectangle 5">
            <a:extLst>
              <a:ext uri="{FF2B5EF4-FFF2-40B4-BE49-F238E27FC236}">
                <a16:creationId xmlns:a16="http://schemas.microsoft.com/office/drawing/2014/main" id="{0D886EC2-1117-ED53-D61F-FC92061437ED}"/>
              </a:ext>
            </a:extLst>
          </p:cNvPr>
          <p:cNvSpPr/>
          <p:nvPr userDrawn="1"/>
        </p:nvSpPr>
        <p:spPr>
          <a:xfrm>
            <a:off x="0" y="0"/>
            <a:ext cx="249382"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2FDD7A30-E9A1-E13F-8281-195ED297535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32024" y="6258343"/>
            <a:ext cx="1207008" cy="282158"/>
          </a:xfrm>
          <a:prstGeom prst="rect">
            <a:avLst/>
          </a:prstGeom>
        </p:spPr>
      </p:pic>
      <p:sp>
        <p:nvSpPr>
          <p:cNvPr id="4" name="Title 1">
            <a:extLst>
              <a:ext uri="{FF2B5EF4-FFF2-40B4-BE49-F238E27FC236}">
                <a16:creationId xmlns:a16="http://schemas.microsoft.com/office/drawing/2014/main" id="{042950EA-49B3-3366-CCFB-BDB96E41625D}"/>
              </a:ext>
            </a:extLst>
          </p:cNvPr>
          <p:cNvSpPr>
            <a:spLocks noGrp="1"/>
          </p:cNvSpPr>
          <p:nvPr>
            <p:ph type="title"/>
          </p:nvPr>
        </p:nvSpPr>
        <p:spPr bwMode="invGray">
          <a:xfrm>
            <a:off x="484632" y="354568"/>
            <a:ext cx="11251096" cy="729430"/>
          </a:xfrm>
          <a:prstGeom prst="rect">
            <a:avLst/>
          </a:prstGeom>
          <a:ln w="31750" cap="sq">
            <a:noFill/>
            <a:miter lim="800000"/>
          </a:ln>
        </p:spPr>
        <p:txBody>
          <a:bodyPr wrap="square" tIns="182880" anchor="t" anchorCtr="0">
            <a:noAutofit/>
          </a:bodyPr>
          <a:lstStyle>
            <a:lvl1pPr>
              <a:defRPr sz="3600">
                <a:solidFill>
                  <a:schemeClr val="tx1"/>
                </a:solidFill>
              </a:defRPr>
            </a:lvl1pPr>
          </a:lstStyle>
          <a:p>
            <a:r>
              <a:rPr lang="en-US"/>
              <a:t>Click to edit Master title style</a:t>
            </a:r>
            <a:endParaRPr lang="en-US" dirty="0"/>
          </a:p>
        </p:txBody>
      </p:sp>
      <p:cxnSp>
        <p:nvCxnSpPr>
          <p:cNvPr id="7" name="Straight Connector 6">
            <a:extLst>
              <a:ext uri="{FF2B5EF4-FFF2-40B4-BE49-F238E27FC236}">
                <a16:creationId xmlns:a16="http://schemas.microsoft.com/office/drawing/2014/main" id="{9F1132EA-0A55-578E-7C93-0318AF1D2DE4}"/>
              </a:ext>
            </a:extLst>
          </p:cNvPr>
          <p:cNvCxnSpPr>
            <a:cxnSpLocks/>
          </p:cNvCxnSpPr>
          <p:nvPr userDrawn="1"/>
        </p:nvCxnSpPr>
        <p:spPr>
          <a:xfrm>
            <a:off x="489071" y="398419"/>
            <a:ext cx="753803" cy="0"/>
          </a:xfrm>
          <a:prstGeom prst="line">
            <a:avLst/>
          </a:prstGeom>
          <a:ln w="38100">
            <a:solidFill>
              <a:schemeClr val="accent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80705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grpSp>
        <p:nvGrpSpPr>
          <p:cNvPr id="3" name="Background top angle">
            <a:extLst>
              <a:ext uri="{FF2B5EF4-FFF2-40B4-BE49-F238E27FC236}">
                <a16:creationId xmlns:a16="http://schemas.microsoft.com/office/drawing/2014/main" id="{5D79FB15-13BA-0DD7-546B-4EC0A41DEE7C}"/>
              </a:ext>
            </a:extLst>
          </p:cNvPr>
          <p:cNvGrpSpPr/>
          <p:nvPr userDrawn="1"/>
        </p:nvGrpSpPr>
        <p:grpSpPr>
          <a:xfrm>
            <a:off x="-8313" y="0"/>
            <a:ext cx="12216384" cy="6871715"/>
            <a:chOff x="-7462" y="-1"/>
            <a:chExt cx="12216384" cy="6871715"/>
          </a:xfrm>
        </p:grpSpPr>
        <p:sp>
          <p:nvSpPr>
            <p:cNvPr id="5" name="Rectangle 4">
              <a:extLst>
                <a:ext uri="{FF2B5EF4-FFF2-40B4-BE49-F238E27FC236}">
                  <a16:creationId xmlns:a16="http://schemas.microsoft.com/office/drawing/2014/main" id="{60B84B75-1CE0-871F-9B66-026D333EF5B3}"/>
                </a:ext>
              </a:extLst>
            </p:cNvPr>
            <p:cNvSpPr/>
            <p:nvPr userDrawn="1"/>
          </p:nvSpPr>
          <p:spPr>
            <a:xfrm>
              <a:off x="0" y="0"/>
              <a:ext cx="12198096"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1009A933-C395-6E9D-B57A-4DD5ED516A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462" y="-1"/>
              <a:ext cx="12216384" cy="6871715"/>
            </a:xfrm>
            <a:prstGeom prst="rect">
              <a:avLst/>
            </a:prstGeom>
          </p:spPr>
        </p:pic>
      </p:grpSp>
      <p:sp>
        <p:nvSpPr>
          <p:cNvPr id="10" name="Text Placeholder 9">
            <a:extLst>
              <a:ext uri="{FF2B5EF4-FFF2-40B4-BE49-F238E27FC236}">
                <a16:creationId xmlns:a16="http://schemas.microsoft.com/office/drawing/2014/main" id="{97251B5D-BB13-AAE8-3FC3-549A0A48EBD0}"/>
              </a:ext>
            </a:extLst>
          </p:cNvPr>
          <p:cNvSpPr>
            <a:spLocks noGrp="1"/>
          </p:cNvSpPr>
          <p:nvPr>
            <p:ph type="body" sz="quarter" idx="13"/>
          </p:nvPr>
        </p:nvSpPr>
        <p:spPr>
          <a:xfrm>
            <a:off x="822960" y="3749040"/>
            <a:ext cx="3544888" cy="561975"/>
          </a:xfrm>
        </p:spPr>
        <p:txBody>
          <a:bodyPr/>
          <a:lstStyle>
            <a:lvl1pPr marL="0" indent="0">
              <a:lnSpc>
                <a:spcPts val="1800"/>
              </a:lnSpc>
              <a:spcBef>
                <a:spcPts val="0"/>
              </a:spcBef>
              <a:spcAft>
                <a:spcPts val="0"/>
              </a:spcAft>
              <a:buFontTx/>
              <a:buNone/>
              <a:defRPr sz="16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a:t>Click to edit Master text styles</a:t>
            </a:r>
          </a:p>
        </p:txBody>
      </p:sp>
      <p:pic>
        <p:nvPicPr>
          <p:cNvPr id="2" name="Graphic 1">
            <a:extLst>
              <a:ext uri="{FF2B5EF4-FFF2-40B4-BE49-F238E27FC236}">
                <a16:creationId xmlns:a16="http://schemas.microsoft.com/office/drawing/2014/main" id="{D54F9268-9FA9-C7E5-A186-6EBFE4DF8AB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275709" y="5715728"/>
            <a:ext cx="2331516" cy="545030"/>
          </a:xfrm>
          <a:prstGeom prst="rect">
            <a:avLst/>
          </a:prstGeom>
        </p:spPr>
      </p:pic>
      <p:sp>
        <p:nvSpPr>
          <p:cNvPr id="4" name="Title 1">
            <a:extLst>
              <a:ext uri="{FF2B5EF4-FFF2-40B4-BE49-F238E27FC236}">
                <a16:creationId xmlns:a16="http://schemas.microsoft.com/office/drawing/2014/main" id="{65F9F91B-E7C3-7F15-6606-248AF0AE6659}"/>
              </a:ext>
            </a:extLst>
          </p:cNvPr>
          <p:cNvSpPr>
            <a:spLocks noGrp="1"/>
          </p:cNvSpPr>
          <p:nvPr>
            <p:ph type="title" hasCustomPrompt="1"/>
          </p:nvPr>
        </p:nvSpPr>
        <p:spPr bwMode="invGray">
          <a:xfrm>
            <a:off x="822960" y="685799"/>
            <a:ext cx="10911841" cy="1588477"/>
          </a:xfrm>
          <a:prstGeom prst="rect">
            <a:avLst/>
          </a:prstGeom>
          <a:ln w="31750" cap="flat">
            <a:noFill/>
            <a:miter lim="800000"/>
          </a:ln>
        </p:spPr>
        <p:txBody>
          <a:bodyPr wrap="square" tIns="182880" anchor="t">
            <a:noAutofit/>
          </a:bodyPr>
          <a:lstStyle>
            <a:lvl1pPr>
              <a:defRPr sz="4800">
                <a:solidFill>
                  <a:schemeClr val="bg1"/>
                </a:solidFill>
              </a:defRPr>
            </a:lvl1pPr>
          </a:lstStyle>
          <a:p>
            <a:r>
              <a:rPr lang="en-US" dirty="0"/>
              <a:t>Click to edit </a:t>
            </a:r>
            <a:br>
              <a:rPr lang="en-US" dirty="0"/>
            </a:br>
            <a:r>
              <a:rPr lang="en-US" dirty="0"/>
              <a:t>Master title style</a:t>
            </a:r>
          </a:p>
        </p:txBody>
      </p:sp>
      <p:sp>
        <p:nvSpPr>
          <p:cNvPr id="6" name="Subtitle 2">
            <a:extLst>
              <a:ext uri="{FF2B5EF4-FFF2-40B4-BE49-F238E27FC236}">
                <a16:creationId xmlns:a16="http://schemas.microsoft.com/office/drawing/2014/main" id="{2B1B006F-7D2D-D7AA-F340-FE5E5DF608F3}"/>
              </a:ext>
            </a:extLst>
          </p:cNvPr>
          <p:cNvSpPr>
            <a:spLocks noGrp="1"/>
          </p:cNvSpPr>
          <p:nvPr>
            <p:ph type="subTitle" idx="1"/>
          </p:nvPr>
        </p:nvSpPr>
        <p:spPr>
          <a:xfrm>
            <a:off x="822960" y="2379659"/>
            <a:ext cx="10911839" cy="793495"/>
          </a:xfrm>
        </p:spPr>
        <p:txBody>
          <a:bodyPr/>
          <a:lstStyle>
            <a:lvl1pPr marL="0" indent="0" algn="l">
              <a:lnSpc>
                <a:spcPts val="3000"/>
              </a:lnSpc>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66434446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7FA163-69C4-6B66-F7D1-FE4FB6FD7F2D}"/>
              </a:ext>
            </a:extLst>
          </p:cNvPr>
          <p:cNvSpPr>
            <a:spLocks noGrp="1"/>
          </p:cNvSpPr>
          <p:nvPr>
            <p:ph type="title"/>
          </p:nvPr>
        </p:nvSpPr>
        <p:spPr>
          <a:xfrm>
            <a:off x="484632" y="381000"/>
            <a:ext cx="11264348" cy="838201"/>
          </a:xfrm>
          <a:prstGeom prst="rect">
            <a:avLst/>
          </a:prstGeom>
        </p:spPr>
        <p:txBody>
          <a:bodyPr vert="horz" lIns="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F1B3F7C9-2C65-C6D1-B42D-63B6A45FBB95}"/>
              </a:ext>
            </a:extLst>
          </p:cNvPr>
          <p:cNvSpPr>
            <a:spLocks noGrp="1"/>
          </p:cNvSpPr>
          <p:nvPr>
            <p:ph type="body" idx="1"/>
          </p:nvPr>
        </p:nvSpPr>
        <p:spPr>
          <a:xfrm>
            <a:off x="483704" y="1391478"/>
            <a:ext cx="11264348" cy="4818822"/>
          </a:xfrm>
          <a:prstGeom prst="rect">
            <a:avLst/>
          </a:prstGeom>
        </p:spPr>
        <p:txBody>
          <a:bodyPr vert="horz" lIns="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23054457"/>
      </p:ext>
    </p:extLst>
  </p:cSld>
  <p:clrMap bg1="lt1" tx1="dk1" bg2="lt2" tx2="dk2" accent1="accent1" accent2="accent2" accent3="accent3" accent4="accent4" accent5="accent5" accent6="accent6" hlink="hlink" folHlink="folHlink"/>
  <p:sldLayoutIdLst>
    <p:sldLayoutId id="2147483671" r:id="rId1"/>
    <p:sldLayoutId id="2147483696" r:id="rId2"/>
    <p:sldLayoutId id="2147483658" r:id="rId3"/>
    <p:sldLayoutId id="2147483664" r:id="rId4"/>
    <p:sldLayoutId id="2147483649" r:id="rId5"/>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700"/>
        </a:spcBef>
        <a:spcAft>
          <a:spcPts val="7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700"/>
        </a:spcBef>
        <a:spcAft>
          <a:spcPts val="700"/>
        </a:spcAft>
        <a:buFont typeface="Arial" panose="020B0604020202020204" pitchFamily="34" charset="0"/>
        <a:buChar char="•"/>
        <a:defRPr sz="2400" i="0" kern="1200">
          <a:solidFill>
            <a:schemeClr val="tx1"/>
          </a:solidFill>
          <a:latin typeface="+mn-lt"/>
          <a:ea typeface="+mn-ea"/>
          <a:cs typeface="+mn-cs"/>
        </a:defRPr>
      </a:lvl2pPr>
      <a:lvl3pPr marL="1143000" indent="-228600" algn="l" defTabSz="914400" rtl="0" eaLnBrk="1" latinLnBrk="0" hangingPunct="1">
        <a:lnSpc>
          <a:spcPct val="100000"/>
        </a:lnSpc>
        <a:spcBef>
          <a:spcPts val="700"/>
        </a:spcBef>
        <a:spcAft>
          <a:spcPts val="7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700"/>
        </a:spcBef>
        <a:spcAft>
          <a:spcPts val="700"/>
        </a:spcAft>
        <a:buFont typeface="Arial" panose="020B0604020202020204" pitchFamily="34" charset="0"/>
        <a:buChar char="•"/>
        <a:defRPr sz="1800" i="0" kern="1200">
          <a:solidFill>
            <a:schemeClr val="tx1"/>
          </a:solidFill>
          <a:latin typeface="+mn-lt"/>
          <a:ea typeface="+mn-ea"/>
          <a:cs typeface="+mn-cs"/>
        </a:defRPr>
      </a:lvl4pPr>
      <a:lvl5pPr marL="2057400" indent="-228600" algn="l" defTabSz="914400" rtl="0" eaLnBrk="1" latinLnBrk="0" hangingPunct="1">
        <a:lnSpc>
          <a:spcPct val="100000"/>
        </a:lnSpc>
        <a:spcBef>
          <a:spcPts val="700"/>
        </a:spcBef>
        <a:spcAft>
          <a:spcPts val="7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100000"/>
        </a:lnSpc>
        <a:spcBef>
          <a:spcPts val="700"/>
        </a:spcBef>
        <a:spcAft>
          <a:spcPts val="700"/>
        </a:spcAft>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userDrawn="1">
          <p15:clr>
            <a:srgbClr val="F26B43"/>
          </p15:clr>
        </p15:guide>
        <p15:guide id="3" pos="7392" userDrawn="1">
          <p15:clr>
            <a:srgbClr val="F26B43"/>
          </p15:clr>
        </p15:guide>
        <p15:guide id="4" orient="horz" pos="768" userDrawn="1">
          <p15:clr>
            <a:srgbClr val="F26B43"/>
          </p15:clr>
        </p15:guide>
        <p15:guide id="5" orient="horz" pos="3912" userDrawn="1">
          <p15:clr>
            <a:srgbClr val="F26B43"/>
          </p15:clr>
        </p15:guide>
        <p15:guide id="6" orient="horz" pos="4128" userDrawn="1">
          <p15:clr>
            <a:srgbClr val="F26B43"/>
          </p15:clr>
        </p15:guide>
        <p15:guide id="8" pos="2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C6AD4D1-74A4-41D0-28E9-B9D5A79EB839}"/>
              </a:ext>
            </a:extLst>
          </p:cNvPr>
          <p:cNvSpPr>
            <a:spLocks noGrp="1"/>
          </p:cNvSpPr>
          <p:nvPr>
            <p:ph type="title"/>
          </p:nvPr>
        </p:nvSpPr>
        <p:spPr>
          <a:xfrm>
            <a:off x="822960" y="685799"/>
            <a:ext cx="10468817" cy="1588477"/>
          </a:xfrm>
          <a:ln>
            <a:noFill/>
          </a:ln>
        </p:spPr>
        <p:txBody>
          <a:bodyPr/>
          <a:lstStyle/>
          <a:p>
            <a:r>
              <a:rPr lang="en-US" sz="5400" noProof="0" dirty="0"/>
              <a:t>MN Employment Law Changes:</a:t>
            </a:r>
            <a:br>
              <a:rPr lang="en-US" sz="5400" noProof="0" dirty="0"/>
            </a:br>
            <a:r>
              <a:rPr lang="en-US" sz="2000" noProof="0" dirty="0"/>
              <a:t> </a:t>
            </a:r>
            <a:br>
              <a:rPr lang="en-US" sz="5400" noProof="0" dirty="0"/>
            </a:br>
            <a:r>
              <a:rPr lang="en-US" sz="4400" noProof="0" dirty="0"/>
              <a:t>What’s Coming in 2026, and Implications for MOHR Members</a:t>
            </a:r>
            <a:endParaRPr lang="en-US" dirty="0"/>
          </a:p>
        </p:txBody>
      </p:sp>
      <p:sp>
        <p:nvSpPr>
          <p:cNvPr id="5" name="Text Placeholder 4">
            <a:extLst>
              <a:ext uri="{FF2B5EF4-FFF2-40B4-BE49-F238E27FC236}">
                <a16:creationId xmlns:a16="http://schemas.microsoft.com/office/drawing/2014/main" id="{DCC83D34-D649-DD11-00CD-C1BB6033564B}"/>
              </a:ext>
            </a:extLst>
          </p:cNvPr>
          <p:cNvSpPr>
            <a:spLocks noGrp="1"/>
          </p:cNvSpPr>
          <p:nvPr>
            <p:ph type="body" sz="quarter" idx="13"/>
          </p:nvPr>
        </p:nvSpPr>
        <p:spPr>
          <a:xfrm>
            <a:off x="822960" y="4302737"/>
            <a:ext cx="3544888" cy="561975"/>
          </a:xfrm>
        </p:spPr>
        <p:txBody>
          <a:bodyPr/>
          <a:lstStyle/>
          <a:p>
            <a:r>
              <a:rPr lang="en-US" dirty="0"/>
              <a:t>Janet Dorr</a:t>
            </a:r>
          </a:p>
          <a:p>
            <a:r>
              <a:rPr lang="en-US" dirty="0"/>
              <a:t>Shareholder</a:t>
            </a:r>
          </a:p>
          <a:p>
            <a:r>
              <a:rPr lang="en-US" dirty="0"/>
              <a:t>Fredrikson &amp; Byron</a:t>
            </a:r>
          </a:p>
        </p:txBody>
      </p:sp>
    </p:spTree>
    <p:extLst>
      <p:ext uri="{BB962C8B-B14F-4D97-AF65-F5344CB8AC3E}">
        <p14:creationId xmlns:p14="http://schemas.microsoft.com/office/powerpoint/2010/main" val="3776474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55C4929F-E54E-BDD5-E2DA-6988A5AF7CFB}"/>
              </a:ext>
            </a:extLst>
          </p:cNvPr>
          <p:cNvGraphicFramePr>
            <a:graphicFrameLocks noGrp="1"/>
          </p:cNvGraphicFramePr>
          <p:nvPr>
            <p:ph idx="1"/>
            <p:extLst>
              <p:ext uri="{D42A27DB-BD31-4B8C-83A1-F6EECF244321}">
                <p14:modId xmlns:p14="http://schemas.microsoft.com/office/powerpoint/2010/main" val="251100043"/>
              </p:ext>
            </p:extLst>
          </p:nvPr>
        </p:nvGraphicFramePr>
        <p:xfrm>
          <a:off x="484188" y="1850065"/>
          <a:ext cx="11252200" cy="43602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14811091-1528-A1DA-5FD6-34C4CBA62F00}"/>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10</a:t>
            </a:fld>
            <a:endParaRPr lang="en-US" dirty="0"/>
          </a:p>
        </p:txBody>
      </p:sp>
      <p:sp>
        <p:nvSpPr>
          <p:cNvPr id="2" name="Title 1">
            <a:extLst>
              <a:ext uri="{FF2B5EF4-FFF2-40B4-BE49-F238E27FC236}">
                <a16:creationId xmlns:a16="http://schemas.microsoft.com/office/drawing/2014/main" id="{F9313AAC-2474-D6FA-B080-E45A55F14374}"/>
              </a:ext>
            </a:extLst>
          </p:cNvPr>
          <p:cNvSpPr>
            <a:spLocks noGrp="1"/>
          </p:cNvSpPr>
          <p:nvPr>
            <p:ph type="title"/>
          </p:nvPr>
        </p:nvSpPr>
        <p:spPr>
          <a:xfrm>
            <a:off x="484632" y="354568"/>
            <a:ext cx="11251096" cy="729430"/>
          </a:xfrm>
        </p:spPr>
        <p:txBody>
          <a:bodyPr>
            <a:normAutofit/>
          </a:bodyPr>
          <a:lstStyle/>
          <a:p>
            <a:r>
              <a:rPr lang="en-US" dirty="0"/>
              <a:t>Types of Leave</a:t>
            </a:r>
          </a:p>
        </p:txBody>
      </p:sp>
      <p:sp>
        <p:nvSpPr>
          <p:cNvPr id="4" name="TextBox 3">
            <a:extLst>
              <a:ext uri="{FF2B5EF4-FFF2-40B4-BE49-F238E27FC236}">
                <a16:creationId xmlns:a16="http://schemas.microsoft.com/office/drawing/2014/main" id="{5E9549C8-69FD-450C-057A-13399099C6E4}"/>
              </a:ext>
            </a:extLst>
          </p:cNvPr>
          <p:cNvSpPr txBox="1"/>
          <p:nvPr/>
        </p:nvSpPr>
        <p:spPr>
          <a:xfrm>
            <a:off x="344108" y="1838714"/>
            <a:ext cx="2860720" cy="369332"/>
          </a:xfrm>
          <a:prstGeom prst="rect">
            <a:avLst/>
          </a:prstGeom>
          <a:noFill/>
        </p:spPr>
        <p:txBody>
          <a:bodyPr wrap="none" rtlCol="0">
            <a:spAutoFit/>
          </a:bodyPr>
          <a:lstStyle/>
          <a:p>
            <a:r>
              <a:rPr lang="en-US" b="1" dirty="0">
                <a:solidFill>
                  <a:schemeClr val="accent2"/>
                </a:solidFill>
              </a:rPr>
              <a:t>12 Weeks Medical Leave</a:t>
            </a:r>
          </a:p>
        </p:txBody>
      </p:sp>
      <p:sp>
        <p:nvSpPr>
          <p:cNvPr id="6" name="TextBox 5">
            <a:extLst>
              <a:ext uri="{FF2B5EF4-FFF2-40B4-BE49-F238E27FC236}">
                <a16:creationId xmlns:a16="http://schemas.microsoft.com/office/drawing/2014/main" id="{D9DF733D-753E-BC2F-E7E6-BC532FA724BB}"/>
              </a:ext>
            </a:extLst>
          </p:cNvPr>
          <p:cNvSpPr txBox="1"/>
          <p:nvPr/>
        </p:nvSpPr>
        <p:spPr>
          <a:xfrm>
            <a:off x="6288950" y="1742412"/>
            <a:ext cx="2745303" cy="369332"/>
          </a:xfrm>
          <a:prstGeom prst="rect">
            <a:avLst/>
          </a:prstGeom>
          <a:noFill/>
        </p:spPr>
        <p:txBody>
          <a:bodyPr wrap="none" rtlCol="0">
            <a:spAutoFit/>
          </a:bodyPr>
          <a:lstStyle/>
          <a:p>
            <a:r>
              <a:rPr lang="en-US" b="1" dirty="0">
                <a:solidFill>
                  <a:schemeClr val="accent3"/>
                </a:solidFill>
              </a:rPr>
              <a:t>12 Weeks Family Leave</a:t>
            </a:r>
          </a:p>
        </p:txBody>
      </p:sp>
      <p:sp>
        <p:nvSpPr>
          <p:cNvPr id="21" name="Arrow: Bent 20">
            <a:extLst>
              <a:ext uri="{FF2B5EF4-FFF2-40B4-BE49-F238E27FC236}">
                <a16:creationId xmlns:a16="http://schemas.microsoft.com/office/drawing/2014/main" id="{A740B9FB-BF6B-0AEE-B638-F5361802B8A2}"/>
              </a:ext>
            </a:extLst>
          </p:cNvPr>
          <p:cNvSpPr/>
          <p:nvPr/>
        </p:nvSpPr>
        <p:spPr>
          <a:xfrm rot="5400000">
            <a:off x="9657164" y="1225700"/>
            <a:ext cx="336481" cy="1650913"/>
          </a:xfrm>
          <a:prstGeom prst="bentArrow">
            <a:avLst>
              <a:gd name="adj1" fmla="val 25000"/>
              <a:gd name="adj2" fmla="val 21472"/>
              <a:gd name="adj3" fmla="val 25000"/>
              <a:gd name="adj4" fmla="val 43750"/>
            </a:avLst>
          </a:prstGeom>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solidFill>
                <a:schemeClr val="tx1"/>
              </a:solidFill>
            </a:endParaRPr>
          </a:p>
        </p:txBody>
      </p:sp>
      <p:sp>
        <p:nvSpPr>
          <p:cNvPr id="24" name="Arrow: Bent 23">
            <a:extLst>
              <a:ext uri="{FF2B5EF4-FFF2-40B4-BE49-F238E27FC236}">
                <a16:creationId xmlns:a16="http://schemas.microsoft.com/office/drawing/2014/main" id="{C60E6A00-AE1C-2E7B-EE8A-8B53CF10E0A4}"/>
              </a:ext>
            </a:extLst>
          </p:cNvPr>
          <p:cNvSpPr/>
          <p:nvPr/>
        </p:nvSpPr>
        <p:spPr>
          <a:xfrm rot="5400000" flipV="1">
            <a:off x="5210394" y="1124415"/>
            <a:ext cx="336477" cy="1820635"/>
          </a:xfrm>
          <a:prstGeom prst="bentArrow">
            <a:avLst>
              <a:gd name="adj1" fmla="val 25000"/>
              <a:gd name="adj2" fmla="val 21472"/>
              <a:gd name="adj3" fmla="val 25000"/>
              <a:gd name="adj4" fmla="val 43750"/>
            </a:avLst>
          </a:prstGeom>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solidFill>
                <a:schemeClr val="tx1"/>
              </a:solidFill>
            </a:endParaRPr>
          </a:p>
        </p:txBody>
      </p:sp>
      <p:sp>
        <p:nvSpPr>
          <p:cNvPr id="25" name="Arrow: Bent 24">
            <a:extLst>
              <a:ext uri="{FF2B5EF4-FFF2-40B4-BE49-F238E27FC236}">
                <a16:creationId xmlns:a16="http://schemas.microsoft.com/office/drawing/2014/main" id="{6737DA90-9C56-6977-1BB8-F1F6879F6683}"/>
              </a:ext>
            </a:extLst>
          </p:cNvPr>
          <p:cNvSpPr/>
          <p:nvPr/>
        </p:nvSpPr>
        <p:spPr>
          <a:xfrm rot="5400000">
            <a:off x="6593892" y="812697"/>
            <a:ext cx="336481" cy="1587968"/>
          </a:xfrm>
          <a:prstGeom prst="bentArrow">
            <a:avLst>
              <a:gd name="adj1" fmla="val 25000"/>
              <a:gd name="adj2" fmla="val 21472"/>
              <a:gd name="adj3" fmla="val 25000"/>
              <a:gd name="adj4" fmla="val 43750"/>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26" name="Arrow: Bent 25">
            <a:extLst>
              <a:ext uri="{FF2B5EF4-FFF2-40B4-BE49-F238E27FC236}">
                <a16:creationId xmlns:a16="http://schemas.microsoft.com/office/drawing/2014/main" id="{EF27BC44-1A98-FBD6-6271-6B78B3F6353D}"/>
              </a:ext>
            </a:extLst>
          </p:cNvPr>
          <p:cNvSpPr/>
          <p:nvPr/>
        </p:nvSpPr>
        <p:spPr>
          <a:xfrm rot="5400000" flipV="1">
            <a:off x="1808107" y="1171471"/>
            <a:ext cx="370650" cy="904585"/>
          </a:xfrm>
          <a:prstGeom prst="bentArrow">
            <a:avLst>
              <a:gd name="adj1" fmla="val 25000"/>
              <a:gd name="adj2" fmla="val 21472"/>
              <a:gd name="adj3" fmla="val 25000"/>
              <a:gd name="adj4" fmla="val 43750"/>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27" name="TextBox 26">
            <a:extLst>
              <a:ext uri="{FF2B5EF4-FFF2-40B4-BE49-F238E27FC236}">
                <a16:creationId xmlns:a16="http://schemas.microsoft.com/office/drawing/2014/main" id="{9BAC7A63-F9F8-362F-C5B8-DEEB513DD30F}"/>
              </a:ext>
            </a:extLst>
          </p:cNvPr>
          <p:cNvSpPr txBox="1"/>
          <p:nvPr/>
        </p:nvSpPr>
        <p:spPr>
          <a:xfrm>
            <a:off x="2445725" y="1276502"/>
            <a:ext cx="3553217" cy="369332"/>
          </a:xfrm>
          <a:prstGeom prst="rect">
            <a:avLst/>
          </a:prstGeom>
          <a:noFill/>
        </p:spPr>
        <p:txBody>
          <a:bodyPr wrap="none" rtlCol="0">
            <a:spAutoFit/>
          </a:bodyPr>
          <a:lstStyle/>
          <a:p>
            <a:r>
              <a:rPr lang="en-US" b="1" dirty="0"/>
              <a:t>20 Weeks Combined Maximum</a:t>
            </a:r>
          </a:p>
        </p:txBody>
      </p:sp>
    </p:spTree>
    <p:extLst>
      <p:ext uri="{BB962C8B-B14F-4D97-AF65-F5344CB8AC3E}">
        <p14:creationId xmlns:p14="http://schemas.microsoft.com/office/powerpoint/2010/main" val="2392445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2EB08-28EC-8E81-53F8-02358552A2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514AD-CB87-0844-A9E7-E366024426E5}"/>
              </a:ext>
            </a:extLst>
          </p:cNvPr>
          <p:cNvSpPr>
            <a:spLocks noGrp="1"/>
          </p:cNvSpPr>
          <p:nvPr>
            <p:ph idx="1"/>
          </p:nvPr>
        </p:nvSpPr>
        <p:spPr/>
        <p:txBody>
          <a:bodyPr/>
          <a:lstStyle/>
          <a:p>
            <a:r>
              <a:rPr lang="en-US" dirty="0"/>
              <a:t>“Small Employers” include:</a:t>
            </a:r>
          </a:p>
          <a:p>
            <a:pPr lvl="1"/>
            <a:r>
              <a:rPr lang="en-US" dirty="0"/>
              <a:t>30 or fewer EEs </a:t>
            </a:r>
          </a:p>
          <a:p>
            <a:pPr marL="457200" lvl="1" indent="0">
              <a:buNone/>
            </a:pPr>
            <a:r>
              <a:rPr lang="en-US" dirty="0"/>
              <a:t>   </a:t>
            </a:r>
            <a:r>
              <a:rPr lang="en-US" u="sng" dirty="0"/>
              <a:t>and</a:t>
            </a:r>
            <a:r>
              <a:rPr lang="en-US" dirty="0"/>
              <a:t> </a:t>
            </a:r>
          </a:p>
          <a:p>
            <a:pPr lvl="1"/>
            <a:r>
              <a:rPr lang="en-US" dirty="0"/>
              <a:t>Average EE wage is less than 150% of state’s average wage </a:t>
            </a:r>
            <a:endParaRPr lang="en-US" sz="2400" dirty="0"/>
          </a:p>
          <a:p>
            <a:r>
              <a:rPr lang="en-US" dirty="0"/>
              <a:t>Qualifying small employers pay reduced premium</a:t>
            </a:r>
          </a:p>
          <a:p>
            <a:pPr lvl="1"/>
            <a:r>
              <a:rPr lang="en-US" dirty="0"/>
              <a:t>Premium is 75% of standard premium rate </a:t>
            </a:r>
          </a:p>
          <a:p>
            <a:pPr lvl="1"/>
            <a:r>
              <a:rPr lang="en-US" dirty="0"/>
              <a:t>ER must cover at least 25% (0.22%); can shift remainder to EE</a:t>
            </a:r>
          </a:p>
          <a:p>
            <a:pPr lvl="1"/>
            <a:endParaRPr lang="en-US" sz="2000" dirty="0"/>
          </a:p>
          <a:p>
            <a:endParaRPr lang="en-US" sz="2400" dirty="0"/>
          </a:p>
        </p:txBody>
      </p:sp>
      <p:sp>
        <p:nvSpPr>
          <p:cNvPr id="2" name="Title 1">
            <a:extLst>
              <a:ext uri="{FF2B5EF4-FFF2-40B4-BE49-F238E27FC236}">
                <a16:creationId xmlns:a16="http://schemas.microsoft.com/office/drawing/2014/main" id="{8329E2BA-E377-9088-3BBD-EDFCFFD88043}"/>
              </a:ext>
            </a:extLst>
          </p:cNvPr>
          <p:cNvSpPr>
            <a:spLocks noGrp="1"/>
          </p:cNvSpPr>
          <p:nvPr>
            <p:ph type="title"/>
          </p:nvPr>
        </p:nvSpPr>
        <p:spPr/>
        <p:txBody>
          <a:bodyPr/>
          <a:lstStyle/>
          <a:p>
            <a:r>
              <a:rPr lang="en-US" dirty="0"/>
              <a:t>Small Employer Premiums</a:t>
            </a:r>
          </a:p>
        </p:txBody>
      </p:sp>
      <p:sp>
        <p:nvSpPr>
          <p:cNvPr id="4" name="Slide Number Placeholder 3">
            <a:extLst>
              <a:ext uri="{FF2B5EF4-FFF2-40B4-BE49-F238E27FC236}">
                <a16:creationId xmlns:a16="http://schemas.microsoft.com/office/drawing/2014/main" id="{9087BD52-A3D4-BB92-2982-F1938B8A616B}"/>
              </a:ext>
            </a:extLst>
          </p:cNvPr>
          <p:cNvSpPr>
            <a:spLocks noGrp="1"/>
          </p:cNvSpPr>
          <p:nvPr>
            <p:ph type="sldNum" sz="quarter" idx="4"/>
          </p:nvPr>
        </p:nvSpPr>
        <p:spPr/>
        <p:txBody>
          <a:bodyPr/>
          <a:lstStyle/>
          <a:p>
            <a:fld id="{55479775-1AED-5846-91AA-5CD9AD8DB354}" type="slidenum">
              <a:rPr lang="en-US" smtClean="0"/>
              <a:pPr/>
              <a:t>11</a:t>
            </a:fld>
            <a:endParaRPr lang="en-US" dirty="0"/>
          </a:p>
        </p:txBody>
      </p:sp>
    </p:spTree>
    <p:extLst>
      <p:ext uri="{BB962C8B-B14F-4D97-AF65-F5344CB8AC3E}">
        <p14:creationId xmlns:p14="http://schemas.microsoft.com/office/powerpoint/2010/main" val="246011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04B2A-5443-944B-5394-FB7810BCB2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7A641C-A9C5-E831-20D0-808D0D699FF5}"/>
              </a:ext>
            </a:extLst>
          </p:cNvPr>
          <p:cNvSpPr>
            <a:spLocks noGrp="1"/>
          </p:cNvSpPr>
          <p:nvPr>
            <p:ph idx="1"/>
          </p:nvPr>
        </p:nvSpPr>
        <p:spPr/>
        <p:txBody>
          <a:bodyPr>
            <a:normAutofit/>
          </a:bodyPr>
          <a:lstStyle/>
          <a:p>
            <a:r>
              <a:rPr lang="en-US" dirty="0"/>
              <a:t>State plan: 52 weeks beginning the effective date of leave </a:t>
            </a:r>
          </a:p>
          <a:p>
            <a:pPr lvl="1"/>
            <a:r>
              <a:rPr lang="en-US" dirty="0"/>
              <a:t>Consider aligning FMLA year</a:t>
            </a:r>
          </a:p>
          <a:p>
            <a:r>
              <a:rPr lang="en-US" dirty="0"/>
              <a:t>Private plan: Flexible options for determining benefit year</a:t>
            </a:r>
          </a:p>
          <a:p>
            <a:pPr lvl="1"/>
            <a:r>
              <a:rPr lang="en-US" dirty="0"/>
              <a:t>Calendar year, or</a:t>
            </a:r>
          </a:p>
          <a:p>
            <a:pPr lvl="1"/>
            <a:r>
              <a:rPr lang="en-US" dirty="0"/>
              <a:t>Any fixed 12-month period (e.g., anniversary year), or</a:t>
            </a:r>
          </a:p>
          <a:p>
            <a:pPr lvl="1"/>
            <a:r>
              <a:rPr lang="en-US" dirty="0"/>
              <a:t>A rolling 12-month period measured forward, or</a:t>
            </a:r>
          </a:p>
          <a:p>
            <a:pPr lvl="1"/>
            <a:r>
              <a:rPr lang="en-US" dirty="0"/>
              <a:t>A rolling 12-month period measured backward from first date of leave</a:t>
            </a:r>
          </a:p>
        </p:txBody>
      </p:sp>
      <p:sp>
        <p:nvSpPr>
          <p:cNvPr id="2" name="Title 1">
            <a:extLst>
              <a:ext uri="{FF2B5EF4-FFF2-40B4-BE49-F238E27FC236}">
                <a16:creationId xmlns:a16="http://schemas.microsoft.com/office/drawing/2014/main" id="{ED5E3F9B-2299-387F-7358-65FD8849BB6C}"/>
              </a:ext>
            </a:extLst>
          </p:cNvPr>
          <p:cNvSpPr>
            <a:spLocks noGrp="1"/>
          </p:cNvSpPr>
          <p:nvPr>
            <p:ph type="title"/>
          </p:nvPr>
        </p:nvSpPr>
        <p:spPr/>
        <p:txBody>
          <a:bodyPr/>
          <a:lstStyle/>
          <a:p>
            <a:r>
              <a:rPr lang="en-US" dirty="0"/>
              <a:t>“Benefit Year”</a:t>
            </a:r>
          </a:p>
        </p:txBody>
      </p:sp>
      <p:sp>
        <p:nvSpPr>
          <p:cNvPr id="4" name="Slide Number Placeholder 3">
            <a:extLst>
              <a:ext uri="{FF2B5EF4-FFF2-40B4-BE49-F238E27FC236}">
                <a16:creationId xmlns:a16="http://schemas.microsoft.com/office/drawing/2014/main" id="{19293DCF-137A-5063-8650-B560E0E11ADC}"/>
              </a:ext>
            </a:extLst>
          </p:cNvPr>
          <p:cNvSpPr>
            <a:spLocks noGrp="1"/>
          </p:cNvSpPr>
          <p:nvPr>
            <p:ph type="sldNum" sz="quarter" idx="4"/>
          </p:nvPr>
        </p:nvSpPr>
        <p:spPr/>
        <p:txBody>
          <a:bodyPr/>
          <a:lstStyle/>
          <a:p>
            <a:fld id="{55479775-1AED-5846-91AA-5CD9AD8DB354}" type="slidenum">
              <a:rPr lang="en-US" smtClean="0"/>
              <a:pPr/>
              <a:t>12</a:t>
            </a:fld>
            <a:endParaRPr lang="en-US" dirty="0"/>
          </a:p>
        </p:txBody>
      </p:sp>
    </p:spTree>
    <p:extLst>
      <p:ext uri="{BB962C8B-B14F-4D97-AF65-F5344CB8AC3E}">
        <p14:creationId xmlns:p14="http://schemas.microsoft.com/office/powerpoint/2010/main" val="3818264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DE9D3-9B01-A6E8-4C5F-1BFF20CE118F}"/>
            </a:ext>
          </a:extLst>
        </p:cNvPr>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1C40C4D6-7171-FD84-BF50-F4E9E9B1E8FA}"/>
              </a:ext>
            </a:extLst>
          </p:cNvPr>
          <p:cNvSpPr>
            <a:spLocks noGrp="1"/>
          </p:cNvSpPr>
          <p:nvPr>
            <p:ph type="sldNum" sz="quarter" idx="4"/>
          </p:nvPr>
        </p:nvSpPr>
        <p:spPr>
          <a:prstGeom prst="rect">
            <a:avLst/>
          </a:prstGeom>
        </p:spPr>
        <p:txBody>
          <a:bodyPr/>
          <a:lstStyle/>
          <a:p>
            <a:fld id="{55479775-1AED-5846-91AA-5CD9AD8DB354}" type="slidenum">
              <a:rPr lang="en-US"/>
              <a:pPr/>
              <a:t>13</a:t>
            </a:fld>
            <a:endParaRPr lang="en-US" dirty="0"/>
          </a:p>
        </p:txBody>
      </p:sp>
      <p:sp>
        <p:nvSpPr>
          <p:cNvPr id="7" name="Title 6">
            <a:extLst>
              <a:ext uri="{FF2B5EF4-FFF2-40B4-BE49-F238E27FC236}">
                <a16:creationId xmlns:a16="http://schemas.microsoft.com/office/drawing/2014/main" id="{B64DE010-A467-39DC-D31B-6E120C01D18F}"/>
              </a:ext>
            </a:extLst>
          </p:cNvPr>
          <p:cNvSpPr>
            <a:spLocks noGrp="1"/>
          </p:cNvSpPr>
          <p:nvPr>
            <p:ph type="title"/>
          </p:nvPr>
        </p:nvSpPr>
        <p:spPr>
          <a:xfrm>
            <a:off x="484632" y="424906"/>
            <a:ext cx="11251096" cy="729430"/>
          </a:xfrm>
        </p:spPr>
        <p:txBody>
          <a:bodyPr anchor="t"/>
          <a:lstStyle/>
          <a:p>
            <a:r>
              <a:rPr lang="en-US" dirty="0"/>
              <a:t>“Selling Points” of Private Plans</a:t>
            </a:r>
          </a:p>
        </p:txBody>
      </p:sp>
      <p:pic>
        <p:nvPicPr>
          <p:cNvPr id="6" name="Content Placeholder 5">
            <a:extLst>
              <a:ext uri="{FF2B5EF4-FFF2-40B4-BE49-F238E27FC236}">
                <a16:creationId xmlns:a16="http://schemas.microsoft.com/office/drawing/2014/main" id="{DFE32CF4-4A75-E021-5E95-947F2967873B}"/>
              </a:ext>
            </a:extLst>
          </p:cNvPr>
          <p:cNvPicPr>
            <a:picLocks noGrp="1" noChangeAspect="1"/>
          </p:cNvPicPr>
          <p:nvPr>
            <p:ph idx="1"/>
          </p:nvPr>
        </p:nvPicPr>
        <p:blipFill>
          <a:blip r:embed="rId3"/>
          <a:stretch>
            <a:fillRect/>
          </a:stretch>
        </p:blipFill>
        <p:spPr>
          <a:xfrm>
            <a:off x="484632" y="1219200"/>
            <a:ext cx="10594429" cy="4991100"/>
          </a:xfrm>
        </p:spPr>
      </p:pic>
    </p:spTree>
    <p:extLst>
      <p:ext uri="{BB962C8B-B14F-4D97-AF65-F5344CB8AC3E}">
        <p14:creationId xmlns:p14="http://schemas.microsoft.com/office/powerpoint/2010/main" val="2259540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2">
            <a:extLst>
              <a:ext uri="{FF2B5EF4-FFF2-40B4-BE49-F238E27FC236}">
                <a16:creationId xmlns:a16="http://schemas.microsoft.com/office/drawing/2014/main" id="{F6E55BF7-2D6A-30D8-C7CB-6F9BB9E90961}"/>
              </a:ext>
            </a:extLst>
          </p:cNvPr>
          <p:cNvGraphicFramePr>
            <a:graphicFrameLocks noGrp="1"/>
          </p:cNvGraphicFramePr>
          <p:nvPr>
            <p:ph idx="1"/>
            <p:extLst>
              <p:ext uri="{D42A27DB-BD31-4B8C-83A1-F6EECF244321}">
                <p14:modId xmlns:p14="http://schemas.microsoft.com/office/powerpoint/2010/main" val="440260917"/>
              </p:ext>
            </p:extLst>
          </p:nvPr>
        </p:nvGraphicFramePr>
        <p:xfrm>
          <a:off x="484188" y="1219200"/>
          <a:ext cx="112522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D85D967A-FB0A-05B9-2697-A1FAEBC5B416}"/>
              </a:ext>
            </a:extLst>
          </p:cNvPr>
          <p:cNvSpPr>
            <a:spLocks noGrp="1"/>
          </p:cNvSpPr>
          <p:nvPr>
            <p:ph type="title"/>
          </p:nvPr>
        </p:nvSpPr>
        <p:spPr/>
        <p:txBody>
          <a:bodyPr anchor="ctr">
            <a:normAutofit/>
          </a:bodyPr>
          <a:lstStyle/>
          <a:p>
            <a:r>
              <a:rPr lang="en-US" dirty="0"/>
              <a:t>PLL Fundamentals: Summary </a:t>
            </a:r>
          </a:p>
        </p:txBody>
      </p:sp>
      <p:sp>
        <p:nvSpPr>
          <p:cNvPr id="3" name="Slide Number Placeholder 2">
            <a:extLst>
              <a:ext uri="{FF2B5EF4-FFF2-40B4-BE49-F238E27FC236}">
                <a16:creationId xmlns:a16="http://schemas.microsoft.com/office/drawing/2014/main" id="{2BAA78B9-0143-A676-93EC-6CB58492CCDF}"/>
              </a:ext>
            </a:extLst>
          </p:cNvPr>
          <p:cNvSpPr>
            <a:spLocks noGrp="1"/>
          </p:cNvSpPr>
          <p:nvPr>
            <p:ph type="sldNum" sz="quarter" idx="4"/>
          </p:nvPr>
        </p:nvSpPr>
        <p:spPr/>
        <p:txBody>
          <a:bodyPr/>
          <a:lstStyle/>
          <a:p>
            <a:fld id="{55479775-1AED-5846-91AA-5CD9AD8DB354}" type="slidenum">
              <a:rPr lang="en-US" smtClean="0"/>
              <a:pPr/>
              <a:t>14</a:t>
            </a:fld>
            <a:endParaRPr lang="en-US" dirty="0"/>
          </a:p>
        </p:txBody>
      </p:sp>
    </p:spTree>
    <p:extLst>
      <p:ext uri="{BB962C8B-B14F-4D97-AF65-F5344CB8AC3E}">
        <p14:creationId xmlns:p14="http://schemas.microsoft.com/office/powerpoint/2010/main" val="854396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9E428B-53CA-C57F-AA33-A0F05B5FE9DA}"/>
              </a:ext>
            </a:extLst>
          </p:cNvPr>
          <p:cNvSpPr>
            <a:spLocks noGrp="1"/>
          </p:cNvSpPr>
          <p:nvPr>
            <p:ph idx="1"/>
          </p:nvPr>
        </p:nvSpPr>
        <p:spPr/>
        <p:txBody>
          <a:bodyPr/>
          <a:lstStyle/>
          <a:p>
            <a:pPr marL="0" indent="0">
              <a:buNone/>
            </a:pPr>
            <a:r>
              <a:rPr lang="en-US" u="sng" dirty="0"/>
              <a:t>Now</a:t>
            </a:r>
            <a:endParaRPr lang="en-US" dirty="0"/>
          </a:p>
          <a:p>
            <a:pPr>
              <a:buFont typeface="Wingdings" panose="05000000000000000000" pitchFamily="2" charset="2"/>
              <a:buChar char="ü"/>
            </a:pPr>
            <a:r>
              <a:rPr lang="en-US" dirty="0"/>
              <a:t>Decide whether you will go with the state plan or a private plan</a:t>
            </a:r>
          </a:p>
          <a:p>
            <a:pPr>
              <a:buFont typeface="Wingdings" panose="05000000000000000000" pitchFamily="2" charset="2"/>
              <a:buChar char="ü"/>
            </a:pPr>
            <a:endParaRPr lang="en-US" sz="1050" dirty="0"/>
          </a:p>
          <a:p>
            <a:pPr marL="0" indent="0">
              <a:buNone/>
            </a:pPr>
            <a:r>
              <a:rPr lang="en-US" u="sng" dirty="0"/>
              <a:t>Next 2 Months</a:t>
            </a:r>
            <a:endParaRPr lang="en-US" dirty="0"/>
          </a:p>
          <a:p>
            <a:pPr>
              <a:buFont typeface="Wingdings" panose="05000000000000000000" pitchFamily="2" charset="2"/>
              <a:buChar char="ü"/>
            </a:pPr>
            <a:r>
              <a:rPr lang="en-US" dirty="0"/>
              <a:t>Review leave policies to determine if they need revision</a:t>
            </a:r>
          </a:p>
          <a:p>
            <a:pPr>
              <a:buFont typeface="Wingdings" panose="05000000000000000000" pitchFamily="2" charset="2"/>
              <a:buChar char="ü"/>
            </a:pPr>
            <a:r>
              <a:rPr lang="en-US" dirty="0"/>
              <a:t>Adjust FMLA benefit year if necessary</a:t>
            </a:r>
          </a:p>
          <a:p>
            <a:pPr>
              <a:buFont typeface="Wingdings" panose="05000000000000000000" pitchFamily="2" charset="2"/>
              <a:buChar char="ü"/>
            </a:pPr>
            <a:r>
              <a:rPr lang="en-US" dirty="0"/>
              <a:t>Decide whether to require EEs to contribute toward premium </a:t>
            </a:r>
          </a:p>
          <a:p>
            <a:pPr lvl="1">
              <a:buFont typeface="Wingdings" panose="05000000000000000000" pitchFamily="2" charset="2"/>
              <a:buChar char="ü"/>
            </a:pPr>
            <a:r>
              <a:rPr lang="en-US" dirty="0"/>
              <a:t>If so, confirm minimum wage met and whether to adjust salaries</a:t>
            </a:r>
          </a:p>
          <a:p>
            <a:pPr>
              <a:buFont typeface="Wingdings" panose="05000000000000000000" pitchFamily="2" charset="2"/>
              <a:buChar char="ü"/>
            </a:pPr>
            <a:endParaRPr lang="en-US" dirty="0"/>
          </a:p>
        </p:txBody>
      </p:sp>
      <p:sp>
        <p:nvSpPr>
          <p:cNvPr id="3" name="Slide Number Placeholder 2">
            <a:extLst>
              <a:ext uri="{FF2B5EF4-FFF2-40B4-BE49-F238E27FC236}">
                <a16:creationId xmlns:a16="http://schemas.microsoft.com/office/drawing/2014/main" id="{0004BEBF-4405-7BF0-905C-C00F9AE80BBA}"/>
              </a:ext>
            </a:extLst>
          </p:cNvPr>
          <p:cNvSpPr>
            <a:spLocks noGrp="1"/>
          </p:cNvSpPr>
          <p:nvPr>
            <p:ph type="sldNum" sz="quarter" idx="4"/>
          </p:nvPr>
        </p:nvSpPr>
        <p:spPr/>
        <p:txBody>
          <a:bodyPr/>
          <a:lstStyle/>
          <a:p>
            <a:fld id="{55479775-1AED-5846-91AA-5CD9AD8DB354}" type="slidenum">
              <a:rPr lang="en-US" smtClean="0"/>
              <a:pPr/>
              <a:t>15</a:t>
            </a:fld>
            <a:endParaRPr lang="en-US" dirty="0"/>
          </a:p>
        </p:txBody>
      </p:sp>
      <p:sp>
        <p:nvSpPr>
          <p:cNvPr id="4" name="Title 3">
            <a:extLst>
              <a:ext uri="{FF2B5EF4-FFF2-40B4-BE49-F238E27FC236}">
                <a16:creationId xmlns:a16="http://schemas.microsoft.com/office/drawing/2014/main" id="{E975FE21-02EC-9B7E-3AE0-A6F937DC00EC}"/>
              </a:ext>
            </a:extLst>
          </p:cNvPr>
          <p:cNvSpPr>
            <a:spLocks noGrp="1"/>
          </p:cNvSpPr>
          <p:nvPr>
            <p:ph type="title"/>
          </p:nvPr>
        </p:nvSpPr>
        <p:spPr/>
        <p:txBody>
          <a:bodyPr/>
          <a:lstStyle/>
          <a:p>
            <a:r>
              <a:rPr lang="en-US" dirty="0"/>
              <a:t>PLL Action Items</a:t>
            </a:r>
          </a:p>
        </p:txBody>
      </p:sp>
    </p:spTree>
    <p:extLst>
      <p:ext uri="{BB962C8B-B14F-4D97-AF65-F5344CB8AC3E}">
        <p14:creationId xmlns:p14="http://schemas.microsoft.com/office/powerpoint/2010/main" val="289190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0EB95-2E3F-6EC7-834E-AEC0A21473B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2D6102-0649-A58F-7CC3-ED2A9BB8B376}"/>
              </a:ext>
            </a:extLst>
          </p:cNvPr>
          <p:cNvSpPr>
            <a:spLocks noGrp="1"/>
          </p:cNvSpPr>
          <p:nvPr>
            <p:ph idx="1"/>
          </p:nvPr>
        </p:nvSpPr>
        <p:spPr/>
        <p:txBody>
          <a:bodyPr/>
          <a:lstStyle/>
          <a:p>
            <a:pPr marL="0" indent="0">
              <a:buNone/>
            </a:pPr>
            <a:r>
              <a:rPr lang="en-US" sz="2400" u="sng" dirty="0"/>
              <a:t>By End of Year</a:t>
            </a:r>
            <a:endParaRPr lang="en-US" sz="2400" dirty="0"/>
          </a:p>
          <a:p>
            <a:pPr>
              <a:buFont typeface="Wingdings" panose="05000000000000000000" pitchFamily="2" charset="2"/>
              <a:buChar char="ü"/>
            </a:pPr>
            <a:r>
              <a:rPr lang="en-US" sz="2400" dirty="0"/>
              <a:t>Ensure approval of private plan if applicable</a:t>
            </a:r>
          </a:p>
          <a:p>
            <a:pPr>
              <a:buFont typeface="Wingdings" panose="05000000000000000000" pitchFamily="2" charset="2"/>
              <a:buChar char="ü"/>
            </a:pPr>
            <a:r>
              <a:rPr lang="en-US" sz="2400" dirty="0"/>
              <a:t>Post notice at worksites and distribute written notices to EEs (due 12/1; DEED will provide examples)</a:t>
            </a:r>
          </a:p>
          <a:p>
            <a:pPr>
              <a:buFont typeface="Wingdings" panose="05000000000000000000" pitchFamily="2" charset="2"/>
              <a:buChar char="ü"/>
            </a:pPr>
            <a:r>
              <a:rPr lang="en-US" sz="2400" dirty="0"/>
              <a:t>Issue revised policies/handbooks</a:t>
            </a:r>
          </a:p>
          <a:p>
            <a:pPr>
              <a:buFont typeface="Wingdings" panose="05000000000000000000" pitchFamily="2" charset="2"/>
              <a:buChar char="ü"/>
            </a:pPr>
            <a:r>
              <a:rPr lang="en-US" sz="2400" dirty="0"/>
              <a:t>Plan for leaves starting January 1, including bonding leaves from 2025</a:t>
            </a:r>
          </a:p>
          <a:p>
            <a:pPr>
              <a:buFont typeface="Wingdings" panose="05000000000000000000" pitchFamily="2" charset="2"/>
              <a:buChar char="ü"/>
            </a:pPr>
            <a:endParaRPr lang="en-US" sz="2400" dirty="0"/>
          </a:p>
          <a:p>
            <a:pPr marL="0" indent="0">
              <a:buNone/>
            </a:pPr>
            <a:r>
              <a:rPr lang="en-US" sz="2400" u="sng" dirty="0"/>
              <a:t>2026</a:t>
            </a:r>
          </a:p>
          <a:p>
            <a:pPr>
              <a:buFont typeface="Wingdings" panose="05000000000000000000" pitchFamily="2" charset="2"/>
              <a:buChar char="ü"/>
            </a:pPr>
            <a:r>
              <a:rPr lang="en-US" sz="2400" dirty="0"/>
              <a:t>Begin deducting premiums from EE paychecks starting January 1</a:t>
            </a:r>
          </a:p>
        </p:txBody>
      </p:sp>
      <p:sp>
        <p:nvSpPr>
          <p:cNvPr id="3" name="Slide Number Placeholder 2">
            <a:extLst>
              <a:ext uri="{FF2B5EF4-FFF2-40B4-BE49-F238E27FC236}">
                <a16:creationId xmlns:a16="http://schemas.microsoft.com/office/drawing/2014/main" id="{D6DA42E6-DDF6-2E7B-E76E-9CA4807D44BE}"/>
              </a:ext>
            </a:extLst>
          </p:cNvPr>
          <p:cNvSpPr>
            <a:spLocks noGrp="1"/>
          </p:cNvSpPr>
          <p:nvPr>
            <p:ph type="sldNum" sz="quarter" idx="4"/>
          </p:nvPr>
        </p:nvSpPr>
        <p:spPr/>
        <p:txBody>
          <a:bodyPr/>
          <a:lstStyle/>
          <a:p>
            <a:fld id="{55479775-1AED-5846-91AA-5CD9AD8DB354}" type="slidenum">
              <a:rPr lang="en-US" smtClean="0"/>
              <a:pPr/>
              <a:t>16</a:t>
            </a:fld>
            <a:endParaRPr lang="en-US" dirty="0"/>
          </a:p>
        </p:txBody>
      </p:sp>
      <p:sp>
        <p:nvSpPr>
          <p:cNvPr id="4" name="Title 3">
            <a:extLst>
              <a:ext uri="{FF2B5EF4-FFF2-40B4-BE49-F238E27FC236}">
                <a16:creationId xmlns:a16="http://schemas.microsoft.com/office/drawing/2014/main" id="{7B11211B-90FB-D795-E368-356CA379E449}"/>
              </a:ext>
            </a:extLst>
          </p:cNvPr>
          <p:cNvSpPr>
            <a:spLocks noGrp="1"/>
          </p:cNvSpPr>
          <p:nvPr>
            <p:ph type="title"/>
          </p:nvPr>
        </p:nvSpPr>
        <p:spPr/>
        <p:txBody>
          <a:bodyPr/>
          <a:lstStyle/>
          <a:p>
            <a:r>
              <a:rPr lang="en-US" dirty="0"/>
              <a:t>Action Items</a:t>
            </a:r>
          </a:p>
        </p:txBody>
      </p:sp>
    </p:spTree>
    <p:extLst>
      <p:ext uri="{BB962C8B-B14F-4D97-AF65-F5344CB8AC3E}">
        <p14:creationId xmlns:p14="http://schemas.microsoft.com/office/powerpoint/2010/main" val="224086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9C2AB60-290D-A570-58BE-8ACCC215EE4F}"/>
              </a:ext>
            </a:extLst>
          </p:cNvPr>
          <p:cNvSpPr>
            <a:spLocks noGrp="1"/>
          </p:cNvSpPr>
          <p:nvPr>
            <p:ph type="subTitle" idx="1"/>
          </p:nvPr>
        </p:nvSpPr>
        <p:spPr/>
        <p:txBody>
          <a:bodyPr/>
          <a:lstStyle/>
          <a:p>
            <a:r>
              <a:rPr lang="en-US" dirty="0"/>
              <a:t>Family and Medical Leave Act (“FMLA”)</a:t>
            </a:r>
          </a:p>
          <a:p>
            <a:r>
              <a:rPr lang="en-US" dirty="0"/>
              <a:t>Pregnancy and Parental Leave (“MPPL”)</a:t>
            </a:r>
          </a:p>
          <a:p>
            <a:r>
              <a:rPr lang="en-US" dirty="0"/>
              <a:t>Earned Sick and Safe Time (“ESST”)</a:t>
            </a:r>
          </a:p>
        </p:txBody>
      </p:sp>
      <p:sp>
        <p:nvSpPr>
          <p:cNvPr id="3" name="Title 2">
            <a:extLst>
              <a:ext uri="{FF2B5EF4-FFF2-40B4-BE49-F238E27FC236}">
                <a16:creationId xmlns:a16="http://schemas.microsoft.com/office/drawing/2014/main" id="{E9B237EB-602B-8AEE-5009-950EA3B6C3F4}"/>
              </a:ext>
            </a:extLst>
          </p:cNvPr>
          <p:cNvSpPr>
            <a:spLocks noGrp="1"/>
          </p:cNvSpPr>
          <p:nvPr>
            <p:ph type="title"/>
          </p:nvPr>
        </p:nvSpPr>
        <p:spPr/>
        <p:txBody>
          <a:bodyPr/>
          <a:lstStyle/>
          <a:p>
            <a:r>
              <a:rPr lang="en-US" dirty="0"/>
              <a:t>Interaction with Other Types of Leave</a:t>
            </a:r>
          </a:p>
        </p:txBody>
      </p:sp>
    </p:spTree>
    <p:extLst>
      <p:ext uri="{BB962C8B-B14F-4D97-AF65-F5344CB8AC3E}">
        <p14:creationId xmlns:p14="http://schemas.microsoft.com/office/powerpoint/2010/main" val="706642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36265A2-D381-BE8C-DEB3-6C77D2C6A8FD}"/>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D1D4D175-48C0-A29D-00D2-72218C2D24F8}"/>
              </a:ext>
            </a:extLst>
          </p:cNvPr>
          <p:cNvSpPr>
            <a:spLocks noGrp="1"/>
          </p:cNvSpPr>
          <p:nvPr>
            <p:ph type="title"/>
          </p:nvPr>
        </p:nvSpPr>
        <p:spPr/>
        <p:txBody>
          <a:bodyPr/>
          <a:lstStyle/>
          <a:p>
            <a:r>
              <a:rPr lang="en-US" dirty="0"/>
              <a:t>PLL and FMLA</a:t>
            </a:r>
          </a:p>
        </p:txBody>
      </p:sp>
    </p:spTree>
    <p:extLst>
      <p:ext uri="{BB962C8B-B14F-4D97-AF65-F5344CB8AC3E}">
        <p14:creationId xmlns:p14="http://schemas.microsoft.com/office/powerpoint/2010/main" val="711334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64817-2623-D545-A6CB-CA53C1D3BE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5CBC08-E221-AABC-C391-524776BF8621}"/>
              </a:ext>
            </a:extLst>
          </p:cNvPr>
          <p:cNvSpPr>
            <a:spLocks noGrp="1"/>
          </p:cNvSpPr>
          <p:nvPr>
            <p:ph type="title"/>
          </p:nvPr>
        </p:nvSpPr>
        <p:spPr/>
        <p:txBody>
          <a:bodyPr>
            <a:normAutofit/>
          </a:bodyPr>
          <a:lstStyle/>
          <a:p>
            <a:r>
              <a:rPr lang="en-US" dirty="0"/>
              <a:t>Key Differences between PLL and FMLA</a:t>
            </a:r>
          </a:p>
        </p:txBody>
      </p:sp>
      <p:sp>
        <p:nvSpPr>
          <p:cNvPr id="5" name="Slide Number Placeholder 4">
            <a:extLst>
              <a:ext uri="{FF2B5EF4-FFF2-40B4-BE49-F238E27FC236}">
                <a16:creationId xmlns:a16="http://schemas.microsoft.com/office/drawing/2014/main" id="{3569F637-4D01-7225-2E2A-DC3F5804C1DF}"/>
              </a:ext>
            </a:extLst>
          </p:cNvPr>
          <p:cNvSpPr>
            <a:spLocks noGrp="1"/>
          </p:cNvSpPr>
          <p:nvPr>
            <p:ph type="sldNum" sz="quarter" idx="4"/>
          </p:nvPr>
        </p:nvSpPr>
        <p:spPr/>
        <p:txBody>
          <a:bodyPr/>
          <a:lstStyle/>
          <a:p>
            <a:fld id="{55479775-1AED-5846-91AA-5CD9AD8DB354}" type="slidenum">
              <a:rPr lang="en-US" smtClean="0"/>
              <a:pPr/>
              <a:t>19</a:t>
            </a:fld>
            <a:endParaRPr lang="en-US" dirty="0"/>
          </a:p>
        </p:txBody>
      </p:sp>
      <p:graphicFrame>
        <p:nvGraphicFramePr>
          <p:cNvPr id="7" name="Table 6">
            <a:extLst>
              <a:ext uri="{FF2B5EF4-FFF2-40B4-BE49-F238E27FC236}">
                <a16:creationId xmlns:a16="http://schemas.microsoft.com/office/drawing/2014/main" id="{127757F9-97BF-3176-AFF2-015F8C36FE4E}"/>
              </a:ext>
            </a:extLst>
          </p:cNvPr>
          <p:cNvGraphicFramePr>
            <a:graphicFrameLocks noGrp="1"/>
          </p:cNvGraphicFramePr>
          <p:nvPr>
            <p:extLst>
              <p:ext uri="{D42A27DB-BD31-4B8C-83A1-F6EECF244321}">
                <p14:modId xmlns:p14="http://schemas.microsoft.com/office/powerpoint/2010/main" val="1315051006"/>
              </p:ext>
            </p:extLst>
          </p:nvPr>
        </p:nvGraphicFramePr>
        <p:xfrm>
          <a:off x="609599" y="1253066"/>
          <a:ext cx="10842171" cy="4597400"/>
        </p:xfrm>
        <a:graphic>
          <a:graphicData uri="http://schemas.openxmlformats.org/drawingml/2006/table">
            <a:tbl>
              <a:tblPr firstRow="1" bandRow="1">
                <a:tableStyleId>{5C22544A-7EE6-4342-B048-85BDC9FD1C3A}</a:tableStyleId>
              </a:tblPr>
              <a:tblGrid>
                <a:gridCol w="2569030">
                  <a:extLst>
                    <a:ext uri="{9D8B030D-6E8A-4147-A177-3AD203B41FA5}">
                      <a16:colId xmlns:a16="http://schemas.microsoft.com/office/drawing/2014/main" val="341366966"/>
                    </a:ext>
                  </a:extLst>
                </a:gridCol>
                <a:gridCol w="3907971">
                  <a:extLst>
                    <a:ext uri="{9D8B030D-6E8A-4147-A177-3AD203B41FA5}">
                      <a16:colId xmlns:a16="http://schemas.microsoft.com/office/drawing/2014/main" val="1044244219"/>
                    </a:ext>
                  </a:extLst>
                </a:gridCol>
                <a:gridCol w="4365170">
                  <a:extLst>
                    <a:ext uri="{9D8B030D-6E8A-4147-A177-3AD203B41FA5}">
                      <a16:colId xmlns:a16="http://schemas.microsoft.com/office/drawing/2014/main" val="3390183598"/>
                    </a:ext>
                  </a:extLst>
                </a:gridCol>
              </a:tblGrid>
              <a:tr h="370840">
                <a:tc>
                  <a:txBody>
                    <a:bodyPr/>
                    <a:lstStyle/>
                    <a:p>
                      <a:pPr algn="ctr"/>
                      <a:endParaRPr lang="en-US" dirty="0"/>
                    </a:p>
                  </a:txBody>
                  <a:tcPr/>
                </a:tc>
                <a:tc>
                  <a:txBody>
                    <a:bodyPr/>
                    <a:lstStyle/>
                    <a:p>
                      <a:pPr algn="ctr"/>
                      <a:r>
                        <a:rPr lang="en-US" dirty="0" err="1"/>
                        <a:t>PLL</a:t>
                      </a:r>
                      <a:endParaRPr lang="en-US" dirty="0"/>
                    </a:p>
                  </a:txBody>
                  <a:tcPr/>
                </a:tc>
                <a:tc>
                  <a:txBody>
                    <a:bodyPr/>
                    <a:lstStyle/>
                    <a:p>
                      <a:pPr algn="ctr"/>
                      <a:r>
                        <a:rPr lang="en-US" dirty="0"/>
                        <a:t>FMLA</a:t>
                      </a:r>
                    </a:p>
                  </a:txBody>
                  <a:tcPr/>
                </a:tc>
                <a:extLst>
                  <a:ext uri="{0D108BD9-81ED-4DB2-BD59-A6C34878D82A}">
                    <a16:rowId xmlns:a16="http://schemas.microsoft.com/office/drawing/2014/main" val="1151564729"/>
                  </a:ext>
                </a:extLst>
              </a:tr>
              <a:tr h="370840">
                <a:tc>
                  <a:txBody>
                    <a:bodyPr/>
                    <a:lstStyle/>
                    <a:p>
                      <a:r>
                        <a:rPr lang="en-US" b="1" dirty="0"/>
                        <a:t>Paid or Unpaid?</a:t>
                      </a:r>
                    </a:p>
                  </a:txBody>
                  <a:tcPr/>
                </a:tc>
                <a:tc>
                  <a:txBody>
                    <a:bodyPr/>
                    <a:lstStyle/>
                    <a:p>
                      <a:r>
                        <a:rPr lang="en-US" dirty="0"/>
                        <a:t>Paid by state at % of pay up to cap</a:t>
                      </a:r>
                    </a:p>
                  </a:txBody>
                  <a:tcPr/>
                </a:tc>
                <a:tc>
                  <a:txBody>
                    <a:bodyPr/>
                    <a:lstStyle/>
                    <a:p>
                      <a:r>
                        <a:rPr lang="en-US" dirty="0"/>
                        <a:t>Unpaid</a:t>
                      </a:r>
                    </a:p>
                  </a:txBody>
                  <a:tcPr/>
                </a:tc>
                <a:extLst>
                  <a:ext uri="{0D108BD9-81ED-4DB2-BD59-A6C34878D82A}">
                    <a16:rowId xmlns:a16="http://schemas.microsoft.com/office/drawing/2014/main" val="566032500"/>
                  </a:ext>
                </a:extLst>
              </a:tr>
              <a:tr h="370840">
                <a:tc>
                  <a:txBody>
                    <a:bodyPr/>
                    <a:lstStyle/>
                    <a:p>
                      <a:r>
                        <a:rPr lang="en-US" b="1" dirty="0"/>
                        <a:t>Amount of Leave</a:t>
                      </a:r>
                    </a:p>
                  </a:txBody>
                  <a:tcPr/>
                </a:tc>
                <a:tc>
                  <a:txBody>
                    <a:bodyPr/>
                    <a:lstStyle/>
                    <a:p>
                      <a:r>
                        <a:rPr lang="en-US" dirty="0"/>
                        <a:t>Up to 20 weeks</a:t>
                      </a:r>
                    </a:p>
                  </a:txBody>
                  <a:tcPr/>
                </a:tc>
                <a:tc>
                  <a:txBody>
                    <a:bodyPr/>
                    <a:lstStyle/>
                    <a:p>
                      <a:r>
                        <a:rPr lang="en-US" dirty="0"/>
                        <a:t>Up to 12 weeks (26 for military caregiver)</a:t>
                      </a:r>
                    </a:p>
                  </a:txBody>
                  <a:tcPr/>
                </a:tc>
                <a:extLst>
                  <a:ext uri="{0D108BD9-81ED-4DB2-BD59-A6C34878D82A}">
                    <a16:rowId xmlns:a16="http://schemas.microsoft.com/office/drawing/2014/main" val="4020562583"/>
                  </a:ext>
                </a:extLst>
              </a:tr>
              <a:tr h="370840">
                <a:tc>
                  <a:txBody>
                    <a:bodyPr/>
                    <a:lstStyle/>
                    <a:p>
                      <a:r>
                        <a:rPr lang="en-US" b="1" dirty="0"/>
                        <a:t>Covered Employers</a:t>
                      </a:r>
                    </a:p>
                  </a:txBody>
                  <a:tcPr/>
                </a:tc>
                <a:tc>
                  <a:txBody>
                    <a:bodyPr/>
                    <a:lstStyle/>
                    <a:p>
                      <a:r>
                        <a:rPr lang="en-US" dirty="0"/>
                        <a:t>Nearly all MN employers</a:t>
                      </a:r>
                    </a:p>
                  </a:txBody>
                  <a:tcPr/>
                </a:tc>
                <a:tc>
                  <a:txBody>
                    <a:bodyPr/>
                    <a:lstStyle/>
                    <a:p>
                      <a:r>
                        <a:rPr lang="en-US" dirty="0"/>
                        <a:t>50+ employees in 20 or more workweeks</a:t>
                      </a:r>
                      <a:endParaRPr lang="en-US" dirty="0">
                        <a:highlight>
                          <a:srgbClr val="00FF00"/>
                        </a:highlight>
                      </a:endParaRPr>
                    </a:p>
                  </a:txBody>
                  <a:tcPr/>
                </a:tc>
                <a:extLst>
                  <a:ext uri="{0D108BD9-81ED-4DB2-BD59-A6C34878D82A}">
                    <a16:rowId xmlns:a16="http://schemas.microsoft.com/office/drawing/2014/main" val="3014502339"/>
                  </a:ext>
                </a:extLst>
              </a:tr>
              <a:tr h="370840">
                <a:tc>
                  <a:txBody>
                    <a:bodyPr/>
                    <a:lstStyle/>
                    <a:p>
                      <a:r>
                        <a:rPr lang="en-US" b="1" dirty="0"/>
                        <a:t>Covered Employees</a:t>
                      </a:r>
                    </a:p>
                  </a:txBody>
                  <a:tcPr/>
                </a:tc>
                <a:tc>
                  <a:txBody>
                    <a:bodyPr/>
                    <a:lstStyle/>
                    <a:p>
                      <a:r>
                        <a:rPr lang="en-US" dirty="0"/>
                        <a:t>Earned at least 5.3% of statewide average wage in last year</a:t>
                      </a:r>
                    </a:p>
                  </a:txBody>
                  <a:tcPr/>
                </a:tc>
                <a:tc>
                  <a:txBody>
                    <a:bodyPr/>
                    <a:lstStyle/>
                    <a:p>
                      <a:r>
                        <a:rPr lang="en-US" dirty="0"/>
                        <a:t>Employed 12 months, at least 1,250+ hours in past 12 months, at location with 50+ employees within 75 miles</a:t>
                      </a:r>
                    </a:p>
                  </a:txBody>
                  <a:tcPr/>
                </a:tc>
                <a:extLst>
                  <a:ext uri="{0D108BD9-81ED-4DB2-BD59-A6C34878D82A}">
                    <a16:rowId xmlns:a16="http://schemas.microsoft.com/office/drawing/2014/main" val="3699859818"/>
                  </a:ext>
                </a:extLst>
              </a:tr>
              <a:tr h="370840">
                <a:tc>
                  <a:txBody>
                    <a:bodyPr/>
                    <a:lstStyle/>
                    <a:p>
                      <a:r>
                        <a:rPr lang="en-US" b="1" dirty="0"/>
                        <a:t>When Triggered</a:t>
                      </a:r>
                    </a:p>
                  </a:txBody>
                  <a:tcPr/>
                </a:tc>
                <a:tc>
                  <a:txBody>
                    <a:bodyPr/>
                    <a:lstStyle/>
                    <a:p>
                      <a:r>
                        <a:rPr lang="en-US" dirty="0"/>
                        <a:t>7-day qualifying absence</a:t>
                      </a:r>
                    </a:p>
                  </a:txBody>
                  <a:tcPr/>
                </a:tc>
                <a:tc>
                  <a:txBody>
                    <a:bodyPr/>
                    <a:lstStyle/>
                    <a:p>
                      <a:r>
                        <a:rPr lang="en-US" dirty="0"/>
                        <a:t>Qualifying absence</a:t>
                      </a:r>
                    </a:p>
                  </a:txBody>
                  <a:tcPr/>
                </a:tc>
                <a:extLst>
                  <a:ext uri="{0D108BD9-81ED-4DB2-BD59-A6C34878D82A}">
                    <a16:rowId xmlns:a16="http://schemas.microsoft.com/office/drawing/2014/main" val="4248581469"/>
                  </a:ext>
                </a:extLst>
              </a:tr>
              <a:tr h="370840">
                <a:tc>
                  <a:txBody>
                    <a:bodyPr/>
                    <a:lstStyle/>
                    <a:p>
                      <a:r>
                        <a:rPr lang="en-US" b="1" dirty="0"/>
                        <a:t>Qualifying Absences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be used for more types of absences, includes safety leave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--Broader definition of “Family Member”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--Narrower uses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--Narrower definition of “Family Member”</a:t>
                      </a:r>
                    </a:p>
                    <a:p>
                      <a:endParaRPr lang="en-US" dirty="0"/>
                    </a:p>
                  </a:txBody>
                  <a:tcPr/>
                </a:tc>
                <a:extLst>
                  <a:ext uri="{0D108BD9-81ED-4DB2-BD59-A6C34878D82A}">
                    <a16:rowId xmlns:a16="http://schemas.microsoft.com/office/drawing/2014/main" val="650803323"/>
                  </a:ext>
                </a:extLst>
              </a:tr>
              <a:tr h="370840">
                <a:tc>
                  <a:txBody>
                    <a:bodyPr/>
                    <a:lstStyle/>
                    <a:p>
                      <a:r>
                        <a:rPr lang="en-US" b="1" dirty="0"/>
                        <a:t>Leave Year</a:t>
                      </a:r>
                    </a:p>
                  </a:txBody>
                  <a:tcPr/>
                </a:tc>
                <a:tc>
                  <a:txBody>
                    <a:bodyPr/>
                    <a:lstStyle/>
                    <a:p>
                      <a:r>
                        <a:rPr lang="en-US" dirty="0"/>
                        <a:t>Starts when leave starts (under state plan)</a:t>
                      </a:r>
                    </a:p>
                  </a:txBody>
                  <a:tcPr/>
                </a:tc>
                <a:tc>
                  <a:txBody>
                    <a:bodyPr/>
                    <a:lstStyle/>
                    <a:p>
                      <a:r>
                        <a:rPr lang="en-US" dirty="0"/>
                        <a:t>Employer can designate</a:t>
                      </a:r>
                    </a:p>
                  </a:txBody>
                  <a:tcPr/>
                </a:tc>
                <a:extLst>
                  <a:ext uri="{0D108BD9-81ED-4DB2-BD59-A6C34878D82A}">
                    <a16:rowId xmlns:a16="http://schemas.microsoft.com/office/drawing/2014/main" val="3672390653"/>
                  </a:ext>
                </a:extLst>
              </a:tr>
            </a:tbl>
          </a:graphicData>
        </a:graphic>
      </p:graphicFrame>
    </p:spTree>
    <p:extLst>
      <p:ext uri="{BB962C8B-B14F-4D97-AF65-F5344CB8AC3E}">
        <p14:creationId xmlns:p14="http://schemas.microsoft.com/office/powerpoint/2010/main" val="827199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1D5F25-466C-A65C-5008-2461508DD77E}"/>
              </a:ext>
            </a:extLst>
          </p:cNvPr>
          <p:cNvSpPr>
            <a:spLocks noGrp="1"/>
          </p:cNvSpPr>
          <p:nvPr>
            <p:ph idx="1"/>
          </p:nvPr>
        </p:nvSpPr>
        <p:spPr/>
        <p:txBody>
          <a:bodyPr/>
          <a:lstStyle/>
          <a:p>
            <a:r>
              <a:rPr lang="en-US" dirty="0"/>
              <a:t>Meal &amp; Rest Breaks</a:t>
            </a:r>
          </a:p>
          <a:p>
            <a:r>
              <a:rPr lang="en-US" dirty="0"/>
              <a:t>Earned Sick and Safe Time </a:t>
            </a:r>
          </a:p>
          <a:p>
            <a:r>
              <a:rPr lang="en-US" dirty="0"/>
              <a:t>Paid Family and Medical Leave</a:t>
            </a:r>
          </a:p>
          <a:p>
            <a:r>
              <a:rPr lang="en-US" dirty="0"/>
              <a:t>Questions</a:t>
            </a:r>
          </a:p>
          <a:p>
            <a:pPr lvl="1"/>
            <a:endParaRPr lang="en-US" dirty="0"/>
          </a:p>
        </p:txBody>
      </p:sp>
      <p:sp>
        <p:nvSpPr>
          <p:cNvPr id="2" name="Title 1">
            <a:extLst>
              <a:ext uri="{FF2B5EF4-FFF2-40B4-BE49-F238E27FC236}">
                <a16:creationId xmlns:a16="http://schemas.microsoft.com/office/drawing/2014/main" id="{D60C4786-20EE-449B-958A-8206AEB0F739}"/>
              </a:ext>
            </a:extLst>
          </p:cNvPr>
          <p:cNvSpPr>
            <a:spLocks noGrp="1"/>
          </p:cNvSpPr>
          <p:nvPr>
            <p:ph type="title"/>
          </p:nvPr>
        </p:nvSpPr>
        <p:spPr/>
        <p:txBody>
          <a:bodyPr/>
          <a:lstStyle/>
          <a:p>
            <a:r>
              <a:rPr lang="en-US" dirty="0"/>
              <a:t>Overview</a:t>
            </a:r>
          </a:p>
        </p:txBody>
      </p:sp>
      <p:pic>
        <p:nvPicPr>
          <p:cNvPr id="4" name="Picture 2" descr="Fredrikson &amp; Byron, P.A.">
            <a:extLst>
              <a:ext uri="{FF2B5EF4-FFF2-40B4-BE49-F238E27FC236}">
                <a16:creationId xmlns:a16="http://schemas.microsoft.com/office/drawing/2014/main" id="{D149261E-9C07-B99C-FB70-F0D629978E8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987461" y="286603"/>
            <a:ext cx="1983942" cy="47614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BCDE44AB-D706-018D-B548-D2564867B9A9}"/>
              </a:ext>
            </a:extLst>
          </p:cNvPr>
          <p:cNvSpPr>
            <a:spLocks noGrp="1"/>
          </p:cNvSpPr>
          <p:nvPr>
            <p:ph type="sldNum" sz="quarter" idx="4"/>
          </p:nvPr>
        </p:nvSpPr>
        <p:spPr/>
        <p:txBody>
          <a:bodyPr/>
          <a:lstStyle/>
          <a:p>
            <a:fld id="{55479775-1AED-5846-91AA-5CD9AD8DB354}" type="slidenum">
              <a:rPr lang="en-US" smtClean="0"/>
              <a:pPr/>
              <a:t>2</a:t>
            </a:fld>
            <a:endParaRPr lang="en-US" dirty="0"/>
          </a:p>
        </p:txBody>
      </p:sp>
    </p:spTree>
    <p:extLst>
      <p:ext uri="{BB962C8B-B14F-4D97-AF65-F5344CB8AC3E}">
        <p14:creationId xmlns:p14="http://schemas.microsoft.com/office/powerpoint/2010/main" val="3749451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CD12E-BC6B-0A5C-7CC7-143105CCFD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728836-F843-C5BA-783A-6E353D504F5E}"/>
              </a:ext>
            </a:extLst>
          </p:cNvPr>
          <p:cNvSpPr>
            <a:spLocks noGrp="1"/>
          </p:cNvSpPr>
          <p:nvPr>
            <p:ph idx="1"/>
          </p:nvPr>
        </p:nvSpPr>
        <p:spPr/>
        <p:txBody>
          <a:bodyPr/>
          <a:lstStyle/>
          <a:p>
            <a:r>
              <a:rPr lang="en-US" sz="2400" b="1" dirty="0"/>
              <a:t>PLL adds the </a:t>
            </a:r>
            <a:r>
              <a:rPr lang="en-US" sz="2400" b="1" i="1" dirty="0">
                <a:solidFill>
                  <a:schemeClr val="accent3"/>
                </a:solidFill>
              </a:rPr>
              <a:t>italicized</a:t>
            </a:r>
            <a:r>
              <a:rPr lang="en-US" sz="2400" b="1" dirty="0"/>
              <a:t> family members:</a:t>
            </a:r>
          </a:p>
          <a:p>
            <a:pPr lvl="1">
              <a:spcBef>
                <a:spcPts val="600"/>
              </a:spcBef>
              <a:spcAft>
                <a:spcPts val="600"/>
              </a:spcAft>
            </a:pPr>
            <a:r>
              <a:rPr lang="en-US" sz="2000" dirty="0"/>
              <a:t>Spouse or </a:t>
            </a:r>
            <a:r>
              <a:rPr lang="en-US" sz="2000" b="1" i="1" dirty="0">
                <a:solidFill>
                  <a:schemeClr val="accent3"/>
                </a:solidFill>
              </a:rPr>
              <a:t>domestic partner</a:t>
            </a:r>
            <a:endParaRPr lang="en-US" sz="2000" b="1" dirty="0">
              <a:solidFill>
                <a:schemeClr val="accent3"/>
              </a:solidFill>
            </a:endParaRPr>
          </a:p>
          <a:p>
            <a:pPr lvl="1">
              <a:spcBef>
                <a:spcPts val="600"/>
              </a:spcBef>
              <a:spcAft>
                <a:spcPts val="600"/>
              </a:spcAft>
            </a:pPr>
            <a:r>
              <a:rPr lang="en-US" sz="2000" dirty="0"/>
              <a:t>Child</a:t>
            </a:r>
          </a:p>
          <a:p>
            <a:pPr lvl="2">
              <a:spcBef>
                <a:spcPts val="600"/>
              </a:spcBef>
              <a:spcAft>
                <a:spcPts val="600"/>
              </a:spcAft>
            </a:pPr>
            <a:r>
              <a:rPr lang="en-US" sz="1800" dirty="0"/>
              <a:t>Including biological, adopted, foster, stepchild, child of a domestic partner, and children whom the applicant is in loco parentis, legal guardian of, or de facto custodian</a:t>
            </a:r>
          </a:p>
          <a:p>
            <a:pPr lvl="1">
              <a:spcBef>
                <a:spcPts val="600"/>
              </a:spcBef>
              <a:spcAft>
                <a:spcPts val="600"/>
              </a:spcAft>
            </a:pPr>
            <a:r>
              <a:rPr lang="en-US" sz="2000" dirty="0"/>
              <a:t>Parent and spouse’s parent</a:t>
            </a:r>
          </a:p>
          <a:p>
            <a:pPr lvl="1">
              <a:spcBef>
                <a:spcPts val="600"/>
              </a:spcBef>
              <a:spcAft>
                <a:spcPts val="600"/>
              </a:spcAft>
            </a:pPr>
            <a:r>
              <a:rPr lang="en-US" sz="2000" b="1" i="1" dirty="0">
                <a:solidFill>
                  <a:schemeClr val="accent3"/>
                </a:solidFill>
              </a:rPr>
              <a:t>Sibling</a:t>
            </a:r>
            <a:endParaRPr lang="en-US" sz="2000" b="1" dirty="0">
              <a:solidFill>
                <a:schemeClr val="accent3"/>
              </a:solidFill>
            </a:endParaRPr>
          </a:p>
          <a:p>
            <a:pPr lvl="1">
              <a:spcBef>
                <a:spcPts val="600"/>
              </a:spcBef>
              <a:spcAft>
                <a:spcPts val="600"/>
              </a:spcAft>
            </a:pPr>
            <a:r>
              <a:rPr lang="en-US" sz="2000" b="1" i="1" dirty="0">
                <a:solidFill>
                  <a:schemeClr val="accent3"/>
                </a:solidFill>
              </a:rPr>
              <a:t>Grandchild</a:t>
            </a:r>
            <a:endParaRPr lang="en-US" sz="2000" b="1" dirty="0">
              <a:solidFill>
                <a:schemeClr val="accent3"/>
              </a:solidFill>
            </a:endParaRPr>
          </a:p>
          <a:p>
            <a:pPr lvl="1">
              <a:spcBef>
                <a:spcPts val="600"/>
              </a:spcBef>
              <a:spcAft>
                <a:spcPts val="600"/>
              </a:spcAft>
            </a:pPr>
            <a:r>
              <a:rPr lang="en-US" sz="2000" b="1" i="1" dirty="0">
                <a:solidFill>
                  <a:schemeClr val="accent3"/>
                </a:solidFill>
              </a:rPr>
              <a:t>Grandparent or spouse’s grandparent</a:t>
            </a:r>
            <a:endParaRPr lang="en-US" sz="2000" b="1" dirty="0">
              <a:solidFill>
                <a:schemeClr val="accent3"/>
              </a:solidFill>
            </a:endParaRPr>
          </a:p>
          <a:p>
            <a:pPr lvl="1">
              <a:spcBef>
                <a:spcPts val="600"/>
              </a:spcBef>
              <a:spcAft>
                <a:spcPts val="600"/>
              </a:spcAft>
            </a:pPr>
            <a:r>
              <a:rPr lang="en-US" sz="2000" b="1" i="1" dirty="0">
                <a:solidFill>
                  <a:schemeClr val="accent3"/>
                </a:solidFill>
              </a:rPr>
              <a:t>Individual with personal relationship creating expectation and reliance of care without compensation</a:t>
            </a:r>
          </a:p>
          <a:p>
            <a:pPr lvl="1"/>
            <a:endParaRPr lang="en-US" dirty="0"/>
          </a:p>
        </p:txBody>
      </p:sp>
      <p:sp>
        <p:nvSpPr>
          <p:cNvPr id="2" name="Title 1">
            <a:extLst>
              <a:ext uri="{FF2B5EF4-FFF2-40B4-BE49-F238E27FC236}">
                <a16:creationId xmlns:a16="http://schemas.microsoft.com/office/drawing/2014/main" id="{0D47231D-51B3-2DE8-A461-D416D487C8E9}"/>
              </a:ext>
            </a:extLst>
          </p:cNvPr>
          <p:cNvSpPr>
            <a:spLocks noGrp="1"/>
          </p:cNvSpPr>
          <p:nvPr>
            <p:ph type="title"/>
          </p:nvPr>
        </p:nvSpPr>
        <p:spPr/>
        <p:txBody>
          <a:bodyPr/>
          <a:lstStyle/>
          <a:p>
            <a:r>
              <a:rPr lang="en-US" dirty="0"/>
              <a:t>PLL Covers More Family Members than FMLA</a:t>
            </a:r>
          </a:p>
        </p:txBody>
      </p:sp>
      <p:sp>
        <p:nvSpPr>
          <p:cNvPr id="4" name="Slide Number Placeholder 3">
            <a:extLst>
              <a:ext uri="{FF2B5EF4-FFF2-40B4-BE49-F238E27FC236}">
                <a16:creationId xmlns:a16="http://schemas.microsoft.com/office/drawing/2014/main" id="{0FC5B6BA-6BA2-2099-CDE7-34D629AA3CC6}"/>
              </a:ext>
            </a:extLst>
          </p:cNvPr>
          <p:cNvSpPr>
            <a:spLocks noGrp="1"/>
          </p:cNvSpPr>
          <p:nvPr>
            <p:ph type="sldNum" sz="quarter" idx="4"/>
          </p:nvPr>
        </p:nvSpPr>
        <p:spPr/>
        <p:txBody>
          <a:bodyPr/>
          <a:lstStyle/>
          <a:p>
            <a:fld id="{55479775-1AED-5846-91AA-5CD9AD8DB354}" type="slidenum">
              <a:rPr lang="en-US" smtClean="0"/>
              <a:pPr/>
              <a:t>20</a:t>
            </a:fld>
            <a:endParaRPr lang="en-US" dirty="0"/>
          </a:p>
        </p:txBody>
      </p:sp>
    </p:spTree>
    <p:extLst>
      <p:ext uri="{BB962C8B-B14F-4D97-AF65-F5344CB8AC3E}">
        <p14:creationId xmlns:p14="http://schemas.microsoft.com/office/powerpoint/2010/main" val="3427172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7F0C0-34EB-0C3F-7E53-7E82C768A4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2F7082-D34D-DD91-5899-A7BE64EF50E9}"/>
              </a:ext>
            </a:extLst>
          </p:cNvPr>
          <p:cNvSpPr>
            <a:spLocks noGrp="1"/>
          </p:cNvSpPr>
          <p:nvPr>
            <p:ph idx="1"/>
          </p:nvPr>
        </p:nvSpPr>
        <p:spPr>
          <a:xfrm>
            <a:off x="470452" y="1239333"/>
            <a:ext cx="11251096" cy="4991100"/>
          </a:xfrm>
        </p:spPr>
        <p:txBody>
          <a:bodyPr anchor="t">
            <a:normAutofit/>
          </a:bodyPr>
          <a:lstStyle/>
          <a:p>
            <a:pPr marL="0" indent="0">
              <a:spcBef>
                <a:spcPts val="0"/>
              </a:spcBef>
              <a:spcAft>
                <a:spcPts val="0"/>
              </a:spcAft>
              <a:buNone/>
            </a:pPr>
            <a:r>
              <a:rPr lang="en-US" dirty="0"/>
              <a:t>Emily takes 12 weeks of FMLA leave for a serious health condition but decides not to apply for PLL even though it would apply. </a:t>
            </a:r>
          </a:p>
          <a:p>
            <a:pPr marL="0" indent="0">
              <a:spcBef>
                <a:spcPts val="0"/>
              </a:spcBef>
              <a:spcAft>
                <a:spcPts val="0"/>
              </a:spcAft>
              <a:buNone/>
            </a:pPr>
            <a:endParaRPr lang="en-US" dirty="0"/>
          </a:p>
          <a:p>
            <a:pPr marL="0" indent="0">
              <a:spcBef>
                <a:spcPts val="0"/>
              </a:spcBef>
              <a:spcAft>
                <a:spcPts val="0"/>
              </a:spcAft>
              <a:buNone/>
            </a:pPr>
            <a:r>
              <a:rPr lang="en-US" dirty="0"/>
              <a:t>In the same leave year, Emily applies for 12 weeks of PLL for a separate medical condition. Is she entitled to PLL leave? </a:t>
            </a:r>
          </a:p>
          <a:p>
            <a:pPr>
              <a:spcBef>
                <a:spcPts val="0"/>
              </a:spcBef>
              <a:spcAft>
                <a:spcPts val="0"/>
              </a:spcAft>
            </a:pPr>
            <a:endParaRPr lang="en-US" dirty="0"/>
          </a:p>
          <a:p>
            <a:pPr marL="0" indent="0">
              <a:spcBef>
                <a:spcPts val="0"/>
              </a:spcBef>
              <a:spcAft>
                <a:spcPts val="0"/>
              </a:spcAft>
              <a:buNone/>
            </a:pPr>
            <a:r>
              <a:rPr lang="en-US" b="1" dirty="0">
                <a:solidFill>
                  <a:srgbClr val="00B050"/>
                </a:solidFill>
              </a:rPr>
              <a:t>Probably. </a:t>
            </a:r>
            <a:r>
              <a:rPr lang="en-US" dirty="0"/>
              <a:t>Emily cannot be compelled to take PLL for the first leave. The statutes and rules suggest than an EE may only be compelled to take FMLA during PLL if the leaves are for the same purpose.  </a:t>
            </a:r>
          </a:p>
        </p:txBody>
      </p:sp>
      <p:sp>
        <p:nvSpPr>
          <p:cNvPr id="2" name="Title 1">
            <a:extLst>
              <a:ext uri="{FF2B5EF4-FFF2-40B4-BE49-F238E27FC236}">
                <a16:creationId xmlns:a16="http://schemas.microsoft.com/office/drawing/2014/main" id="{714EAB76-B6E8-6E54-60D4-C43B1C3934C0}"/>
              </a:ext>
            </a:extLst>
          </p:cNvPr>
          <p:cNvSpPr>
            <a:spLocks noGrp="1"/>
          </p:cNvSpPr>
          <p:nvPr>
            <p:ph type="title"/>
          </p:nvPr>
        </p:nvSpPr>
        <p:spPr/>
        <p:txBody>
          <a:bodyPr anchor="ctr">
            <a:normAutofit/>
          </a:bodyPr>
          <a:lstStyle/>
          <a:p>
            <a:r>
              <a:rPr lang="en-US" dirty="0"/>
              <a:t>PLL and FMLA Example 1</a:t>
            </a:r>
          </a:p>
        </p:txBody>
      </p:sp>
      <p:sp>
        <p:nvSpPr>
          <p:cNvPr id="5" name="Slide Number Placeholder 4">
            <a:extLst>
              <a:ext uri="{FF2B5EF4-FFF2-40B4-BE49-F238E27FC236}">
                <a16:creationId xmlns:a16="http://schemas.microsoft.com/office/drawing/2014/main" id="{614575D3-E940-1653-67B9-00E16AFBEEF7}"/>
              </a:ext>
            </a:extLst>
          </p:cNvPr>
          <p:cNvSpPr>
            <a:spLocks noGrp="1"/>
          </p:cNvSpPr>
          <p:nvPr>
            <p:ph type="sldNum" sz="quarter" idx="4"/>
          </p:nvPr>
        </p:nvSpPr>
        <p:spPr/>
        <p:txBody>
          <a:bodyPr/>
          <a:lstStyle/>
          <a:p>
            <a:fld id="{55479775-1AED-5846-91AA-5CD9AD8DB354}" type="slidenum">
              <a:rPr lang="en-US" smtClean="0"/>
              <a:pPr/>
              <a:t>21</a:t>
            </a:fld>
            <a:endParaRPr lang="en-US" dirty="0"/>
          </a:p>
        </p:txBody>
      </p:sp>
    </p:spTree>
    <p:extLst>
      <p:ext uri="{BB962C8B-B14F-4D97-AF65-F5344CB8AC3E}">
        <p14:creationId xmlns:p14="http://schemas.microsoft.com/office/powerpoint/2010/main" val="52388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3B506-E930-0D40-3683-36D529D253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52B257-F3C7-C065-AA23-88216DF4297B}"/>
              </a:ext>
            </a:extLst>
          </p:cNvPr>
          <p:cNvSpPr>
            <a:spLocks noGrp="1"/>
          </p:cNvSpPr>
          <p:nvPr>
            <p:ph idx="1"/>
          </p:nvPr>
        </p:nvSpPr>
        <p:spPr>
          <a:xfrm>
            <a:off x="484632" y="1219200"/>
            <a:ext cx="11251096" cy="4991100"/>
          </a:xfrm>
        </p:spPr>
        <p:txBody>
          <a:bodyPr anchor="t">
            <a:normAutofit/>
          </a:bodyPr>
          <a:lstStyle/>
          <a:p>
            <a:r>
              <a:rPr lang="en-US" dirty="0"/>
              <a:t>Emily had a child in April 2025 and took 12 weeks of leave under the FMLA and her company’s leave policy. </a:t>
            </a:r>
          </a:p>
          <a:p>
            <a:r>
              <a:rPr lang="en-US" dirty="0"/>
              <a:t>On January 1, 2026, she applies for 12 weeks of PLL bonding leave for the same child. </a:t>
            </a:r>
          </a:p>
          <a:p>
            <a:r>
              <a:rPr lang="en-US" dirty="0"/>
              <a:t>Is Emily entitled to PLL even though she took FMLA leave for the same reason within the past 12 months? </a:t>
            </a:r>
          </a:p>
          <a:p>
            <a:endParaRPr lang="en-US" dirty="0"/>
          </a:p>
          <a:p>
            <a:pPr marL="0" indent="0">
              <a:buNone/>
            </a:pPr>
            <a:r>
              <a:rPr lang="en-US" b="1" dirty="0">
                <a:solidFill>
                  <a:srgbClr val="00B050"/>
                </a:solidFill>
              </a:rPr>
              <a:t>Yes. </a:t>
            </a:r>
            <a:r>
              <a:rPr lang="en-US" dirty="0"/>
              <a:t>DEED has advised that 2025 leaves do not impact PLL entitlements.</a:t>
            </a:r>
            <a:endParaRPr lang="en-US" b="1" dirty="0"/>
          </a:p>
        </p:txBody>
      </p:sp>
      <p:sp>
        <p:nvSpPr>
          <p:cNvPr id="5" name="Slide Number Placeholder 4">
            <a:extLst>
              <a:ext uri="{FF2B5EF4-FFF2-40B4-BE49-F238E27FC236}">
                <a16:creationId xmlns:a16="http://schemas.microsoft.com/office/drawing/2014/main" id="{1DF37401-924B-9EE7-A6F5-1C997BCA609F}"/>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22</a:t>
            </a:fld>
            <a:endParaRPr lang="en-US" dirty="0"/>
          </a:p>
        </p:txBody>
      </p:sp>
      <p:sp>
        <p:nvSpPr>
          <p:cNvPr id="2" name="Title 1">
            <a:extLst>
              <a:ext uri="{FF2B5EF4-FFF2-40B4-BE49-F238E27FC236}">
                <a16:creationId xmlns:a16="http://schemas.microsoft.com/office/drawing/2014/main" id="{9F212F55-039E-F08B-5B58-358A8AAE47AE}"/>
              </a:ext>
            </a:extLst>
          </p:cNvPr>
          <p:cNvSpPr>
            <a:spLocks noGrp="1"/>
          </p:cNvSpPr>
          <p:nvPr>
            <p:ph type="title"/>
          </p:nvPr>
        </p:nvSpPr>
        <p:spPr>
          <a:xfrm>
            <a:off x="484632" y="354568"/>
            <a:ext cx="11251096" cy="729430"/>
          </a:xfrm>
        </p:spPr>
        <p:txBody>
          <a:bodyPr anchor="ctr">
            <a:normAutofit/>
          </a:bodyPr>
          <a:lstStyle/>
          <a:p>
            <a:r>
              <a:rPr lang="en-US"/>
              <a:t>PLL and FMLA Example 2</a:t>
            </a:r>
            <a:endParaRPr lang="en-US" dirty="0"/>
          </a:p>
        </p:txBody>
      </p:sp>
    </p:spTree>
    <p:extLst>
      <p:ext uri="{BB962C8B-B14F-4D97-AF65-F5344CB8AC3E}">
        <p14:creationId xmlns:p14="http://schemas.microsoft.com/office/powerpoint/2010/main" val="419190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36265A2-D381-BE8C-DEB3-6C77D2C6A8FD}"/>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D1D4D175-48C0-A29D-00D2-72218C2D24F8}"/>
              </a:ext>
            </a:extLst>
          </p:cNvPr>
          <p:cNvSpPr>
            <a:spLocks noGrp="1"/>
          </p:cNvSpPr>
          <p:nvPr>
            <p:ph type="title"/>
          </p:nvPr>
        </p:nvSpPr>
        <p:spPr/>
        <p:txBody>
          <a:bodyPr/>
          <a:lstStyle/>
          <a:p>
            <a:r>
              <a:rPr lang="en-US" dirty="0"/>
              <a:t>PLL and the Pregnancy and Parenting Leave Act</a:t>
            </a:r>
          </a:p>
        </p:txBody>
      </p:sp>
    </p:spTree>
    <p:extLst>
      <p:ext uri="{BB962C8B-B14F-4D97-AF65-F5344CB8AC3E}">
        <p14:creationId xmlns:p14="http://schemas.microsoft.com/office/powerpoint/2010/main" val="2430756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4FB2E-B4F2-C83B-1524-EA4345465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AA1E63-822E-7F45-BCF9-690B2CEDD563}"/>
              </a:ext>
            </a:extLst>
          </p:cNvPr>
          <p:cNvSpPr>
            <a:spLocks noGrp="1"/>
          </p:cNvSpPr>
          <p:nvPr>
            <p:ph type="title"/>
          </p:nvPr>
        </p:nvSpPr>
        <p:spPr/>
        <p:txBody>
          <a:bodyPr>
            <a:normAutofit/>
          </a:bodyPr>
          <a:lstStyle/>
          <a:p>
            <a:r>
              <a:rPr lang="en-US" dirty="0"/>
              <a:t>Key Differences between PLL and </a:t>
            </a:r>
            <a:r>
              <a:rPr lang="en-US" dirty="0" err="1"/>
              <a:t>MPPL</a:t>
            </a:r>
            <a:endParaRPr lang="en-US" dirty="0"/>
          </a:p>
        </p:txBody>
      </p:sp>
      <p:sp>
        <p:nvSpPr>
          <p:cNvPr id="5" name="Slide Number Placeholder 4">
            <a:extLst>
              <a:ext uri="{FF2B5EF4-FFF2-40B4-BE49-F238E27FC236}">
                <a16:creationId xmlns:a16="http://schemas.microsoft.com/office/drawing/2014/main" id="{85626407-9E5D-7ACF-B91B-5A9940965C7C}"/>
              </a:ext>
            </a:extLst>
          </p:cNvPr>
          <p:cNvSpPr>
            <a:spLocks noGrp="1"/>
          </p:cNvSpPr>
          <p:nvPr>
            <p:ph type="sldNum" sz="quarter" idx="4"/>
          </p:nvPr>
        </p:nvSpPr>
        <p:spPr/>
        <p:txBody>
          <a:bodyPr/>
          <a:lstStyle/>
          <a:p>
            <a:fld id="{55479775-1AED-5846-91AA-5CD9AD8DB354}" type="slidenum">
              <a:rPr lang="en-US" smtClean="0"/>
              <a:pPr/>
              <a:t>24</a:t>
            </a:fld>
            <a:endParaRPr lang="en-US" dirty="0"/>
          </a:p>
        </p:txBody>
      </p:sp>
      <p:graphicFrame>
        <p:nvGraphicFramePr>
          <p:cNvPr id="8" name="Table 7">
            <a:extLst>
              <a:ext uri="{FF2B5EF4-FFF2-40B4-BE49-F238E27FC236}">
                <a16:creationId xmlns:a16="http://schemas.microsoft.com/office/drawing/2014/main" id="{08139267-E32A-7649-2428-3BF9624F08D2}"/>
              </a:ext>
            </a:extLst>
          </p:cNvPr>
          <p:cNvGraphicFramePr>
            <a:graphicFrameLocks noGrp="1"/>
          </p:cNvGraphicFramePr>
          <p:nvPr>
            <p:extLst>
              <p:ext uri="{D42A27DB-BD31-4B8C-83A1-F6EECF244321}">
                <p14:modId xmlns:p14="http://schemas.microsoft.com/office/powerpoint/2010/main" val="49205210"/>
              </p:ext>
            </p:extLst>
          </p:nvPr>
        </p:nvGraphicFramePr>
        <p:xfrm>
          <a:off x="609599" y="1253066"/>
          <a:ext cx="10842171" cy="3850640"/>
        </p:xfrm>
        <a:graphic>
          <a:graphicData uri="http://schemas.openxmlformats.org/drawingml/2006/table">
            <a:tbl>
              <a:tblPr firstRow="1" bandRow="1">
                <a:tableStyleId>{00A15C55-8517-42AA-B614-E9B94910E393}</a:tableStyleId>
              </a:tblPr>
              <a:tblGrid>
                <a:gridCol w="2092658">
                  <a:extLst>
                    <a:ext uri="{9D8B030D-6E8A-4147-A177-3AD203B41FA5}">
                      <a16:colId xmlns:a16="http://schemas.microsoft.com/office/drawing/2014/main" val="341366966"/>
                    </a:ext>
                  </a:extLst>
                </a:gridCol>
                <a:gridCol w="4384343">
                  <a:extLst>
                    <a:ext uri="{9D8B030D-6E8A-4147-A177-3AD203B41FA5}">
                      <a16:colId xmlns:a16="http://schemas.microsoft.com/office/drawing/2014/main" val="1044244219"/>
                    </a:ext>
                  </a:extLst>
                </a:gridCol>
                <a:gridCol w="4365170">
                  <a:extLst>
                    <a:ext uri="{9D8B030D-6E8A-4147-A177-3AD203B41FA5}">
                      <a16:colId xmlns:a16="http://schemas.microsoft.com/office/drawing/2014/main" val="3390183598"/>
                    </a:ext>
                  </a:extLst>
                </a:gridCol>
              </a:tblGrid>
              <a:tr h="370840">
                <a:tc>
                  <a:txBody>
                    <a:bodyPr/>
                    <a:lstStyle/>
                    <a:p>
                      <a:pPr algn="ctr"/>
                      <a:endParaRPr lang="en-US" dirty="0"/>
                    </a:p>
                  </a:txBody>
                  <a:tcPr/>
                </a:tc>
                <a:tc>
                  <a:txBody>
                    <a:bodyPr/>
                    <a:lstStyle/>
                    <a:p>
                      <a:pPr algn="ctr"/>
                      <a:r>
                        <a:rPr lang="en-US" dirty="0" err="1"/>
                        <a:t>PLL</a:t>
                      </a:r>
                      <a:r>
                        <a:rPr lang="en-US" dirty="0"/>
                        <a:t> for Pregnancy/Bonding</a:t>
                      </a:r>
                    </a:p>
                  </a:txBody>
                  <a:tcPr/>
                </a:tc>
                <a:tc>
                  <a:txBody>
                    <a:bodyPr/>
                    <a:lstStyle/>
                    <a:p>
                      <a:pPr algn="ctr"/>
                      <a:r>
                        <a:rPr lang="en-US" dirty="0" err="1"/>
                        <a:t>MPPL</a:t>
                      </a:r>
                      <a:endParaRPr lang="en-US" dirty="0"/>
                    </a:p>
                  </a:txBody>
                  <a:tcPr/>
                </a:tc>
                <a:extLst>
                  <a:ext uri="{0D108BD9-81ED-4DB2-BD59-A6C34878D82A}">
                    <a16:rowId xmlns:a16="http://schemas.microsoft.com/office/drawing/2014/main" val="1151564729"/>
                  </a:ext>
                </a:extLst>
              </a:tr>
              <a:tr h="370840">
                <a:tc>
                  <a:txBody>
                    <a:bodyPr/>
                    <a:lstStyle/>
                    <a:p>
                      <a:r>
                        <a:rPr lang="en-US" b="1" dirty="0"/>
                        <a:t>Paid or Unpaid?</a:t>
                      </a:r>
                    </a:p>
                  </a:txBody>
                  <a:tcPr/>
                </a:tc>
                <a:tc>
                  <a:txBody>
                    <a:bodyPr/>
                    <a:lstStyle/>
                    <a:p>
                      <a:r>
                        <a:rPr lang="en-US" dirty="0"/>
                        <a:t>Paid by state at % of pay up to cap</a:t>
                      </a:r>
                    </a:p>
                  </a:txBody>
                  <a:tcPr/>
                </a:tc>
                <a:tc>
                  <a:txBody>
                    <a:bodyPr/>
                    <a:lstStyle/>
                    <a:p>
                      <a:r>
                        <a:rPr lang="en-US" dirty="0"/>
                        <a:t>Unpaid</a:t>
                      </a:r>
                    </a:p>
                  </a:txBody>
                  <a:tcPr/>
                </a:tc>
                <a:extLst>
                  <a:ext uri="{0D108BD9-81ED-4DB2-BD59-A6C34878D82A}">
                    <a16:rowId xmlns:a16="http://schemas.microsoft.com/office/drawing/2014/main" val="566032500"/>
                  </a:ext>
                </a:extLst>
              </a:tr>
              <a:tr h="370840">
                <a:tc>
                  <a:txBody>
                    <a:bodyPr/>
                    <a:lstStyle/>
                    <a:p>
                      <a:r>
                        <a:rPr lang="en-US" b="1" dirty="0"/>
                        <a:t>Length of Leave</a:t>
                      </a:r>
                    </a:p>
                  </a:txBody>
                  <a:tcPr/>
                </a:tc>
                <a:tc>
                  <a:txBody>
                    <a:bodyPr/>
                    <a:lstStyle/>
                    <a:p>
                      <a:r>
                        <a:rPr lang="en-US" dirty="0"/>
                        <a:t>Up to 20 weeks</a:t>
                      </a:r>
                    </a:p>
                  </a:txBody>
                  <a:tcPr/>
                </a:tc>
                <a:tc>
                  <a:txBody>
                    <a:bodyPr/>
                    <a:lstStyle/>
                    <a:p>
                      <a:r>
                        <a:rPr lang="en-US" dirty="0"/>
                        <a:t>Up to 12 weeks (plus prenatal care appointments)</a:t>
                      </a:r>
                    </a:p>
                  </a:txBody>
                  <a:tcPr/>
                </a:tc>
                <a:extLst>
                  <a:ext uri="{0D108BD9-81ED-4DB2-BD59-A6C34878D82A}">
                    <a16:rowId xmlns:a16="http://schemas.microsoft.com/office/drawing/2014/main" val="4020562583"/>
                  </a:ext>
                </a:extLst>
              </a:tr>
              <a:tr h="370840">
                <a:tc>
                  <a:txBody>
                    <a:bodyPr/>
                    <a:lstStyle/>
                    <a:p>
                      <a:r>
                        <a:rPr lang="en-US" b="1" dirty="0"/>
                        <a:t>Covered Employees</a:t>
                      </a:r>
                    </a:p>
                  </a:txBody>
                  <a:tcPr/>
                </a:tc>
                <a:tc>
                  <a:txBody>
                    <a:bodyPr/>
                    <a:lstStyle/>
                    <a:p>
                      <a:r>
                        <a:rPr lang="en-US" dirty="0"/>
                        <a:t>Earned at least 5.3% of statewide average wage in last year</a:t>
                      </a:r>
                    </a:p>
                  </a:txBody>
                  <a:tcPr/>
                </a:tc>
                <a:tc>
                  <a:txBody>
                    <a:bodyPr/>
                    <a:lstStyle/>
                    <a:p>
                      <a:r>
                        <a:rPr lang="en-US" dirty="0"/>
                        <a:t>Day 1 of employment</a:t>
                      </a:r>
                    </a:p>
                  </a:txBody>
                  <a:tcPr/>
                </a:tc>
                <a:extLst>
                  <a:ext uri="{0D108BD9-81ED-4DB2-BD59-A6C34878D82A}">
                    <a16:rowId xmlns:a16="http://schemas.microsoft.com/office/drawing/2014/main" val="3699859818"/>
                  </a:ext>
                </a:extLst>
              </a:tr>
              <a:tr h="370840">
                <a:tc>
                  <a:txBody>
                    <a:bodyPr/>
                    <a:lstStyle/>
                    <a:p>
                      <a:r>
                        <a:rPr lang="en-US" b="1" dirty="0"/>
                        <a:t>When Triggered</a:t>
                      </a:r>
                    </a:p>
                  </a:txBody>
                  <a:tcPr/>
                </a:tc>
                <a:tc>
                  <a:txBody>
                    <a:bodyPr/>
                    <a:lstStyle/>
                    <a:p>
                      <a:r>
                        <a:rPr lang="en-US" dirty="0"/>
                        <a:t>Eligibility ends 12 months after birth/adoption</a:t>
                      </a:r>
                    </a:p>
                  </a:txBody>
                  <a:tcPr/>
                </a:tc>
                <a:tc>
                  <a:txBody>
                    <a:bodyPr/>
                    <a:lstStyle/>
                    <a:p>
                      <a:r>
                        <a:rPr lang="en-US" dirty="0"/>
                        <a:t>Must begin within 12 months of birth/adoption</a:t>
                      </a:r>
                    </a:p>
                  </a:txBody>
                  <a:tcPr/>
                </a:tc>
                <a:extLst>
                  <a:ext uri="{0D108BD9-81ED-4DB2-BD59-A6C34878D82A}">
                    <a16:rowId xmlns:a16="http://schemas.microsoft.com/office/drawing/2014/main" val="4248581469"/>
                  </a:ext>
                </a:extLst>
              </a:tr>
              <a:tr h="370840">
                <a:tc>
                  <a:txBody>
                    <a:bodyPr/>
                    <a:lstStyle/>
                    <a:p>
                      <a:r>
                        <a:rPr lang="en-US" b="1" dirty="0"/>
                        <a:t>Qualifying Absences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--7-day qualifying absence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--Bonding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--Prenatal care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--Incapacity due to pregnancy, childbirth, or related conditions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--Bonding</a:t>
                      </a:r>
                    </a:p>
                  </a:txBody>
                  <a:tcPr/>
                </a:tc>
                <a:extLst>
                  <a:ext uri="{0D108BD9-81ED-4DB2-BD59-A6C34878D82A}">
                    <a16:rowId xmlns:a16="http://schemas.microsoft.com/office/drawing/2014/main" val="650803323"/>
                  </a:ext>
                </a:extLst>
              </a:tr>
            </a:tbl>
          </a:graphicData>
        </a:graphic>
      </p:graphicFrame>
    </p:spTree>
    <p:extLst>
      <p:ext uri="{BB962C8B-B14F-4D97-AF65-F5344CB8AC3E}">
        <p14:creationId xmlns:p14="http://schemas.microsoft.com/office/powerpoint/2010/main" val="2034149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E605A-387E-6ED5-5E65-770D5EBE62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81629A-153E-9494-2677-D370AF534E3E}"/>
              </a:ext>
            </a:extLst>
          </p:cNvPr>
          <p:cNvSpPr>
            <a:spLocks noGrp="1"/>
          </p:cNvSpPr>
          <p:nvPr>
            <p:ph idx="1"/>
          </p:nvPr>
        </p:nvSpPr>
        <p:spPr>
          <a:xfrm>
            <a:off x="484632" y="1219200"/>
            <a:ext cx="11251096" cy="4991100"/>
          </a:xfrm>
        </p:spPr>
        <p:txBody>
          <a:bodyPr anchor="t">
            <a:normAutofit/>
          </a:bodyPr>
          <a:lstStyle/>
          <a:p>
            <a:r>
              <a:rPr lang="en-US" dirty="0"/>
              <a:t>After returning from a 12-week PLL personal medical leave, John has a child. John requests additional leave for bonding. </a:t>
            </a:r>
          </a:p>
          <a:p>
            <a:r>
              <a:rPr lang="en-US" dirty="0"/>
              <a:t>Is John entitled to additional bonding leave, if so, how much? </a:t>
            </a:r>
          </a:p>
          <a:p>
            <a:endParaRPr lang="en-US" dirty="0"/>
          </a:p>
          <a:p>
            <a:pPr marL="0" indent="0">
              <a:buNone/>
            </a:pPr>
            <a:r>
              <a:rPr lang="en-US" b="1" dirty="0"/>
              <a:t>Yes. </a:t>
            </a:r>
            <a:r>
              <a:rPr lang="en-US" dirty="0"/>
              <a:t>John is entitled to:</a:t>
            </a:r>
          </a:p>
          <a:p>
            <a:pPr marL="0" indent="0">
              <a:buNone/>
            </a:pPr>
            <a:r>
              <a:rPr lang="en-US" dirty="0"/>
              <a:t>8 weeks under PLL (maxing out the 20 week cap)</a:t>
            </a:r>
          </a:p>
          <a:p>
            <a:pPr marL="0" indent="0">
              <a:buNone/>
            </a:pPr>
            <a:r>
              <a:rPr lang="en-US" b="1" i="1" dirty="0"/>
              <a:t>Plus </a:t>
            </a:r>
            <a:r>
              <a:rPr lang="en-US" dirty="0"/>
              <a:t>12 unpaid weeks under MPPL</a:t>
            </a:r>
          </a:p>
          <a:p>
            <a:endParaRPr lang="en-US" dirty="0"/>
          </a:p>
        </p:txBody>
      </p:sp>
      <p:sp>
        <p:nvSpPr>
          <p:cNvPr id="5" name="Slide Number Placeholder 4">
            <a:extLst>
              <a:ext uri="{FF2B5EF4-FFF2-40B4-BE49-F238E27FC236}">
                <a16:creationId xmlns:a16="http://schemas.microsoft.com/office/drawing/2014/main" id="{DC20D3DA-A643-EF1D-A513-B635E8E84CDB}"/>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25</a:t>
            </a:fld>
            <a:endParaRPr lang="en-US" dirty="0"/>
          </a:p>
        </p:txBody>
      </p:sp>
      <p:sp>
        <p:nvSpPr>
          <p:cNvPr id="2" name="Title 1">
            <a:extLst>
              <a:ext uri="{FF2B5EF4-FFF2-40B4-BE49-F238E27FC236}">
                <a16:creationId xmlns:a16="http://schemas.microsoft.com/office/drawing/2014/main" id="{22B07939-0EA1-6ACD-3FDB-1BD250A139A0}"/>
              </a:ext>
            </a:extLst>
          </p:cNvPr>
          <p:cNvSpPr>
            <a:spLocks noGrp="1"/>
          </p:cNvSpPr>
          <p:nvPr>
            <p:ph type="title"/>
          </p:nvPr>
        </p:nvSpPr>
        <p:spPr>
          <a:xfrm>
            <a:off x="484632" y="354568"/>
            <a:ext cx="11251096" cy="729430"/>
          </a:xfrm>
        </p:spPr>
        <p:txBody>
          <a:bodyPr anchor="ctr">
            <a:normAutofit/>
          </a:bodyPr>
          <a:lstStyle/>
          <a:p>
            <a:r>
              <a:rPr lang="en-US" dirty="0"/>
              <a:t>PLL and MPPL Example</a:t>
            </a:r>
          </a:p>
        </p:txBody>
      </p:sp>
    </p:spTree>
    <p:extLst>
      <p:ext uri="{BB962C8B-B14F-4D97-AF65-F5344CB8AC3E}">
        <p14:creationId xmlns:p14="http://schemas.microsoft.com/office/powerpoint/2010/main" val="398551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0662D-1F19-6516-059C-0A404115C4D4}"/>
            </a:ext>
          </a:extLst>
        </p:cNvPr>
        <p:cNvGrpSpPr/>
        <p:nvPr/>
      </p:nvGrpSpPr>
      <p:grpSpPr>
        <a:xfrm>
          <a:off x="0" y="0"/>
          <a:ext cx="0" cy="0"/>
          <a:chOff x="0" y="0"/>
          <a:chExt cx="0" cy="0"/>
        </a:xfrm>
      </p:grpSpPr>
      <p:sp>
        <p:nvSpPr>
          <p:cNvPr id="2" name="Subtitle 1">
            <a:extLst>
              <a:ext uri="{FF2B5EF4-FFF2-40B4-BE49-F238E27FC236}">
                <a16:creationId xmlns:a16="http://schemas.microsoft.com/office/drawing/2014/main" id="{5FFD2A52-9EE7-4947-1D78-C02164700FA7}"/>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83C90FC1-942B-BA49-C329-F7F5B538C635}"/>
              </a:ext>
            </a:extLst>
          </p:cNvPr>
          <p:cNvSpPr>
            <a:spLocks noGrp="1"/>
          </p:cNvSpPr>
          <p:nvPr>
            <p:ph type="title"/>
          </p:nvPr>
        </p:nvSpPr>
        <p:spPr/>
        <p:txBody>
          <a:bodyPr/>
          <a:lstStyle/>
          <a:p>
            <a:r>
              <a:rPr lang="en-US" dirty="0"/>
              <a:t>PLL and Earned Sick and Safe Time</a:t>
            </a:r>
          </a:p>
        </p:txBody>
      </p:sp>
    </p:spTree>
    <p:extLst>
      <p:ext uri="{BB962C8B-B14F-4D97-AF65-F5344CB8AC3E}">
        <p14:creationId xmlns:p14="http://schemas.microsoft.com/office/powerpoint/2010/main" val="30733788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31D71-28C8-FDA5-0737-AA04A76B0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12778-791B-A4EE-17CA-96AE2846ABAB}"/>
              </a:ext>
            </a:extLst>
          </p:cNvPr>
          <p:cNvSpPr>
            <a:spLocks noGrp="1"/>
          </p:cNvSpPr>
          <p:nvPr>
            <p:ph type="title"/>
          </p:nvPr>
        </p:nvSpPr>
        <p:spPr/>
        <p:txBody>
          <a:bodyPr>
            <a:normAutofit/>
          </a:bodyPr>
          <a:lstStyle/>
          <a:p>
            <a:r>
              <a:rPr lang="en-US" dirty="0"/>
              <a:t>Key Differences between PLL and ESST</a:t>
            </a:r>
          </a:p>
        </p:txBody>
      </p:sp>
      <p:sp>
        <p:nvSpPr>
          <p:cNvPr id="5" name="Slide Number Placeholder 4">
            <a:extLst>
              <a:ext uri="{FF2B5EF4-FFF2-40B4-BE49-F238E27FC236}">
                <a16:creationId xmlns:a16="http://schemas.microsoft.com/office/drawing/2014/main" id="{6F9A52AC-A324-71BA-990B-32B3B6FD37B9}"/>
              </a:ext>
            </a:extLst>
          </p:cNvPr>
          <p:cNvSpPr>
            <a:spLocks noGrp="1"/>
          </p:cNvSpPr>
          <p:nvPr>
            <p:ph type="sldNum" sz="quarter" idx="4"/>
          </p:nvPr>
        </p:nvSpPr>
        <p:spPr/>
        <p:txBody>
          <a:bodyPr/>
          <a:lstStyle/>
          <a:p>
            <a:fld id="{55479775-1AED-5846-91AA-5CD9AD8DB354}" type="slidenum">
              <a:rPr lang="en-US" smtClean="0"/>
              <a:pPr/>
              <a:t>27</a:t>
            </a:fld>
            <a:endParaRPr lang="en-US" dirty="0"/>
          </a:p>
        </p:txBody>
      </p:sp>
      <p:graphicFrame>
        <p:nvGraphicFramePr>
          <p:cNvPr id="8" name="Table 7">
            <a:extLst>
              <a:ext uri="{FF2B5EF4-FFF2-40B4-BE49-F238E27FC236}">
                <a16:creationId xmlns:a16="http://schemas.microsoft.com/office/drawing/2014/main" id="{66BB2106-732A-0EE5-8F3D-F369169052EC}"/>
              </a:ext>
            </a:extLst>
          </p:cNvPr>
          <p:cNvGraphicFramePr>
            <a:graphicFrameLocks noGrp="1"/>
          </p:cNvGraphicFramePr>
          <p:nvPr>
            <p:extLst>
              <p:ext uri="{D42A27DB-BD31-4B8C-83A1-F6EECF244321}">
                <p14:modId xmlns:p14="http://schemas.microsoft.com/office/powerpoint/2010/main" val="2815747301"/>
              </p:ext>
            </p:extLst>
          </p:nvPr>
        </p:nvGraphicFramePr>
        <p:xfrm>
          <a:off x="609599" y="1253066"/>
          <a:ext cx="10842171" cy="4888192"/>
        </p:xfrm>
        <a:graphic>
          <a:graphicData uri="http://schemas.openxmlformats.org/drawingml/2006/table">
            <a:tbl>
              <a:tblPr firstRow="1" bandRow="1">
                <a:tableStyleId>{7DF18680-E054-41AD-8BC1-D1AEF772440D}</a:tableStyleId>
              </a:tblPr>
              <a:tblGrid>
                <a:gridCol w="2092658">
                  <a:extLst>
                    <a:ext uri="{9D8B030D-6E8A-4147-A177-3AD203B41FA5}">
                      <a16:colId xmlns:a16="http://schemas.microsoft.com/office/drawing/2014/main" val="341366966"/>
                    </a:ext>
                  </a:extLst>
                </a:gridCol>
                <a:gridCol w="4384343">
                  <a:extLst>
                    <a:ext uri="{9D8B030D-6E8A-4147-A177-3AD203B41FA5}">
                      <a16:colId xmlns:a16="http://schemas.microsoft.com/office/drawing/2014/main" val="1044244219"/>
                    </a:ext>
                  </a:extLst>
                </a:gridCol>
                <a:gridCol w="4365170">
                  <a:extLst>
                    <a:ext uri="{9D8B030D-6E8A-4147-A177-3AD203B41FA5}">
                      <a16:colId xmlns:a16="http://schemas.microsoft.com/office/drawing/2014/main" val="3390183598"/>
                    </a:ext>
                  </a:extLst>
                </a:gridCol>
              </a:tblGrid>
              <a:tr h="350793">
                <a:tc>
                  <a:txBody>
                    <a:bodyPr/>
                    <a:lstStyle/>
                    <a:p>
                      <a:pPr algn="ctr"/>
                      <a:endParaRPr lang="en-US" dirty="0"/>
                    </a:p>
                  </a:txBody>
                  <a:tcPr/>
                </a:tc>
                <a:tc>
                  <a:txBody>
                    <a:bodyPr/>
                    <a:lstStyle/>
                    <a:p>
                      <a:pPr algn="ctr"/>
                      <a:r>
                        <a:rPr lang="en-US" dirty="0" err="1"/>
                        <a:t>PLL</a:t>
                      </a:r>
                      <a:endParaRPr lang="en-US" dirty="0"/>
                    </a:p>
                  </a:txBody>
                  <a:tcPr/>
                </a:tc>
                <a:tc>
                  <a:txBody>
                    <a:bodyPr/>
                    <a:lstStyle/>
                    <a:p>
                      <a:pPr algn="ctr"/>
                      <a:r>
                        <a:rPr lang="en-US" dirty="0"/>
                        <a:t>ESST</a:t>
                      </a:r>
                    </a:p>
                  </a:txBody>
                  <a:tcPr/>
                </a:tc>
                <a:extLst>
                  <a:ext uri="{0D108BD9-81ED-4DB2-BD59-A6C34878D82A}">
                    <a16:rowId xmlns:a16="http://schemas.microsoft.com/office/drawing/2014/main" val="1151564729"/>
                  </a:ext>
                </a:extLst>
              </a:tr>
              <a:tr h="350793">
                <a:tc>
                  <a:txBody>
                    <a:bodyPr/>
                    <a:lstStyle/>
                    <a:p>
                      <a:r>
                        <a:rPr lang="en-US" sz="1700" b="1" dirty="0"/>
                        <a:t>Paid or Unpaid?</a:t>
                      </a:r>
                    </a:p>
                  </a:txBody>
                  <a:tcPr/>
                </a:tc>
                <a:tc>
                  <a:txBody>
                    <a:bodyPr/>
                    <a:lstStyle/>
                    <a:p>
                      <a:r>
                        <a:rPr lang="en-US" sz="1700" dirty="0"/>
                        <a:t>Paid by state at % of pay up to cap</a:t>
                      </a:r>
                    </a:p>
                  </a:txBody>
                  <a:tcPr/>
                </a:tc>
                <a:tc>
                  <a:txBody>
                    <a:bodyPr/>
                    <a:lstStyle/>
                    <a:p>
                      <a:r>
                        <a:rPr lang="en-US" sz="1700" dirty="0"/>
                        <a:t>Paid by employer at 100% of base rate</a:t>
                      </a:r>
                    </a:p>
                  </a:txBody>
                  <a:tcPr/>
                </a:tc>
                <a:extLst>
                  <a:ext uri="{0D108BD9-81ED-4DB2-BD59-A6C34878D82A}">
                    <a16:rowId xmlns:a16="http://schemas.microsoft.com/office/drawing/2014/main" val="566032500"/>
                  </a:ext>
                </a:extLst>
              </a:tr>
              <a:tr h="605479">
                <a:tc>
                  <a:txBody>
                    <a:bodyPr/>
                    <a:lstStyle/>
                    <a:p>
                      <a:r>
                        <a:rPr lang="en-US" sz="1700" b="1" dirty="0"/>
                        <a:t>Amount of Leave</a:t>
                      </a:r>
                    </a:p>
                  </a:txBody>
                  <a:tcPr/>
                </a:tc>
                <a:tc>
                  <a:txBody>
                    <a:bodyPr/>
                    <a:lstStyle/>
                    <a:p>
                      <a:r>
                        <a:rPr lang="en-US" sz="1700" dirty="0"/>
                        <a:t>Up to 20 weeks</a:t>
                      </a:r>
                    </a:p>
                  </a:txBody>
                  <a:tcPr/>
                </a:tc>
                <a:tc>
                  <a:txBody>
                    <a:bodyPr/>
                    <a:lstStyle/>
                    <a:p>
                      <a:r>
                        <a:rPr lang="en-US" sz="1700" dirty="0"/>
                        <a:t>1 hours per 30 hours worked, up to 48 hours year; or 48/80 frontloaded</a:t>
                      </a:r>
                    </a:p>
                  </a:txBody>
                  <a:tcPr/>
                </a:tc>
                <a:extLst>
                  <a:ext uri="{0D108BD9-81ED-4DB2-BD59-A6C34878D82A}">
                    <a16:rowId xmlns:a16="http://schemas.microsoft.com/office/drawing/2014/main" val="4020562583"/>
                  </a:ext>
                </a:extLst>
              </a:tr>
              <a:tr h="605479">
                <a:tc>
                  <a:txBody>
                    <a:bodyPr/>
                    <a:lstStyle/>
                    <a:p>
                      <a:r>
                        <a:rPr lang="en-US" sz="1700" b="1" dirty="0"/>
                        <a:t>Covered Employees</a:t>
                      </a:r>
                    </a:p>
                  </a:txBody>
                  <a:tcPr/>
                </a:tc>
                <a:tc>
                  <a:txBody>
                    <a:bodyPr/>
                    <a:lstStyle/>
                    <a:p>
                      <a:r>
                        <a:rPr lang="en-US" sz="1700" dirty="0"/>
                        <a:t>Earned at least 5.3% of statewide average wage in last year</a:t>
                      </a:r>
                    </a:p>
                  </a:txBody>
                  <a:tcPr/>
                </a:tc>
                <a:tc>
                  <a:txBody>
                    <a:bodyPr/>
                    <a:lstStyle/>
                    <a:p>
                      <a:r>
                        <a:rPr lang="en-US" sz="1700" dirty="0"/>
                        <a:t>Expected to work 80 hours/year in MN</a:t>
                      </a:r>
                    </a:p>
                  </a:txBody>
                  <a:tcPr/>
                </a:tc>
                <a:extLst>
                  <a:ext uri="{0D108BD9-81ED-4DB2-BD59-A6C34878D82A}">
                    <a16:rowId xmlns:a16="http://schemas.microsoft.com/office/drawing/2014/main" val="3699859818"/>
                  </a:ext>
                </a:extLst>
              </a:tr>
              <a:tr h="605479">
                <a:tc>
                  <a:txBody>
                    <a:bodyPr/>
                    <a:lstStyle/>
                    <a:p>
                      <a:r>
                        <a:rPr lang="en-US" sz="1700" b="1" dirty="0"/>
                        <a:t>When Triggered</a:t>
                      </a:r>
                    </a:p>
                  </a:txBody>
                  <a:tcPr/>
                </a:tc>
                <a:tc>
                  <a:txBody>
                    <a:bodyPr/>
                    <a:lstStyle/>
                    <a:p>
                      <a:r>
                        <a:rPr lang="en-US" sz="1700" dirty="0"/>
                        <a:t>7-day qualifying absence</a:t>
                      </a:r>
                    </a:p>
                  </a:txBody>
                  <a:tcPr/>
                </a:tc>
                <a:tc>
                  <a:txBody>
                    <a:bodyPr/>
                    <a:lstStyle/>
                    <a:p>
                      <a:r>
                        <a:rPr lang="en-US" sz="1700" dirty="0"/>
                        <a:t>Any qualifying absence of any length;</a:t>
                      </a:r>
                    </a:p>
                    <a:p>
                      <a:r>
                        <a:rPr lang="en-US" sz="1700" dirty="0"/>
                        <a:t>can be used in 15 min. increments</a:t>
                      </a:r>
                    </a:p>
                  </a:txBody>
                  <a:tcPr/>
                </a:tc>
                <a:extLst>
                  <a:ext uri="{0D108BD9-81ED-4DB2-BD59-A6C34878D82A}">
                    <a16:rowId xmlns:a16="http://schemas.microsoft.com/office/drawing/2014/main" val="4248581469"/>
                  </a:ext>
                </a:extLst>
              </a:tr>
              <a:tr h="1124461">
                <a:tc>
                  <a:txBody>
                    <a:bodyPr/>
                    <a:lstStyle/>
                    <a:p>
                      <a:r>
                        <a:rPr lang="en-US" sz="1700" b="1" dirty="0"/>
                        <a:t>Qualifying Absences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--Different uses, including exigency and bonding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--Different definition of “Family Member”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--Different uses including preventative care, bereavement, closings, and communicable diseases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--Different definition of “Family Member”</a:t>
                      </a:r>
                    </a:p>
                  </a:txBody>
                  <a:tcPr/>
                </a:tc>
                <a:extLst>
                  <a:ext uri="{0D108BD9-81ED-4DB2-BD59-A6C34878D82A}">
                    <a16:rowId xmlns:a16="http://schemas.microsoft.com/office/drawing/2014/main" val="650803323"/>
                  </a:ext>
                </a:extLst>
              </a:tr>
              <a:tr h="605479">
                <a:tc>
                  <a:txBody>
                    <a:bodyPr/>
                    <a:lstStyle/>
                    <a:p>
                      <a:r>
                        <a:rPr lang="en-US" sz="1700" b="1" dirty="0"/>
                        <a:t>Documentation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Health care provider or designated professional must certify need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dirty="0"/>
                        <a:t>Limits on requesting documentation</a:t>
                      </a:r>
                    </a:p>
                  </a:txBody>
                  <a:tcPr/>
                </a:tc>
                <a:extLst>
                  <a:ext uri="{0D108BD9-81ED-4DB2-BD59-A6C34878D82A}">
                    <a16:rowId xmlns:a16="http://schemas.microsoft.com/office/drawing/2014/main" val="2117528299"/>
                  </a:ext>
                </a:extLst>
              </a:tr>
              <a:tr h="605479">
                <a:tc>
                  <a:txBody>
                    <a:bodyPr/>
                    <a:lstStyle/>
                    <a:p>
                      <a:r>
                        <a:rPr lang="en-US" sz="1700" b="1" dirty="0"/>
                        <a:t>Leave Year</a:t>
                      </a:r>
                    </a:p>
                  </a:txBody>
                  <a:tcPr/>
                </a:tc>
                <a:tc>
                  <a:txBody>
                    <a:bodyPr/>
                    <a:lstStyle/>
                    <a:p>
                      <a:r>
                        <a:rPr lang="en-US" sz="1700" dirty="0"/>
                        <a:t>Starts when leave starts (under state plan)</a:t>
                      </a:r>
                    </a:p>
                  </a:txBody>
                  <a:tcPr/>
                </a:tc>
                <a:tc>
                  <a:txBody>
                    <a:bodyPr/>
                    <a:lstStyle/>
                    <a:p>
                      <a:r>
                        <a:rPr lang="en-US" sz="1700" dirty="0"/>
                        <a:t>Employer can designate</a:t>
                      </a:r>
                    </a:p>
                  </a:txBody>
                  <a:tcPr/>
                </a:tc>
                <a:extLst>
                  <a:ext uri="{0D108BD9-81ED-4DB2-BD59-A6C34878D82A}">
                    <a16:rowId xmlns:a16="http://schemas.microsoft.com/office/drawing/2014/main" val="3672390653"/>
                  </a:ext>
                </a:extLst>
              </a:tr>
            </a:tbl>
          </a:graphicData>
        </a:graphic>
      </p:graphicFrame>
    </p:spTree>
    <p:extLst>
      <p:ext uri="{BB962C8B-B14F-4D97-AF65-F5344CB8AC3E}">
        <p14:creationId xmlns:p14="http://schemas.microsoft.com/office/powerpoint/2010/main" val="3395664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31D01CF3-5B72-3CFE-F644-CDA3547FE1E8}"/>
              </a:ext>
            </a:extLst>
          </p:cNvPr>
          <p:cNvGraphicFramePr>
            <a:graphicFrameLocks noGrp="1"/>
          </p:cNvGraphicFramePr>
          <p:nvPr>
            <p:ph idx="1"/>
            <p:extLst>
              <p:ext uri="{D42A27DB-BD31-4B8C-83A1-F6EECF244321}">
                <p14:modId xmlns:p14="http://schemas.microsoft.com/office/powerpoint/2010/main" val="123407438"/>
              </p:ext>
            </p:extLst>
          </p:nvPr>
        </p:nvGraphicFramePr>
        <p:xfrm>
          <a:off x="484188" y="1219200"/>
          <a:ext cx="11252200" cy="4151191"/>
        </p:xfrm>
        <a:graphic>
          <a:graphicData uri="http://schemas.openxmlformats.org/drawingml/2006/table">
            <a:tbl>
              <a:tblPr firstRow="1" bandRow="1">
                <a:tableStyleId>{7DF18680-E054-41AD-8BC1-D1AEF772440D}</a:tableStyleId>
              </a:tblPr>
              <a:tblGrid>
                <a:gridCol w="5626100">
                  <a:extLst>
                    <a:ext uri="{9D8B030D-6E8A-4147-A177-3AD203B41FA5}">
                      <a16:colId xmlns:a16="http://schemas.microsoft.com/office/drawing/2014/main" val="2563925527"/>
                    </a:ext>
                  </a:extLst>
                </a:gridCol>
                <a:gridCol w="5626100">
                  <a:extLst>
                    <a:ext uri="{9D8B030D-6E8A-4147-A177-3AD203B41FA5}">
                      <a16:colId xmlns:a16="http://schemas.microsoft.com/office/drawing/2014/main" val="591257030"/>
                    </a:ext>
                  </a:extLst>
                </a:gridCol>
              </a:tblGrid>
              <a:tr h="556437">
                <a:tc>
                  <a:txBody>
                    <a:bodyPr/>
                    <a:lstStyle/>
                    <a:p>
                      <a:pPr algn="ctr"/>
                      <a:r>
                        <a:rPr lang="en-US" sz="2400" dirty="0"/>
                        <a:t>PLL &amp; ESST</a:t>
                      </a:r>
                      <a:endParaRPr lang="en-US" sz="1200" dirty="0"/>
                    </a:p>
                  </a:txBody>
                  <a:tcPr/>
                </a:tc>
                <a:tc>
                  <a:txBody>
                    <a:bodyPr/>
                    <a:lstStyle/>
                    <a:p>
                      <a:pPr algn="ctr"/>
                      <a:r>
                        <a:rPr lang="en-US" sz="2400" dirty="0"/>
                        <a:t>ESST ALSO ADDS</a:t>
                      </a:r>
                    </a:p>
                  </a:txBody>
                  <a:tcPr/>
                </a:tc>
                <a:extLst>
                  <a:ext uri="{0D108BD9-81ED-4DB2-BD59-A6C34878D82A}">
                    <a16:rowId xmlns:a16="http://schemas.microsoft.com/office/drawing/2014/main" val="824076998"/>
                  </a:ext>
                </a:extLst>
              </a:tr>
              <a:tr h="3594754">
                <a:tc>
                  <a:txBody>
                    <a:bodyPr/>
                    <a:lstStyle/>
                    <a:p>
                      <a:pPr marL="285750" indent="-285750">
                        <a:buFont typeface="Arial" panose="020B0604020202020204" pitchFamily="34" charset="0"/>
                        <a:buChar char="•"/>
                      </a:pPr>
                      <a:r>
                        <a:rPr lang="en-US" sz="2000" b="0" kern="1200" dirty="0">
                          <a:solidFill>
                            <a:schemeClr val="dk1"/>
                          </a:solidFill>
                          <a:effectLst/>
                        </a:rPr>
                        <a:t>Spouse/Partner</a:t>
                      </a:r>
                    </a:p>
                    <a:p>
                      <a:pPr marL="285750" indent="-285750">
                        <a:buFont typeface="Arial" panose="020B0604020202020204" pitchFamily="34" charset="0"/>
                        <a:buChar char="•"/>
                      </a:pPr>
                      <a:r>
                        <a:rPr lang="en-US" sz="2000" b="0" kern="1200" dirty="0">
                          <a:solidFill>
                            <a:schemeClr val="dk1"/>
                          </a:solidFill>
                          <a:effectLst/>
                        </a:rPr>
                        <a:t>Child (biological, adopted, step, foster, or a child employee raises)</a:t>
                      </a:r>
                    </a:p>
                    <a:p>
                      <a:pPr marL="285750" indent="-285750">
                        <a:buFont typeface="Arial" panose="020B0604020202020204" pitchFamily="34" charset="0"/>
                        <a:buChar char="•"/>
                      </a:pPr>
                      <a:r>
                        <a:rPr lang="en-US" sz="2000" b="0" kern="1200" dirty="0">
                          <a:solidFill>
                            <a:schemeClr val="dk1"/>
                          </a:solidFill>
                          <a:effectLst/>
                        </a:rPr>
                        <a:t>Parent or person who raised employee</a:t>
                      </a:r>
                    </a:p>
                    <a:p>
                      <a:pPr marL="285750" indent="-285750">
                        <a:buFont typeface="Arial" panose="020B0604020202020204" pitchFamily="34" charset="0"/>
                        <a:buChar char="•"/>
                      </a:pPr>
                      <a:r>
                        <a:rPr lang="en-US" sz="2000" b="0" kern="1200" dirty="0">
                          <a:solidFill>
                            <a:schemeClr val="dk1"/>
                          </a:solidFill>
                          <a:effectLst/>
                        </a:rPr>
                        <a:t>Sibling</a:t>
                      </a:r>
                    </a:p>
                    <a:p>
                      <a:pPr marL="285750" indent="-285750">
                        <a:buFont typeface="Arial" panose="020B0604020202020204" pitchFamily="34" charset="0"/>
                        <a:buChar char="•"/>
                      </a:pPr>
                      <a:r>
                        <a:rPr lang="en-US" sz="2000" b="0" kern="1200" dirty="0">
                          <a:solidFill>
                            <a:schemeClr val="dk1"/>
                          </a:solidFill>
                          <a:effectLst/>
                        </a:rPr>
                        <a:t>Grandchild </a:t>
                      </a:r>
                    </a:p>
                    <a:p>
                      <a:pPr marL="285750" indent="-285750">
                        <a:buFont typeface="Arial" panose="020B0604020202020204" pitchFamily="34" charset="0"/>
                        <a:buChar char="•"/>
                      </a:pPr>
                      <a:r>
                        <a:rPr lang="en-US" sz="2000" b="0" kern="1200" dirty="0">
                          <a:solidFill>
                            <a:schemeClr val="dk1"/>
                          </a:solidFill>
                          <a:effectLst/>
                        </a:rPr>
                        <a:t>Grandparent</a:t>
                      </a:r>
                    </a:p>
                    <a:p>
                      <a:pPr marL="285750" indent="-285750">
                        <a:buFont typeface="Arial" panose="020B0604020202020204" pitchFamily="34" charset="0"/>
                        <a:buChar char="•"/>
                      </a:pPr>
                      <a:r>
                        <a:rPr lang="en-US" sz="2000" b="0" kern="1200" dirty="0">
                          <a:solidFill>
                            <a:schemeClr val="dk1"/>
                          </a:solidFill>
                          <a:effectLst/>
                        </a:rPr>
                        <a:t>In-laws (son, daughter, father, mother)</a:t>
                      </a:r>
                    </a:p>
                    <a:p>
                      <a:pPr marL="285750" indent="-285750">
                        <a:buFont typeface="Arial" panose="020B0604020202020204" pitchFamily="34" charset="0"/>
                        <a:buChar char="•"/>
                      </a:pPr>
                      <a:r>
                        <a:rPr lang="en-US" sz="2000" b="0" kern="1200" dirty="0">
                          <a:solidFill>
                            <a:schemeClr val="dk1"/>
                          </a:solidFill>
                          <a:effectLst/>
                        </a:rPr>
                        <a:t>Anyone close to employee who depends on them like family, even if not related by blood</a:t>
                      </a:r>
                    </a:p>
                    <a:p>
                      <a:pPr marL="285750" indent="-285750">
                        <a:buFont typeface="Arial" panose="020B0604020202020204" pitchFamily="34" charset="0"/>
                        <a:buChar char="•"/>
                      </a:pPr>
                      <a:endParaRPr lang="en-US"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kern="1200" dirty="0">
                          <a:solidFill>
                            <a:schemeClr val="dk1"/>
                          </a:solidFill>
                          <a:effectLst/>
                        </a:rPr>
                        <a:t>Stepsibling, foster sibling, sibling-in-law</a:t>
                      </a:r>
                    </a:p>
                    <a:p>
                      <a:pPr marL="285750" indent="-285750">
                        <a:buFont typeface="Arial" panose="020B0604020202020204" pitchFamily="34" charset="0"/>
                        <a:buChar char="•"/>
                      </a:pPr>
                      <a:r>
                        <a:rPr lang="en-US" sz="2000" b="0" kern="1200" dirty="0">
                          <a:solidFill>
                            <a:schemeClr val="dk1"/>
                          </a:solidFill>
                          <a:effectLst/>
                        </a:rPr>
                        <a:t>Foster grandchild or step-grandchild</a:t>
                      </a:r>
                    </a:p>
                    <a:p>
                      <a:pPr marL="285750" indent="-285750">
                        <a:buFont typeface="Arial" panose="020B0604020202020204" pitchFamily="34" charset="0"/>
                        <a:buChar char="•"/>
                      </a:pPr>
                      <a:r>
                        <a:rPr lang="en-US" sz="2000" b="0" kern="1200" dirty="0">
                          <a:solidFill>
                            <a:schemeClr val="dk1"/>
                          </a:solidFill>
                          <a:effectLst/>
                        </a:rPr>
                        <a:t>Step-grandparent</a:t>
                      </a:r>
                    </a:p>
                    <a:p>
                      <a:pPr marL="285750" indent="-285750">
                        <a:buFont typeface="Arial" panose="020B0604020202020204" pitchFamily="34" charset="0"/>
                        <a:buChar char="•"/>
                      </a:pPr>
                      <a:r>
                        <a:rPr lang="en-US" sz="2000" b="0" kern="1200" dirty="0">
                          <a:solidFill>
                            <a:schemeClr val="dk1"/>
                          </a:solidFill>
                          <a:effectLst/>
                        </a:rPr>
                        <a:t>Nephew/Niece </a:t>
                      </a:r>
                    </a:p>
                    <a:p>
                      <a:pPr marL="285750" indent="-285750">
                        <a:buFont typeface="Arial" panose="020B0604020202020204" pitchFamily="34" charset="0"/>
                        <a:buChar char="•"/>
                      </a:pPr>
                      <a:r>
                        <a:rPr lang="en-US" sz="2000" b="0" kern="1200" dirty="0">
                          <a:solidFill>
                            <a:schemeClr val="dk1"/>
                          </a:solidFill>
                          <a:effectLst/>
                        </a:rPr>
                        <a:t>Aunt/Uncle</a:t>
                      </a:r>
                    </a:p>
                    <a:p>
                      <a:pPr marL="285750" indent="-285750">
                        <a:buFont typeface="Arial" panose="020B0604020202020204" pitchFamily="34" charset="0"/>
                        <a:buChar char="•"/>
                      </a:pPr>
                      <a:r>
                        <a:rPr lang="en-US" sz="2000" b="0" kern="1200" dirty="0">
                          <a:solidFill>
                            <a:schemeClr val="dk1"/>
                          </a:solidFill>
                          <a:effectLst/>
                        </a:rPr>
                        <a:t>Any “Family Member” of the spouse/partner </a:t>
                      </a:r>
                    </a:p>
                    <a:p>
                      <a:pPr marL="285750" indent="-285750">
                        <a:buFont typeface="Arial" panose="020B0604020202020204" pitchFamily="34" charset="0"/>
                        <a:buChar char="•"/>
                      </a:pPr>
                      <a:r>
                        <a:rPr lang="en-US" sz="2000" b="0" kern="1200" dirty="0">
                          <a:solidFill>
                            <a:schemeClr val="dk1"/>
                          </a:solidFill>
                          <a:effectLst/>
                        </a:rPr>
                        <a:t>Up to one individual annually designated by the employee</a:t>
                      </a:r>
                    </a:p>
                    <a:p>
                      <a:pPr marL="285750" indent="-285750">
                        <a:buFont typeface="Arial" panose="020B0604020202020204" pitchFamily="34" charset="0"/>
                        <a:buChar char="•"/>
                      </a:pPr>
                      <a:endParaRPr lang="en-US" dirty="0"/>
                    </a:p>
                  </a:txBody>
                  <a:tcPr/>
                </a:tc>
                <a:extLst>
                  <a:ext uri="{0D108BD9-81ED-4DB2-BD59-A6C34878D82A}">
                    <a16:rowId xmlns:a16="http://schemas.microsoft.com/office/drawing/2014/main" val="446690484"/>
                  </a:ext>
                </a:extLst>
              </a:tr>
            </a:tbl>
          </a:graphicData>
        </a:graphic>
      </p:graphicFrame>
      <p:sp>
        <p:nvSpPr>
          <p:cNvPr id="3" name="Slide Number Placeholder 2">
            <a:extLst>
              <a:ext uri="{FF2B5EF4-FFF2-40B4-BE49-F238E27FC236}">
                <a16:creationId xmlns:a16="http://schemas.microsoft.com/office/drawing/2014/main" id="{DFF2287C-7111-013F-D655-099D21B60FAE}"/>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28</a:t>
            </a:fld>
            <a:endParaRPr lang="en-US" dirty="0"/>
          </a:p>
        </p:txBody>
      </p:sp>
      <p:sp>
        <p:nvSpPr>
          <p:cNvPr id="4" name="Title 3">
            <a:extLst>
              <a:ext uri="{FF2B5EF4-FFF2-40B4-BE49-F238E27FC236}">
                <a16:creationId xmlns:a16="http://schemas.microsoft.com/office/drawing/2014/main" id="{BC098F84-E92C-36C4-D644-3DA332EF7F2D}"/>
              </a:ext>
            </a:extLst>
          </p:cNvPr>
          <p:cNvSpPr>
            <a:spLocks noGrp="1"/>
          </p:cNvSpPr>
          <p:nvPr>
            <p:ph type="title"/>
          </p:nvPr>
        </p:nvSpPr>
        <p:spPr>
          <a:xfrm>
            <a:off x="484632" y="354568"/>
            <a:ext cx="11251096" cy="729430"/>
          </a:xfrm>
        </p:spPr>
        <p:txBody>
          <a:bodyPr/>
          <a:lstStyle/>
          <a:p>
            <a:r>
              <a:rPr lang="en-US" dirty="0"/>
              <a:t>PLL Covers Less Family Members than ESST</a:t>
            </a:r>
          </a:p>
        </p:txBody>
      </p:sp>
    </p:spTree>
    <p:extLst>
      <p:ext uri="{BB962C8B-B14F-4D97-AF65-F5344CB8AC3E}">
        <p14:creationId xmlns:p14="http://schemas.microsoft.com/office/powerpoint/2010/main" val="2464036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098E76-4E72-27A2-2054-C410828975DC}"/>
              </a:ext>
            </a:extLst>
          </p:cNvPr>
          <p:cNvSpPr>
            <a:spLocks noGrp="1"/>
          </p:cNvSpPr>
          <p:nvPr>
            <p:ph idx="1"/>
          </p:nvPr>
        </p:nvSpPr>
        <p:spPr/>
        <p:txBody>
          <a:bodyPr/>
          <a:lstStyle/>
          <a:p>
            <a:r>
              <a:rPr lang="en-US" dirty="0"/>
              <a:t>Sarah had surgery and took 12 weeks of PLL for recovery. Sarah is now requesting time off to care for her sister who has cancer.</a:t>
            </a:r>
          </a:p>
          <a:p>
            <a:pPr lvl="1"/>
            <a:r>
              <a:rPr lang="en-US" dirty="0"/>
              <a:t>Is Sarah entitled to additional leave? </a:t>
            </a:r>
          </a:p>
          <a:p>
            <a:pPr lvl="1"/>
            <a:r>
              <a:rPr lang="en-US" dirty="0"/>
              <a:t>Can Sarah’s employer require that she use her ESST, rather than her remaining PLL? </a:t>
            </a:r>
          </a:p>
          <a:p>
            <a:pPr lvl="1"/>
            <a:endParaRPr lang="en-US" dirty="0"/>
          </a:p>
          <a:p>
            <a:pPr marL="0" indent="0">
              <a:buNone/>
            </a:pPr>
            <a:r>
              <a:rPr lang="en-US" dirty="0"/>
              <a:t>Sarah is entitled to:</a:t>
            </a:r>
          </a:p>
          <a:p>
            <a:r>
              <a:rPr lang="en-US" dirty="0"/>
              <a:t>Up to 8 weeks of “Caring” leave (to get to 20 week max)</a:t>
            </a:r>
          </a:p>
          <a:p>
            <a:r>
              <a:rPr lang="en-US" dirty="0"/>
              <a:t>Save her PLL and only use ESST</a:t>
            </a:r>
          </a:p>
        </p:txBody>
      </p:sp>
      <p:sp>
        <p:nvSpPr>
          <p:cNvPr id="3" name="Slide Number Placeholder 2">
            <a:extLst>
              <a:ext uri="{FF2B5EF4-FFF2-40B4-BE49-F238E27FC236}">
                <a16:creationId xmlns:a16="http://schemas.microsoft.com/office/drawing/2014/main" id="{E1F25872-A409-CB74-94C4-A514A61751AC}"/>
              </a:ext>
            </a:extLst>
          </p:cNvPr>
          <p:cNvSpPr>
            <a:spLocks noGrp="1"/>
          </p:cNvSpPr>
          <p:nvPr>
            <p:ph type="sldNum" sz="quarter" idx="4"/>
          </p:nvPr>
        </p:nvSpPr>
        <p:spPr/>
        <p:txBody>
          <a:bodyPr/>
          <a:lstStyle/>
          <a:p>
            <a:fld id="{55479775-1AED-5846-91AA-5CD9AD8DB354}" type="slidenum">
              <a:rPr lang="en-US" smtClean="0"/>
              <a:pPr/>
              <a:t>29</a:t>
            </a:fld>
            <a:endParaRPr lang="en-US" dirty="0"/>
          </a:p>
        </p:txBody>
      </p:sp>
      <p:sp>
        <p:nvSpPr>
          <p:cNvPr id="4" name="Title 3">
            <a:extLst>
              <a:ext uri="{FF2B5EF4-FFF2-40B4-BE49-F238E27FC236}">
                <a16:creationId xmlns:a16="http://schemas.microsoft.com/office/drawing/2014/main" id="{257B6323-C3EB-D981-B6F5-8C34CF391758}"/>
              </a:ext>
            </a:extLst>
          </p:cNvPr>
          <p:cNvSpPr>
            <a:spLocks noGrp="1"/>
          </p:cNvSpPr>
          <p:nvPr>
            <p:ph type="title"/>
          </p:nvPr>
        </p:nvSpPr>
        <p:spPr/>
        <p:txBody>
          <a:bodyPr/>
          <a:lstStyle/>
          <a:p>
            <a:r>
              <a:rPr lang="en-US" dirty="0"/>
              <a:t>ESST and PLL Example 1</a:t>
            </a:r>
          </a:p>
        </p:txBody>
      </p:sp>
    </p:spTree>
    <p:extLst>
      <p:ext uri="{BB962C8B-B14F-4D97-AF65-F5344CB8AC3E}">
        <p14:creationId xmlns:p14="http://schemas.microsoft.com/office/powerpoint/2010/main" val="708916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E4AF72A-2E2D-6EB7-2275-7DB61C413699}"/>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8B41636F-9992-D32D-EBC6-45A63FDAC020}"/>
              </a:ext>
            </a:extLst>
          </p:cNvPr>
          <p:cNvSpPr>
            <a:spLocks noGrp="1"/>
          </p:cNvSpPr>
          <p:nvPr>
            <p:ph type="title"/>
          </p:nvPr>
        </p:nvSpPr>
        <p:spPr/>
        <p:txBody>
          <a:bodyPr/>
          <a:lstStyle/>
          <a:p>
            <a:r>
              <a:rPr lang="en-US" dirty="0"/>
              <a:t>Meal &amp; Rest Breaks</a:t>
            </a:r>
          </a:p>
        </p:txBody>
      </p:sp>
    </p:spTree>
    <p:extLst>
      <p:ext uri="{BB962C8B-B14F-4D97-AF65-F5344CB8AC3E}">
        <p14:creationId xmlns:p14="http://schemas.microsoft.com/office/powerpoint/2010/main" val="18327657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B1E1EB-503D-4308-B454-04BFCD8FCC40}"/>
              </a:ext>
            </a:extLst>
          </p:cNvPr>
          <p:cNvSpPr>
            <a:spLocks noGrp="1"/>
          </p:cNvSpPr>
          <p:nvPr>
            <p:ph idx="1"/>
          </p:nvPr>
        </p:nvSpPr>
        <p:spPr>
          <a:xfrm>
            <a:off x="484632" y="1219200"/>
            <a:ext cx="11251096" cy="4991100"/>
          </a:xfrm>
        </p:spPr>
        <p:txBody>
          <a:bodyPr/>
          <a:lstStyle/>
          <a:p>
            <a:r>
              <a:rPr lang="en-US" dirty="0"/>
              <a:t>In the middle of the day, Sam learns his daughter is sick at school, and he uses ESST to go pick her up</a:t>
            </a:r>
          </a:p>
          <a:p>
            <a:r>
              <a:rPr lang="en-US" dirty="0"/>
              <a:t>Over the weekend, Sam learns from his daughter’s physician that this is a longer-term illness, and he will need to be home for two weeks to care for her. </a:t>
            </a:r>
          </a:p>
          <a:p>
            <a:r>
              <a:rPr lang="en-US" dirty="0"/>
              <a:t>Can Sam refuse to apply for PLL and refuse to use ESST?</a:t>
            </a:r>
          </a:p>
          <a:p>
            <a:endParaRPr lang="en-US" dirty="0"/>
          </a:p>
          <a:p>
            <a:pPr marL="0" indent="0">
              <a:buNone/>
            </a:pPr>
            <a:r>
              <a:rPr lang="en-US" b="1" dirty="0"/>
              <a:t>Yes.</a:t>
            </a:r>
            <a:r>
              <a:rPr lang="en-US" dirty="0"/>
              <a:t> Cannot force EEs to use PLL or ESST – but can discipline for unexcused absences.</a:t>
            </a:r>
            <a:endParaRPr lang="en-US" b="1" dirty="0"/>
          </a:p>
        </p:txBody>
      </p:sp>
      <p:sp>
        <p:nvSpPr>
          <p:cNvPr id="3" name="Slide Number Placeholder 2">
            <a:extLst>
              <a:ext uri="{FF2B5EF4-FFF2-40B4-BE49-F238E27FC236}">
                <a16:creationId xmlns:a16="http://schemas.microsoft.com/office/drawing/2014/main" id="{F48C0D73-03D7-684C-6DA6-A11EAE02907D}"/>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30</a:t>
            </a:fld>
            <a:endParaRPr lang="en-US" dirty="0"/>
          </a:p>
        </p:txBody>
      </p:sp>
      <p:sp>
        <p:nvSpPr>
          <p:cNvPr id="4" name="Title 3">
            <a:extLst>
              <a:ext uri="{FF2B5EF4-FFF2-40B4-BE49-F238E27FC236}">
                <a16:creationId xmlns:a16="http://schemas.microsoft.com/office/drawing/2014/main" id="{1C656428-AD25-30D1-9C91-A0E105B5488D}"/>
              </a:ext>
            </a:extLst>
          </p:cNvPr>
          <p:cNvSpPr>
            <a:spLocks noGrp="1"/>
          </p:cNvSpPr>
          <p:nvPr>
            <p:ph type="title"/>
          </p:nvPr>
        </p:nvSpPr>
        <p:spPr>
          <a:xfrm>
            <a:off x="484632" y="354568"/>
            <a:ext cx="11251096" cy="729430"/>
          </a:xfrm>
        </p:spPr>
        <p:txBody>
          <a:bodyPr/>
          <a:lstStyle/>
          <a:p>
            <a:r>
              <a:rPr lang="en-US" dirty="0"/>
              <a:t>ESST and PLL Example 2</a:t>
            </a:r>
          </a:p>
        </p:txBody>
      </p:sp>
    </p:spTree>
    <p:extLst>
      <p:ext uri="{BB962C8B-B14F-4D97-AF65-F5344CB8AC3E}">
        <p14:creationId xmlns:p14="http://schemas.microsoft.com/office/powerpoint/2010/main" val="147644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5B9E2B-1E07-3EFA-724B-98C6B5613920}"/>
              </a:ext>
            </a:extLst>
          </p:cNvPr>
          <p:cNvSpPr>
            <a:spLocks noGrp="1"/>
          </p:cNvSpPr>
          <p:nvPr>
            <p:ph idx="1"/>
          </p:nvPr>
        </p:nvSpPr>
        <p:spPr/>
        <p:txBody>
          <a:bodyPr/>
          <a:lstStyle/>
          <a:p>
            <a:pPr>
              <a:buFont typeface="Wingdings" panose="05000000000000000000" pitchFamily="2" charset="2"/>
              <a:buChar char="ü"/>
            </a:pPr>
            <a:r>
              <a:rPr lang="en-US" dirty="0"/>
              <a:t>Evaluate current leave policies</a:t>
            </a:r>
          </a:p>
          <a:p>
            <a:pPr lvl="1">
              <a:buFont typeface="Wingdings" panose="05000000000000000000" pitchFamily="2" charset="2"/>
              <a:buChar char="ü"/>
            </a:pPr>
            <a:r>
              <a:rPr lang="en-US" dirty="0"/>
              <a:t>Unlimited PTO plans can handcuff ERs</a:t>
            </a:r>
          </a:p>
          <a:p>
            <a:pPr lvl="1">
              <a:buFont typeface="Wingdings" panose="05000000000000000000" pitchFamily="2" charset="2"/>
              <a:buChar char="ü"/>
            </a:pPr>
            <a:r>
              <a:rPr lang="en-US" dirty="0"/>
              <a:t>Decide whether to separate PTO and ESST “buckets”</a:t>
            </a:r>
          </a:p>
          <a:p>
            <a:pPr marL="457200" lvl="1" indent="0">
              <a:buNone/>
            </a:pPr>
            <a:endParaRPr lang="en-US" dirty="0"/>
          </a:p>
          <a:p>
            <a:pPr>
              <a:buFont typeface="Wingdings" panose="05000000000000000000" pitchFamily="2" charset="2"/>
              <a:buChar char="ü"/>
            </a:pPr>
            <a:r>
              <a:rPr lang="en-US" dirty="0"/>
              <a:t>Find ways to incentivize EEs to stack their leaves</a:t>
            </a:r>
          </a:p>
          <a:p>
            <a:pPr lvl="1">
              <a:buFont typeface="Wingdings" panose="05000000000000000000" pitchFamily="2" charset="2"/>
              <a:buChar char="ü"/>
            </a:pPr>
            <a:r>
              <a:rPr lang="en-US" dirty="0"/>
              <a:t>Offer to “top up” PLL benefits only in certain circumstances</a:t>
            </a:r>
          </a:p>
          <a:p>
            <a:pPr lvl="2">
              <a:buFont typeface="Wingdings" panose="05000000000000000000" pitchFamily="2" charset="2"/>
              <a:buChar char="ü"/>
            </a:pPr>
            <a:r>
              <a:rPr lang="en-US" dirty="0"/>
              <a:t>Example: Parental leaves are unpaid unless employee takes PLL. If EE takes PLL, company will “top up” pay so EE receives 100% of salary</a:t>
            </a:r>
          </a:p>
          <a:p>
            <a:pPr lvl="1">
              <a:buFont typeface="Wingdings" panose="05000000000000000000" pitchFamily="2" charset="2"/>
              <a:buChar char="ü"/>
            </a:pPr>
            <a:r>
              <a:rPr lang="en-US" dirty="0"/>
              <a:t>Only allow PTO to be used in certain circumstances </a:t>
            </a:r>
          </a:p>
        </p:txBody>
      </p:sp>
      <p:sp>
        <p:nvSpPr>
          <p:cNvPr id="3" name="Slide Number Placeholder 2">
            <a:extLst>
              <a:ext uri="{FF2B5EF4-FFF2-40B4-BE49-F238E27FC236}">
                <a16:creationId xmlns:a16="http://schemas.microsoft.com/office/drawing/2014/main" id="{B3B9F203-9EAE-C6A6-3508-92F549B02625}"/>
              </a:ext>
            </a:extLst>
          </p:cNvPr>
          <p:cNvSpPr>
            <a:spLocks noGrp="1"/>
          </p:cNvSpPr>
          <p:nvPr>
            <p:ph type="sldNum" sz="quarter" idx="4"/>
          </p:nvPr>
        </p:nvSpPr>
        <p:spPr/>
        <p:txBody>
          <a:bodyPr/>
          <a:lstStyle/>
          <a:p>
            <a:fld id="{55479775-1AED-5846-91AA-5CD9AD8DB354}" type="slidenum">
              <a:rPr lang="en-US" smtClean="0"/>
              <a:pPr/>
              <a:t>31</a:t>
            </a:fld>
            <a:endParaRPr lang="en-US" dirty="0"/>
          </a:p>
        </p:txBody>
      </p:sp>
      <p:sp>
        <p:nvSpPr>
          <p:cNvPr id="4" name="Title 3">
            <a:extLst>
              <a:ext uri="{FF2B5EF4-FFF2-40B4-BE49-F238E27FC236}">
                <a16:creationId xmlns:a16="http://schemas.microsoft.com/office/drawing/2014/main" id="{F98F4721-6829-D7F7-6EB5-160C5ED42EAA}"/>
              </a:ext>
            </a:extLst>
          </p:cNvPr>
          <p:cNvSpPr>
            <a:spLocks noGrp="1"/>
          </p:cNvSpPr>
          <p:nvPr>
            <p:ph type="title"/>
          </p:nvPr>
        </p:nvSpPr>
        <p:spPr/>
        <p:txBody>
          <a:bodyPr/>
          <a:lstStyle/>
          <a:p>
            <a:r>
              <a:rPr lang="en-US" dirty="0"/>
              <a:t>Leave Policy Action Items</a:t>
            </a:r>
          </a:p>
        </p:txBody>
      </p:sp>
    </p:spTree>
    <p:extLst>
      <p:ext uri="{BB962C8B-B14F-4D97-AF65-F5344CB8AC3E}">
        <p14:creationId xmlns:p14="http://schemas.microsoft.com/office/powerpoint/2010/main" val="6861346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2BDF25-A9BA-0995-314B-9279895D5D6C}"/>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56059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A3CD70-E4A7-95E4-7A43-668FE51D15E4}"/>
              </a:ext>
            </a:extLst>
          </p:cNvPr>
          <p:cNvSpPr>
            <a:spLocks noGrp="1"/>
          </p:cNvSpPr>
          <p:nvPr>
            <p:ph idx="1"/>
          </p:nvPr>
        </p:nvSpPr>
        <p:spPr/>
        <p:txBody>
          <a:bodyPr/>
          <a:lstStyle/>
          <a:p>
            <a:r>
              <a:rPr lang="en-US" dirty="0"/>
              <a:t>Every 4 consecutive hours </a:t>
            </a:r>
          </a:p>
          <a:p>
            <a:pPr lvl="1"/>
            <a:r>
              <a:rPr lang="en-US" dirty="0"/>
              <a:t>15-minute </a:t>
            </a:r>
            <a:r>
              <a:rPr lang="en-US" u="sng" dirty="0"/>
              <a:t>paid</a:t>
            </a:r>
            <a:r>
              <a:rPr lang="en-US" dirty="0"/>
              <a:t> break or enough time to use nearest restroom (whichever is longer)</a:t>
            </a:r>
          </a:p>
          <a:p>
            <a:r>
              <a:rPr lang="en-US" dirty="0"/>
              <a:t>Shift of 6+ consecutive hours </a:t>
            </a:r>
          </a:p>
          <a:p>
            <a:pPr lvl="1"/>
            <a:r>
              <a:rPr lang="en-US" dirty="0"/>
              <a:t>30-minute </a:t>
            </a:r>
            <a:r>
              <a:rPr lang="en-US" u="sng" dirty="0"/>
              <a:t>unpaid</a:t>
            </a:r>
            <a:r>
              <a:rPr lang="en-US" dirty="0"/>
              <a:t> meal break</a:t>
            </a:r>
          </a:p>
          <a:p>
            <a:endParaRPr lang="en-US" dirty="0"/>
          </a:p>
          <a:p>
            <a:pPr marL="0" indent="0">
              <a:buNone/>
            </a:pPr>
            <a:r>
              <a:rPr lang="en-US" b="1" dirty="0">
                <a:solidFill>
                  <a:schemeClr val="accent3"/>
                </a:solidFill>
              </a:rPr>
              <a:t>Action Items:</a:t>
            </a:r>
          </a:p>
          <a:p>
            <a:pPr>
              <a:buFont typeface="Wingdings" panose="05000000000000000000" pitchFamily="2" charset="2"/>
              <a:buChar char="ü"/>
            </a:pPr>
            <a:r>
              <a:rPr lang="en-US" dirty="0">
                <a:solidFill>
                  <a:schemeClr val="accent3"/>
                </a:solidFill>
              </a:rPr>
              <a:t>Revise handbooks/policies that conflict</a:t>
            </a:r>
          </a:p>
          <a:p>
            <a:pPr>
              <a:buFont typeface="Wingdings" panose="05000000000000000000" pitchFamily="2" charset="2"/>
              <a:buChar char="ü"/>
            </a:pPr>
            <a:r>
              <a:rPr lang="en-US" dirty="0">
                <a:solidFill>
                  <a:schemeClr val="accent3"/>
                </a:solidFill>
              </a:rPr>
              <a:t>Communicate to managers and EEs</a:t>
            </a:r>
          </a:p>
        </p:txBody>
      </p:sp>
      <p:sp>
        <p:nvSpPr>
          <p:cNvPr id="3" name="Slide Number Placeholder 2">
            <a:extLst>
              <a:ext uri="{FF2B5EF4-FFF2-40B4-BE49-F238E27FC236}">
                <a16:creationId xmlns:a16="http://schemas.microsoft.com/office/drawing/2014/main" id="{27FA7E36-B6EB-44E5-3E5E-65CE2255D37C}"/>
              </a:ext>
            </a:extLst>
          </p:cNvPr>
          <p:cNvSpPr>
            <a:spLocks noGrp="1"/>
          </p:cNvSpPr>
          <p:nvPr>
            <p:ph type="sldNum" sz="quarter" idx="4"/>
          </p:nvPr>
        </p:nvSpPr>
        <p:spPr/>
        <p:txBody>
          <a:bodyPr/>
          <a:lstStyle/>
          <a:p>
            <a:fld id="{55479775-1AED-5846-91AA-5CD9AD8DB354}" type="slidenum">
              <a:rPr lang="en-US" smtClean="0"/>
              <a:pPr/>
              <a:t>4</a:t>
            </a:fld>
            <a:endParaRPr lang="en-US" dirty="0"/>
          </a:p>
        </p:txBody>
      </p:sp>
      <p:sp>
        <p:nvSpPr>
          <p:cNvPr id="4" name="Title 3">
            <a:extLst>
              <a:ext uri="{FF2B5EF4-FFF2-40B4-BE49-F238E27FC236}">
                <a16:creationId xmlns:a16="http://schemas.microsoft.com/office/drawing/2014/main" id="{DE4508CB-5AF0-67AD-552E-30576B2CE6C6}"/>
              </a:ext>
            </a:extLst>
          </p:cNvPr>
          <p:cNvSpPr>
            <a:spLocks noGrp="1"/>
          </p:cNvSpPr>
          <p:nvPr>
            <p:ph type="title"/>
          </p:nvPr>
        </p:nvSpPr>
        <p:spPr/>
        <p:txBody>
          <a:bodyPr/>
          <a:lstStyle/>
          <a:p>
            <a:r>
              <a:rPr lang="en-US" dirty="0"/>
              <a:t>New Specific Minimum Requirements </a:t>
            </a:r>
          </a:p>
        </p:txBody>
      </p:sp>
    </p:spTree>
    <p:extLst>
      <p:ext uri="{BB962C8B-B14F-4D97-AF65-F5344CB8AC3E}">
        <p14:creationId xmlns:p14="http://schemas.microsoft.com/office/powerpoint/2010/main" val="183930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460EEE63-E9B2-83BB-665D-46B994FFC88F}"/>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8BD977B5-B0BD-C6DE-DD2D-EF97FCC4133A}"/>
              </a:ext>
            </a:extLst>
          </p:cNvPr>
          <p:cNvSpPr>
            <a:spLocks noGrp="1"/>
          </p:cNvSpPr>
          <p:nvPr>
            <p:ph type="title"/>
          </p:nvPr>
        </p:nvSpPr>
        <p:spPr/>
        <p:txBody>
          <a:bodyPr/>
          <a:lstStyle/>
          <a:p>
            <a:r>
              <a:rPr lang="en-US" dirty="0"/>
              <a:t>Earned Sick and Safe Time</a:t>
            </a:r>
          </a:p>
        </p:txBody>
      </p:sp>
    </p:spTree>
    <p:extLst>
      <p:ext uri="{BB962C8B-B14F-4D97-AF65-F5344CB8AC3E}">
        <p14:creationId xmlns:p14="http://schemas.microsoft.com/office/powerpoint/2010/main" val="75570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CB332B-D1C4-A0B6-D980-23167BCE95D4}"/>
              </a:ext>
            </a:extLst>
          </p:cNvPr>
          <p:cNvSpPr>
            <a:spLocks noGrp="1"/>
          </p:cNvSpPr>
          <p:nvPr>
            <p:ph idx="1"/>
          </p:nvPr>
        </p:nvSpPr>
        <p:spPr/>
        <p:txBody>
          <a:bodyPr/>
          <a:lstStyle/>
          <a:p>
            <a:r>
              <a:rPr lang="en-US" dirty="0"/>
              <a:t>Documentation</a:t>
            </a:r>
          </a:p>
          <a:p>
            <a:pPr lvl="1"/>
            <a:r>
              <a:rPr lang="en-US" dirty="0"/>
              <a:t>Can request after ESST used for </a:t>
            </a:r>
            <a:r>
              <a:rPr lang="en-US" u="sng" dirty="0"/>
              <a:t>2</a:t>
            </a:r>
            <a:r>
              <a:rPr lang="en-US" dirty="0"/>
              <a:t> consecutively scheduled workdays </a:t>
            </a:r>
            <a:br>
              <a:rPr lang="en-US" dirty="0"/>
            </a:br>
            <a:r>
              <a:rPr lang="en-US" dirty="0"/>
              <a:t>(was 3)</a:t>
            </a:r>
          </a:p>
          <a:p>
            <a:r>
              <a:rPr lang="en-US" dirty="0"/>
              <a:t>Notice for Unforeseeable Absences</a:t>
            </a:r>
          </a:p>
          <a:p>
            <a:pPr lvl="1"/>
            <a:r>
              <a:rPr lang="en-US" dirty="0"/>
              <a:t>Can require notice “as reasonably required” (was “as soon as practicable”)</a:t>
            </a:r>
          </a:p>
          <a:p>
            <a:pPr lvl="1"/>
            <a:r>
              <a:rPr lang="en-US" dirty="0"/>
              <a:t>Allows ERs more discretion in setting expectations </a:t>
            </a:r>
          </a:p>
          <a:p>
            <a:r>
              <a:rPr lang="en-US" dirty="0"/>
              <a:t>Advancing Hours</a:t>
            </a:r>
          </a:p>
          <a:p>
            <a:pPr lvl="1"/>
            <a:r>
              <a:rPr lang="en-US" dirty="0"/>
              <a:t>Can advance hours based on anticipated hours for the year, but must make up the difference if EE works more and earns more ESST</a:t>
            </a:r>
          </a:p>
          <a:p>
            <a:pPr lvl="1"/>
            <a:endParaRPr lang="en-US" dirty="0"/>
          </a:p>
          <a:p>
            <a:pPr lvl="1"/>
            <a:endParaRPr lang="en-US" dirty="0"/>
          </a:p>
        </p:txBody>
      </p:sp>
      <p:sp>
        <p:nvSpPr>
          <p:cNvPr id="3" name="Slide Number Placeholder 2">
            <a:extLst>
              <a:ext uri="{FF2B5EF4-FFF2-40B4-BE49-F238E27FC236}">
                <a16:creationId xmlns:a16="http://schemas.microsoft.com/office/drawing/2014/main" id="{6AFC2D5E-C9A4-036C-A0F1-3F17E7861B97}"/>
              </a:ext>
            </a:extLst>
          </p:cNvPr>
          <p:cNvSpPr>
            <a:spLocks noGrp="1"/>
          </p:cNvSpPr>
          <p:nvPr>
            <p:ph type="sldNum" sz="quarter" idx="4"/>
          </p:nvPr>
        </p:nvSpPr>
        <p:spPr/>
        <p:txBody>
          <a:bodyPr/>
          <a:lstStyle/>
          <a:p>
            <a:fld id="{55479775-1AED-5846-91AA-5CD9AD8DB354}" type="slidenum">
              <a:rPr lang="en-US" smtClean="0"/>
              <a:pPr/>
              <a:t>6</a:t>
            </a:fld>
            <a:endParaRPr lang="en-US" dirty="0"/>
          </a:p>
        </p:txBody>
      </p:sp>
      <p:sp>
        <p:nvSpPr>
          <p:cNvPr id="4" name="Title 3">
            <a:extLst>
              <a:ext uri="{FF2B5EF4-FFF2-40B4-BE49-F238E27FC236}">
                <a16:creationId xmlns:a16="http://schemas.microsoft.com/office/drawing/2014/main" id="{24CFEDEB-CF8C-72F0-907A-F33F3DFFC892}"/>
              </a:ext>
            </a:extLst>
          </p:cNvPr>
          <p:cNvSpPr>
            <a:spLocks noGrp="1"/>
          </p:cNvSpPr>
          <p:nvPr>
            <p:ph type="title"/>
          </p:nvPr>
        </p:nvSpPr>
        <p:spPr/>
        <p:txBody>
          <a:bodyPr/>
          <a:lstStyle/>
          <a:p>
            <a:r>
              <a:rPr lang="en-US" dirty="0"/>
              <a:t>Slight Modifications (phew!)</a:t>
            </a:r>
          </a:p>
        </p:txBody>
      </p:sp>
    </p:spTree>
    <p:extLst>
      <p:ext uri="{BB962C8B-B14F-4D97-AF65-F5344CB8AC3E}">
        <p14:creationId xmlns:p14="http://schemas.microsoft.com/office/powerpoint/2010/main" val="101689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189788B-5FB7-19F1-AA16-8FFFF17B6E7D}"/>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97023EA3-8326-4B9B-9264-8584CB233B17}"/>
              </a:ext>
            </a:extLst>
          </p:cNvPr>
          <p:cNvSpPr>
            <a:spLocks noGrp="1"/>
          </p:cNvSpPr>
          <p:nvPr>
            <p:ph type="title"/>
          </p:nvPr>
        </p:nvSpPr>
        <p:spPr/>
        <p:txBody>
          <a:bodyPr/>
          <a:lstStyle/>
          <a:p>
            <a:r>
              <a:rPr lang="en-US" dirty="0"/>
              <a:t>Paid Family and Medical Leave Law</a:t>
            </a:r>
            <a:br>
              <a:rPr lang="en-US" dirty="0"/>
            </a:br>
            <a:r>
              <a:rPr lang="en-US" dirty="0"/>
              <a:t>(“PLL”)</a:t>
            </a:r>
          </a:p>
        </p:txBody>
      </p:sp>
    </p:spTree>
    <p:extLst>
      <p:ext uri="{BB962C8B-B14F-4D97-AF65-F5344CB8AC3E}">
        <p14:creationId xmlns:p14="http://schemas.microsoft.com/office/powerpoint/2010/main" val="3196054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C901645-1A4D-9187-9299-BA6CFCE35073}"/>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id="{D314B40B-2101-8D35-A3AF-5F288A2F8859}"/>
              </a:ext>
            </a:extLst>
          </p:cNvPr>
          <p:cNvSpPr>
            <a:spLocks noGrp="1"/>
          </p:cNvSpPr>
          <p:nvPr>
            <p:ph type="title"/>
          </p:nvPr>
        </p:nvSpPr>
        <p:spPr/>
        <p:txBody>
          <a:bodyPr/>
          <a:lstStyle/>
          <a:p>
            <a:r>
              <a:rPr lang="en-US" dirty="0"/>
              <a:t>PLL Quick Overview</a:t>
            </a:r>
          </a:p>
        </p:txBody>
      </p:sp>
    </p:spTree>
    <p:extLst>
      <p:ext uri="{BB962C8B-B14F-4D97-AF65-F5344CB8AC3E}">
        <p14:creationId xmlns:p14="http://schemas.microsoft.com/office/powerpoint/2010/main" val="3731185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0A5AF2-AE63-2D6B-50FC-CEDBD4412DFA}"/>
              </a:ext>
            </a:extLst>
          </p:cNvPr>
          <p:cNvSpPr>
            <a:spLocks noGrp="1"/>
          </p:cNvSpPr>
          <p:nvPr>
            <p:ph idx="1"/>
          </p:nvPr>
        </p:nvSpPr>
        <p:spPr>
          <a:xfrm>
            <a:off x="484632" y="1219200"/>
            <a:ext cx="11251096" cy="4991100"/>
          </a:xfrm>
        </p:spPr>
        <p:txBody>
          <a:bodyPr anchor="ctr">
            <a:normAutofit/>
          </a:bodyPr>
          <a:lstStyle/>
          <a:p>
            <a:r>
              <a:rPr lang="en-US" dirty="0"/>
              <a:t>Protected leave which provides partially-paid time off for medical, family, and safety-related reasons</a:t>
            </a:r>
          </a:p>
          <a:p>
            <a:r>
              <a:rPr lang="en-US" dirty="0"/>
              <a:t>Administered by DEED</a:t>
            </a:r>
          </a:p>
          <a:p>
            <a:pPr lvl="1"/>
            <a:r>
              <a:rPr lang="en-US" dirty="0"/>
              <a:t>Starting premium is 0.88% of EE’s taxable wages up to cap</a:t>
            </a:r>
          </a:p>
          <a:p>
            <a:pPr lvl="1"/>
            <a:r>
              <a:rPr lang="en-US" dirty="0"/>
              <a:t>Up to half of the premium can be charged to EE via payroll deduction </a:t>
            </a:r>
          </a:p>
          <a:p>
            <a:r>
              <a:rPr lang="en-US" dirty="0"/>
              <a:t>Based on a single qualifying event of at least 7 calendar days </a:t>
            </a:r>
          </a:p>
          <a:p>
            <a:pPr lvl="1"/>
            <a:r>
              <a:rPr lang="en-US" dirty="0"/>
              <a:t>Must be consecutive unless leave is intermittent </a:t>
            </a:r>
          </a:p>
          <a:p>
            <a:pPr lvl="1"/>
            <a:r>
              <a:rPr lang="en-US" dirty="0"/>
              <a:t>Does not apply to bonding</a:t>
            </a:r>
          </a:p>
        </p:txBody>
      </p:sp>
      <p:sp>
        <p:nvSpPr>
          <p:cNvPr id="4" name="Slide Number Placeholder 3">
            <a:extLst>
              <a:ext uri="{FF2B5EF4-FFF2-40B4-BE49-F238E27FC236}">
                <a16:creationId xmlns:a16="http://schemas.microsoft.com/office/drawing/2014/main" id="{92878E06-09D7-3BB0-D075-97AE805C1E67}"/>
              </a:ext>
            </a:extLst>
          </p:cNvPr>
          <p:cNvSpPr>
            <a:spLocks noGrp="1"/>
          </p:cNvSpPr>
          <p:nvPr>
            <p:ph type="sldNum" sz="quarter" idx="4"/>
          </p:nvPr>
        </p:nvSpPr>
        <p:spPr>
          <a:xfrm>
            <a:off x="309283" y="6385768"/>
            <a:ext cx="403774" cy="260549"/>
          </a:xfrm>
        </p:spPr>
        <p:txBody>
          <a:bodyPr/>
          <a:lstStyle/>
          <a:p>
            <a:fld id="{55479775-1AED-5846-91AA-5CD9AD8DB354}" type="slidenum">
              <a:rPr lang="en-US" smtClean="0"/>
              <a:pPr/>
              <a:t>9</a:t>
            </a:fld>
            <a:endParaRPr lang="en-US" dirty="0"/>
          </a:p>
        </p:txBody>
      </p:sp>
      <p:sp>
        <p:nvSpPr>
          <p:cNvPr id="2" name="Title 1">
            <a:extLst>
              <a:ext uri="{FF2B5EF4-FFF2-40B4-BE49-F238E27FC236}">
                <a16:creationId xmlns:a16="http://schemas.microsoft.com/office/drawing/2014/main" id="{837BFD87-A733-5DE0-B9A2-7A8EA131E4C5}"/>
              </a:ext>
            </a:extLst>
          </p:cNvPr>
          <p:cNvSpPr>
            <a:spLocks noGrp="1"/>
          </p:cNvSpPr>
          <p:nvPr>
            <p:ph type="title"/>
          </p:nvPr>
        </p:nvSpPr>
        <p:spPr>
          <a:xfrm>
            <a:off x="484632" y="354568"/>
            <a:ext cx="11251096" cy="729430"/>
          </a:xfrm>
        </p:spPr>
        <p:txBody>
          <a:bodyPr anchor="ctr">
            <a:normAutofit/>
          </a:bodyPr>
          <a:lstStyle/>
          <a:p>
            <a:r>
              <a:rPr lang="en-US" dirty="0"/>
              <a:t>PLL Fundamentals </a:t>
            </a:r>
          </a:p>
        </p:txBody>
      </p:sp>
    </p:spTree>
    <p:extLst>
      <p:ext uri="{BB962C8B-B14F-4D97-AF65-F5344CB8AC3E}">
        <p14:creationId xmlns:p14="http://schemas.microsoft.com/office/powerpoint/2010/main" val="2712864517"/>
      </p:ext>
    </p:extLst>
  </p:cSld>
  <p:clrMapOvr>
    <a:masterClrMapping/>
  </p:clrMapOvr>
</p:sld>
</file>

<file path=ppt/theme/theme1.xml><?xml version="1.0" encoding="utf-8"?>
<a:theme xmlns:a="http://schemas.openxmlformats.org/drawingml/2006/main" name="Denim">
  <a:themeElements>
    <a:clrScheme name="Fredrikson Updated">
      <a:dk1>
        <a:srgbClr val="000000"/>
      </a:dk1>
      <a:lt1>
        <a:srgbClr val="FFFFFF"/>
      </a:lt1>
      <a:dk2>
        <a:srgbClr val="000000"/>
      </a:dk2>
      <a:lt2>
        <a:srgbClr val="E8E8E8"/>
      </a:lt2>
      <a:accent1>
        <a:srgbClr val="2C3054"/>
      </a:accent1>
      <a:accent2>
        <a:srgbClr val="889DBE"/>
      </a:accent2>
      <a:accent3>
        <a:srgbClr val="830053"/>
      </a:accent3>
      <a:accent4>
        <a:srgbClr val="786E54"/>
      </a:accent4>
      <a:accent5>
        <a:srgbClr val="FFCF49"/>
      </a:accent5>
      <a:accent6>
        <a:srgbClr val="E31B23"/>
      </a:accent6>
      <a:hlink>
        <a:srgbClr val="000000"/>
      </a:hlink>
      <a:folHlink>
        <a:srgbClr val="797979"/>
      </a:folHlink>
    </a:clrScheme>
    <a:fontScheme name="Arial">
      <a:majorFont>
        <a:latin typeface="Arial Bold"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accent2"/>
          </a:solidFill>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redrikson PPT Template Final Denim 050224.pptx" id="{1A4E9254-D523-4F5A-B417-F1D6EC1D4628}" vid="{5FD94E1A-E8F1-45B3-921C-BA043564E8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6f978e1-75d4-4db0-904e-5b79fb778570}" enabled="0" method="" siteId="{e6f978e1-75d4-4db0-904e-5b79fb778570}" removed="1"/>
</clbl:labelList>
</file>

<file path=docProps/app.xml><?xml version="1.0" encoding="utf-8"?>
<Properties xmlns="http://schemas.openxmlformats.org/officeDocument/2006/extended-properties" xmlns:vt="http://schemas.openxmlformats.org/officeDocument/2006/docPropsVTypes">
  <Template/>
  <TotalTime>3178</TotalTime>
  <Words>1822</Words>
  <Application>Microsoft Office PowerPoint</Application>
  <PresentationFormat>Widescreen</PresentationFormat>
  <Paragraphs>290</Paragraphs>
  <Slides>32</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Aptos</vt:lpstr>
      <vt:lpstr>Arial</vt:lpstr>
      <vt:lpstr>Arial Bold</vt:lpstr>
      <vt:lpstr>Wingdings</vt:lpstr>
      <vt:lpstr>Denim</vt:lpstr>
      <vt:lpstr>MN Employment Law Changes:   What’s Coming in 2026, and Implications for MOHR Members</vt:lpstr>
      <vt:lpstr>Overview</vt:lpstr>
      <vt:lpstr>Meal &amp; Rest Breaks</vt:lpstr>
      <vt:lpstr>New Specific Minimum Requirements </vt:lpstr>
      <vt:lpstr>Earned Sick and Safe Time</vt:lpstr>
      <vt:lpstr>Slight Modifications (phew!)</vt:lpstr>
      <vt:lpstr>Paid Family and Medical Leave Law (“PLL”)</vt:lpstr>
      <vt:lpstr>PLL Quick Overview</vt:lpstr>
      <vt:lpstr>PLL Fundamentals </vt:lpstr>
      <vt:lpstr>Types of Leave</vt:lpstr>
      <vt:lpstr>Small Employer Premiums</vt:lpstr>
      <vt:lpstr>“Benefit Year”</vt:lpstr>
      <vt:lpstr>“Selling Points” of Private Plans</vt:lpstr>
      <vt:lpstr>PLL Fundamentals: Summary </vt:lpstr>
      <vt:lpstr>PLL Action Items</vt:lpstr>
      <vt:lpstr>Action Items</vt:lpstr>
      <vt:lpstr>Interaction with Other Types of Leave</vt:lpstr>
      <vt:lpstr>PLL and FMLA</vt:lpstr>
      <vt:lpstr>Key Differences between PLL and FMLA</vt:lpstr>
      <vt:lpstr>PLL Covers More Family Members than FMLA</vt:lpstr>
      <vt:lpstr>PLL and FMLA Example 1</vt:lpstr>
      <vt:lpstr>PLL and FMLA Example 2</vt:lpstr>
      <vt:lpstr>PLL and the Pregnancy and Parenting Leave Act</vt:lpstr>
      <vt:lpstr>Key Differences between PLL and MPPL</vt:lpstr>
      <vt:lpstr>PLL and MPPL Example</vt:lpstr>
      <vt:lpstr>PLL and Earned Sick and Safe Time</vt:lpstr>
      <vt:lpstr>Key Differences between PLL and ESST</vt:lpstr>
      <vt:lpstr>PLL Covers Less Family Members than ESST</vt:lpstr>
      <vt:lpstr>ESST and PLL Example 1</vt:lpstr>
      <vt:lpstr>ESST and PLL Example 2</vt:lpstr>
      <vt:lpstr>Leave Policy Action Items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Boudreaux, Jordan</dc:creator>
  <cp:lastModifiedBy>Simons, Anni</cp:lastModifiedBy>
  <cp:revision>133</cp:revision>
  <dcterms:created xsi:type="dcterms:W3CDTF">2025-03-20T14:02:10Z</dcterms:created>
  <dcterms:modified xsi:type="dcterms:W3CDTF">2025-08-20T21:42:33Z</dcterms:modified>
</cp:coreProperties>
</file>