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18.jpg" ContentType="image/jpg"/>
  <Override PartName="/ppt/media/image20.jpg" ContentType="image/jpg"/>
  <Override PartName="/ppt/media/image21.jpg" ContentType="image/jpg"/>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Lst>
  <p:notesMasterIdLst>
    <p:notesMasterId r:id="rId31"/>
  </p:notesMasterIdLst>
  <p:handoutMasterIdLst>
    <p:handoutMasterId r:id="rId32"/>
  </p:handoutMasterIdLst>
  <p:sldIdLst>
    <p:sldId id="264" r:id="rId5"/>
    <p:sldId id="270" r:id="rId6"/>
    <p:sldId id="265" r:id="rId7"/>
    <p:sldId id="415" r:id="rId8"/>
    <p:sldId id="269" r:id="rId9"/>
    <p:sldId id="271" r:id="rId10"/>
    <p:sldId id="290" r:id="rId11"/>
    <p:sldId id="283" r:id="rId12"/>
    <p:sldId id="374" r:id="rId13"/>
    <p:sldId id="286" r:id="rId14"/>
    <p:sldId id="279" r:id="rId15"/>
    <p:sldId id="416" r:id="rId16"/>
    <p:sldId id="417" r:id="rId17"/>
    <p:sldId id="413" r:id="rId18"/>
    <p:sldId id="419" r:id="rId19"/>
    <p:sldId id="256" r:id="rId20"/>
    <p:sldId id="258" r:id="rId21"/>
    <p:sldId id="259" r:id="rId22"/>
    <p:sldId id="260" r:id="rId23"/>
    <p:sldId id="257" r:id="rId24"/>
    <p:sldId id="261" r:id="rId25"/>
    <p:sldId id="262" r:id="rId26"/>
    <p:sldId id="263" r:id="rId27"/>
    <p:sldId id="418" r:id="rId28"/>
    <p:sldId id="420" r:id="rId29"/>
    <p:sldId id="268" r:id="rId3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5"/>
    <a:srgbClr val="78BE21"/>
    <a:srgbClr val="000000"/>
    <a:srgbClr val="E8E8E8"/>
    <a:srgbClr val="0D0D0D"/>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884" autoAdjust="0"/>
  </p:normalViewPr>
  <p:slideViewPr>
    <p:cSldViewPr snapToGrid="0">
      <p:cViewPr varScale="1">
        <p:scale>
          <a:sx n="68" d="100"/>
          <a:sy n="68" d="100"/>
        </p:scale>
        <p:origin x="90" y="353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0" d="100"/>
          <a:sy n="90" d="100"/>
        </p:scale>
        <p:origin x="2604"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ECE7F7-6FC4-432C-ABAA-2540CF5F464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3CE6657-0A9D-488E-840A-1D0705731C27}">
      <dgm:prSet phldrT="[Text]"/>
      <dgm:spPr/>
      <dgm:t>
        <a:bodyPr/>
        <a:lstStyle/>
        <a:p>
          <a:r>
            <a:rPr lang="en-US" dirty="0"/>
            <a:t>Better Access and Flexibility</a:t>
          </a:r>
        </a:p>
      </dgm:t>
    </dgm:pt>
    <dgm:pt modelId="{8EA45C94-1685-46F5-B019-2BF31CCDA557}" type="parTrans" cxnId="{9D7BB834-A7C2-45EA-9B44-5D4A638F0776}">
      <dgm:prSet/>
      <dgm:spPr/>
      <dgm:t>
        <a:bodyPr/>
        <a:lstStyle/>
        <a:p>
          <a:endParaRPr lang="en-US"/>
        </a:p>
      </dgm:t>
    </dgm:pt>
    <dgm:pt modelId="{0D3E89DF-A8BC-475A-AC29-59EDE987B613}" type="sibTrans" cxnId="{9D7BB834-A7C2-45EA-9B44-5D4A638F0776}">
      <dgm:prSet/>
      <dgm:spPr/>
      <dgm:t>
        <a:bodyPr/>
        <a:lstStyle/>
        <a:p>
          <a:endParaRPr lang="en-US"/>
        </a:p>
      </dgm:t>
    </dgm:pt>
    <dgm:pt modelId="{262A1CB0-1F1B-4413-A46F-2ACF5AEF69B6}">
      <dgm:prSet phldrT="[Text]"/>
      <dgm:spPr/>
      <dgm:t>
        <a:bodyPr/>
        <a:lstStyle/>
        <a:p>
          <a:r>
            <a:rPr lang="en-US" dirty="0"/>
            <a:t>Simplify information about services and the process to apply for services</a:t>
          </a:r>
        </a:p>
      </dgm:t>
    </dgm:pt>
    <dgm:pt modelId="{BFD5F01E-A3E6-42C1-8EB8-E7145B735245}" type="parTrans" cxnId="{75B660F5-FD69-449E-99DE-C3E55159A997}">
      <dgm:prSet/>
      <dgm:spPr/>
      <dgm:t>
        <a:bodyPr/>
        <a:lstStyle/>
        <a:p>
          <a:endParaRPr lang="en-US"/>
        </a:p>
      </dgm:t>
    </dgm:pt>
    <dgm:pt modelId="{78D88656-336B-4C5C-B661-9ED01429D22E}" type="sibTrans" cxnId="{75B660F5-FD69-449E-99DE-C3E55159A997}">
      <dgm:prSet/>
      <dgm:spPr/>
      <dgm:t>
        <a:bodyPr/>
        <a:lstStyle/>
        <a:p>
          <a:endParaRPr lang="en-US"/>
        </a:p>
      </dgm:t>
    </dgm:pt>
    <dgm:pt modelId="{BAAFBC43-47E6-4FC3-9080-644531554982}">
      <dgm:prSet phldrT="[Text]"/>
      <dgm:spPr/>
      <dgm:t>
        <a:bodyPr/>
        <a:lstStyle/>
        <a:p>
          <a:r>
            <a:rPr lang="en-US" dirty="0"/>
            <a:t>Equitable Access</a:t>
          </a:r>
        </a:p>
      </dgm:t>
    </dgm:pt>
    <dgm:pt modelId="{210AF011-D6B8-491F-A017-C37406C0A8BE}" type="parTrans" cxnId="{A2F93FEC-EFFB-4B79-AF60-6FED9A298524}">
      <dgm:prSet/>
      <dgm:spPr/>
      <dgm:t>
        <a:bodyPr/>
        <a:lstStyle/>
        <a:p>
          <a:endParaRPr lang="en-US"/>
        </a:p>
      </dgm:t>
    </dgm:pt>
    <dgm:pt modelId="{1374457E-4CA6-4CFD-9C4A-0201DA9309E5}" type="sibTrans" cxnId="{A2F93FEC-EFFB-4B79-AF60-6FED9A298524}">
      <dgm:prSet/>
      <dgm:spPr/>
      <dgm:t>
        <a:bodyPr/>
        <a:lstStyle/>
        <a:p>
          <a:endParaRPr lang="en-US"/>
        </a:p>
      </dgm:t>
    </dgm:pt>
    <dgm:pt modelId="{B5E5AC0B-3986-4170-8AE1-9117AA0FC24F}">
      <dgm:prSet phldrT="[Text]"/>
      <dgm:spPr/>
      <dgm:t>
        <a:bodyPr/>
        <a:lstStyle/>
        <a:p>
          <a:r>
            <a:rPr lang="en-US" dirty="0"/>
            <a:t>Each person can access services and funding equitably, regardless of their county or tribal nation</a:t>
          </a:r>
        </a:p>
      </dgm:t>
    </dgm:pt>
    <dgm:pt modelId="{BD44A54F-211B-4E2B-8135-20689F6BE7C5}" type="parTrans" cxnId="{8CA90FF4-C03F-44E7-9628-913704F91CEB}">
      <dgm:prSet/>
      <dgm:spPr/>
      <dgm:t>
        <a:bodyPr/>
        <a:lstStyle/>
        <a:p>
          <a:endParaRPr lang="en-US"/>
        </a:p>
      </dgm:t>
    </dgm:pt>
    <dgm:pt modelId="{7FDD407F-46D8-4B10-AB94-FD1F46D75451}" type="sibTrans" cxnId="{8CA90FF4-C03F-44E7-9628-913704F91CEB}">
      <dgm:prSet/>
      <dgm:spPr/>
      <dgm:t>
        <a:bodyPr/>
        <a:lstStyle/>
        <a:p>
          <a:endParaRPr lang="en-US"/>
        </a:p>
      </dgm:t>
    </dgm:pt>
    <dgm:pt modelId="{13313960-0E44-40F2-B369-3E3176D0ED08}">
      <dgm:prSet phldrT="[Text]"/>
      <dgm:spPr/>
      <dgm:t>
        <a:bodyPr/>
        <a:lstStyle/>
        <a:p>
          <a:r>
            <a:rPr lang="en-US" dirty="0"/>
            <a:t>Self-Direction</a:t>
          </a:r>
        </a:p>
      </dgm:t>
    </dgm:pt>
    <dgm:pt modelId="{2C2D630F-8EFE-4E10-8928-94126251125B}" type="parTrans" cxnId="{19204128-E9A8-431F-89DF-B0D7555C8F88}">
      <dgm:prSet/>
      <dgm:spPr/>
      <dgm:t>
        <a:bodyPr/>
        <a:lstStyle/>
        <a:p>
          <a:endParaRPr lang="en-US"/>
        </a:p>
      </dgm:t>
    </dgm:pt>
    <dgm:pt modelId="{C741F141-21F6-4704-B73E-9922BEBCF4A6}" type="sibTrans" cxnId="{19204128-E9A8-431F-89DF-B0D7555C8F88}">
      <dgm:prSet/>
      <dgm:spPr/>
      <dgm:t>
        <a:bodyPr/>
        <a:lstStyle/>
        <a:p>
          <a:endParaRPr lang="en-US"/>
        </a:p>
      </dgm:t>
    </dgm:pt>
    <dgm:pt modelId="{4A751910-2EB8-493C-8846-2A9A095DD381}">
      <dgm:prSet phldrT="[Text]"/>
      <dgm:spPr/>
      <dgm:t>
        <a:bodyPr/>
        <a:lstStyle/>
        <a:p>
          <a:r>
            <a:rPr lang="en-US" dirty="0"/>
            <a:t>Increase self-direction options</a:t>
          </a:r>
        </a:p>
      </dgm:t>
    </dgm:pt>
    <dgm:pt modelId="{58E09030-89B7-4E4E-BBB9-4603504E5B06}" type="parTrans" cxnId="{5F3E082F-2EED-42E8-A020-A1B95555D330}">
      <dgm:prSet/>
      <dgm:spPr/>
      <dgm:t>
        <a:bodyPr/>
        <a:lstStyle/>
        <a:p>
          <a:endParaRPr lang="en-US"/>
        </a:p>
      </dgm:t>
    </dgm:pt>
    <dgm:pt modelId="{5BFAEC85-773C-4E70-AF42-1BC9B0013569}" type="sibTrans" cxnId="{5F3E082F-2EED-42E8-A020-A1B95555D330}">
      <dgm:prSet/>
      <dgm:spPr/>
      <dgm:t>
        <a:bodyPr/>
        <a:lstStyle/>
        <a:p>
          <a:endParaRPr lang="en-US"/>
        </a:p>
      </dgm:t>
    </dgm:pt>
    <dgm:pt modelId="{75A578B0-C122-4F3D-998B-DA373BA7947D}">
      <dgm:prSet phldrT="[Text]"/>
      <dgm:spPr/>
      <dgm:t>
        <a:bodyPr/>
        <a:lstStyle/>
        <a:p>
          <a:r>
            <a:rPr lang="en-US" dirty="0"/>
            <a:t>Provide complete, accurate, and accessible information, so a person can make informed choices while planning services. </a:t>
          </a:r>
        </a:p>
      </dgm:t>
    </dgm:pt>
    <dgm:pt modelId="{C60A3BB0-43C1-4123-9328-7058E65BFFCC}" type="parTrans" cxnId="{05DD859F-721E-4AFD-9352-5EA124A211E8}">
      <dgm:prSet/>
      <dgm:spPr/>
      <dgm:t>
        <a:bodyPr/>
        <a:lstStyle/>
        <a:p>
          <a:endParaRPr lang="en-US"/>
        </a:p>
      </dgm:t>
    </dgm:pt>
    <dgm:pt modelId="{1030761B-2FFF-43FA-8C10-77C58A5E1AA5}" type="sibTrans" cxnId="{05DD859F-721E-4AFD-9352-5EA124A211E8}">
      <dgm:prSet/>
      <dgm:spPr/>
      <dgm:t>
        <a:bodyPr/>
        <a:lstStyle/>
        <a:p>
          <a:endParaRPr lang="en-US"/>
        </a:p>
      </dgm:t>
    </dgm:pt>
    <dgm:pt modelId="{9B3E4995-8B9A-44A5-847E-88FAD53EF5D2}">
      <dgm:prSet phldrT="[Text]"/>
      <dgm:spPr/>
      <dgm:t>
        <a:bodyPr/>
        <a:lstStyle/>
        <a:p>
          <a:r>
            <a:rPr lang="en-US" dirty="0"/>
            <a:t>Eliminate discrepancies based on disability type or diagnosis</a:t>
          </a:r>
        </a:p>
      </dgm:t>
    </dgm:pt>
    <dgm:pt modelId="{9C36DC14-7A81-4B5C-926B-1A25F7978479}" type="parTrans" cxnId="{CD61CEF3-2C9A-4785-9E6D-AAF1CB8D1917}">
      <dgm:prSet/>
      <dgm:spPr/>
      <dgm:t>
        <a:bodyPr/>
        <a:lstStyle/>
        <a:p>
          <a:endParaRPr lang="en-US"/>
        </a:p>
      </dgm:t>
    </dgm:pt>
    <dgm:pt modelId="{E86E5CC7-93BA-4865-A728-10B1007033E7}" type="sibTrans" cxnId="{CD61CEF3-2C9A-4785-9E6D-AAF1CB8D1917}">
      <dgm:prSet/>
      <dgm:spPr/>
      <dgm:t>
        <a:bodyPr/>
        <a:lstStyle/>
        <a:p>
          <a:endParaRPr lang="en-US"/>
        </a:p>
      </dgm:t>
    </dgm:pt>
    <dgm:pt modelId="{11BEE278-B567-4339-80F0-E0B9C5C3FC1A}">
      <dgm:prSet phldrT="[Text]"/>
      <dgm:spPr/>
      <dgm:t>
        <a:bodyPr/>
        <a:lstStyle/>
        <a:p>
          <a:r>
            <a:rPr lang="en-US" dirty="0"/>
            <a:t>Provide information to help a person make decisions</a:t>
          </a:r>
        </a:p>
      </dgm:t>
    </dgm:pt>
    <dgm:pt modelId="{FDD73C1B-7AA1-48E2-BC28-32EC08DD5892}" type="parTrans" cxnId="{5DB94B36-2260-4EE2-BB00-89D2C5E780C5}">
      <dgm:prSet/>
      <dgm:spPr/>
      <dgm:t>
        <a:bodyPr/>
        <a:lstStyle/>
        <a:p>
          <a:endParaRPr lang="en-US"/>
        </a:p>
      </dgm:t>
    </dgm:pt>
    <dgm:pt modelId="{335162AC-0783-4A60-8DD4-3D5EC6989910}" type="sibTrans" cxnId="{5DB94B36-2260-4EE2-BB00-89D2C5E780C5}">
      <dgm:prSet/>
      <dgm:spPr/>
      <dgm:t>
        <a:bodyPr/>
        <a:lstStyle/>
        <a:p>
          <a:endParaRPr lang="en-US"/>
        </a:p>
      </dgm:t>
    </dgm:pt>
    <dgm:pt modelId="{A12F45CC-CD39-40E7-8B28-14BAAEB9C03F}" type="pres">
      <dgm:prSet presAssocID="{79ECE7F7-6FC4-432C-ABAA-2540CF5F4649}" presName="Name0" presStyleCnt="0">
        <dgm:presLayoutVars>
          <dgm:dir/>
          <dgm:animLvl val="lvl"/>
          <dgm:resizeHandles val="exact"/>
        </dgm:presLayoutVars>
      </dgm:prSet>
      <dgm:spPr/>
    </dgm:pt>
    <dgm:pt modelId="{2505571B-B816-4EBF-A6D7-93C434AA26D0}" type="pres">
      <dgm:prSet presAssocID="{03CE6657-0A9D-488E-840A-1D0705731C27}" presName="linNode" presStyleCnt="0"/>
      <dgm:spPr/>
    </dgm:pt>
    <dgm:pt modelId="{764100DA-074E-4B4C-B100-F5DBAD608A8C}" type="pres">
      <dgm:prSet presAssocID="{03CE6657-0A9D-488E-840A-1D0705731C27}" presName="parentText" presStyleLbl="node1" presStyleIdx="0" presStyleCnt="3" custScaleX="61534">
        <dgm:presLayoutVars>
          <dgm:chMax val="1"/>
          <dgm:bulletEnabled val="1"/>
        </dgm:presLayoutVars>
      </dgm:prSet>
      <dgm:spPr/>
    </dgm:pt>
    <dgm:pt modelId="{58D5193A-7EBA-468A-BB2C-025963BAFD6D}" type="pres">
      <dgm:prSet presAssocID="{03CE6657-0A9D-488E-840A-1D0705731C27}" presName="descendantText" presStyleLbl="alignAccFollowNode1" presStyleIdx="0" presStyleCnt="3">
        <dgm:presLayoutVars>
          <dgm:bulletEnabled val="1"/>
        </dgm:presLayoutVars>
      </dgm:prSet>
      <dgm:spPr/>
    </dgm:pt>
    <dgm:pt modelId="{0FB2F93F-8E6D-4C0D-9CFB-1C42F523B549}" type="pres">
      <dgm:prSet presAssocID="{0D3E89DF-A8BC-475A-AC29-59EDE987B613}" presName="sp" presStyleCnt="0"/>
      <dgm:spPr/>
    </dgm:pt>
    <dgm:pt modelId="{6251CEB7-8277-4296-ABEB-466CA140424B}" type="pres">
      <dgm:prSet presAssocID="{BAAFBC43-47E6-4FC3-9080-644531554982}" presName="linNode" presStyleCnt="0"/>
      <dgm:spPr/>
    </dgm:pt>
    <dgm:pt modelId="{0414CFA5-61E7-4017-A56D-A31645CC41C2}" type="pres">
      <dgm:prSet presAssocID="{BAAFBC43-47E6-4FC3-9080-644531554982}" presName="parentText" presStyleLbl="node1" presStyleIdx="1" presStyleCnt="3" custScaleX="63445">
        <dgm:presLayoutVars>
          <dgm:chMax val="1"/>
          <dgm:bulletEnabled val="1"/>
        </dgm:presLayoutVars>
      </dgm:prSet>
      <dgm:spPr/>
    </dgm:pt>
    <dgm:pt modelId="{65E7B6E6-ECDA-4122-A718-04EC7339B879}" type="pres">
      <dgm:prSet presAssocID="{BAAFBC43-47E6-4FC3-9080-644531554982}" presName="descendantText" presStyleLbl="alignAccFollowNode1" presStyleIdx="1" presStyleCnt="3">
        <dgm:presLayoutVars>
          <dgm:bulletEnabled val="1"/>
        </dgm:presLayoutVars>
      </dgm:prSet>
      <dgm:spPr/>
    </dgm:pt>
    <dgm:pt modelId="{C09457F6-3FAB-41ED-8142-4E8AD102A65A}" type="pres">
      <dgm:prSet presAssocID="{1374457E-4CA6-4CFD-9C4A-0201DA9309E5}" presName="sp" presStyleCnt="0"/>
      <dgm:spPr/>
    </dgm:pt>
    <dgm:pt modelId="{247D9E6D-005A-41DD-9142-9769F7521614}" type="pres">
      <dgm:prSet presAssocID="{13313960-0E44-40F2-B369-3E3176D0ED08}" presName="linNode" presStyleCnt="0"/>
      <dgm:spPr/>
    </dgm:pt>
    <dgm:pt modelId="{97467278-047F-4471-A702-234A77046EBC}" type="pres">
      <dgm:prSet presAssocID="{13313960-0E44-40F2-B369-3E3176D0ED08}" presName="parentText" presStyleLbl="node1" presStyleIdx="2" presStyleCnt="3" custScaleX="65724">
        <dgm:presLayoutVars>
          <dgm:chMax val="1"/>
          <dgm:bulletEnabled val="1"/>
        </dgm:presLayoutVars>
      </dgm:prSet>
      <dgm:spPr/>
    </dgm:pt>
    <dgm:pt modelId="{276DA10C-7074-4F98-9A26-AAB8D03710B4}" type="pres">
      <dgm:prSet presAssocID="{13313960-0E44-40F2-B369-3E3176D0ED08}" presName="descendantText" presStyleLbl="alignAccFollowNode1" presStyleIdx="2" presStyleCnt="3">
        <dgm:presLayoutVars>
          <dgm:bulletEnabled val="1"/>
        </dgm:presLayoutVars>
      </dgm:prSet>
      <dgm:spPr/>
    </dgm:pt>
  </dgm:ptLst>
  <dgm:cxnLst>
    <dgm:cxn modelId="{665E8123-6F2F-43FF-833E-0B41CBE57B55}" type="presOf" srcId="{11BEE278-B567-4339-80F0-E0B9C5C3FC1A}" destId="{276DA10C-7074-4F98-9A26-AAB8D03710B4}" srcOrd="0" destOrd="1" presId="urn:microsoft.com/office/officeart/2005/8/layout/vList5"/>
    <dgm:cxn modelId="{19204128-E9A8-431F-89DF-B0D7555C8F88}" srcId="{79ECE7F7-6FC4-432C-ABAA-2540CF5F4649}" destId="{13313960-0E44-40F2-B369-3E3176D0ED08}" srcOrd="2" destOrd="0" parTransId="{2C2D630F-8EFE-4E10-8928-94126251125B}" sibTransId="{C741F141-21F6-4704-B73E-9922BEBCF4A6}"/>
    <dgm:cxn modelId="{5F3E082F-2EED-42E8-A020-A1B95555D330}" srcId="{13313960-0E44-40F2-B369-3E3176D0ED08}" destId="{4A751910-2EB8-493C-8846-2A9A095DD381}" srcOrd="0" destOrd="0" parTransId="{58E09030-89B7-4E4E-BBB9-4603504E5B06}" sibTransId="{5BFAEC85-773C-4E70-AF42-1BC9B0013569}"/>
    <dgm:cxn modelId="{9D7BB834-A7C2-45EA-9B44-5D4A638F0776}" srcId="{79ECE7F7-6FC4-432C-ABAA-2540CF5F4649}" destId="{03CE6657-0A9D-488E-840A-1D0705731C27}" srcOrd="0" destOrd="0" parTransId="{8EA45C94-1685-46F5-B019-2BF31CCDA557}" sibTransId="{0D3E89DF-A8BC-475A-AC29-59EDE987B613}"/>
    <dgm:cxn modelId="{5DB94B36-2260-4EE2-BB00-89D2C5E780C5}" srcId="{13313960-0E44-40F2-B369-3E3176D0ED08}" destId="{11BEE278-B567-4339-80F0-E0B9C5C3FC1A}" srcOrd="1" destOrd="0" parTransId="{FDD73C1B-7AA1-48E2-BC28-32EC08DD5892}" sibTransId="{335162AC-0783-4A60-8DD4-3D5EC6989910}"/>
    <dgm:cxn modelId="{1AD48E50-4E57-46BF-9838-3BCDDCED71A7}" type="presOf" srcId="{BAAFBC43-47E6-4FC3-9080-644531554982}" destId="{0414CFA5-61E7-4017-A56D-A31645CC41C2}" srcOrd="0" destOrd="0" presId="urn:microsoft.com/office/officeart/2005/8/layout/vList5"/>
    <dgm:cxn modelId="{8CDC5455-E780-424A-B9CA-18F88EF5071F}" type="presOf" srcId="{262A1CB0-1F1B-4413-A46F-2ACF5AEF69B6}" destId="{58D5193A-7EBA-468A-BB2C-025963BAFD6D}" srcOrd="0" destOrd="0" presId="urn:microsoft.com/office/officeart/2005/8/layout/vList5"/>
    <dgm:cxn modelId="{F36BA292-AE02-4514-B8B7-C123E9B8E89A}" type="presOf" srcId="{03CE6657-0A9D-488E-840A-1D0705731C27}" destId="{764100DA-074E-4B4C-B100-F5DBAD608A8C}" srcOrd="0" destOrd="0" presId="urn:microsoft.com/office/officeart/2005/8/layout/vList5"/>
    <dgm:cxn modelId="{DF73B796-A864-41FC-80CC-CB67F2E5135F}" type="presOf" srcId="{9B3E4995-8B9A-44A5-847E-88FAD53EF5D2}" destId="{65E7B6E6-ECDA-4122-A718-04EC7339B879}" srcOrd="0" destOrd="1" presId="urn:microsoft.com/office/officeart/2005/8/layout/vList5"/>
    <dgm:cxn modelId="{05DD859F-721E-4AFD-9352-5EA124A211E8}" srcId="{03CE6657-0A9D-488E-840A-1D0705731C27}" destId="{75A578B0-C122-4F3D-998B-DA373BA7947D}" srcOrd="1" destOrd="0" parTransId="{C60A3BB0-43C1-4123-9328-7058E65BFFCC}" sibTransId="{1030761B-2FFF-43FA-8C10-77C58A5E1AA5}"/>
    <dgm:cxn modelId="{B80492B9-94C7-48A8-B029-FEF08B74A37E}" type="presOf" srcId="{13313960-0E44-40F2-B369-3E3176D0ED08}" destId="{97467278-047F-4471-A702-234A77046EBC}" srcOrd="0" destOrd="0" presId="urn:microsoft.com/office/officeart/2005/8/layout/vList5"/>
    <dgm:cxn modelId="{593BA4DE-6B8B-444C-8EF1-DBD0A2DBDCCA}" type="presOf" srcId="{75A578B0-C122-4F3D-998B-DA373BA7947D}" destId="{58D5193A-7EBA-468A-BB2C-025963BAFD6D}" srcOrd="0" destOrd="1" presId="urn:microsoft.com/office/officeart/2005/8/layout/vList5"/>
    <dgm:cxn modelId="{76BFF6DE-FE59-461F-8C0B-61D5C532D03F}" type="presOf" srcId="{B5E5AC0B-3986-4170-8AE1-9117AA0FC24F}" destId="{65E7B6E6-ECDA-4122-A718-04EC7339B879}" srcOrd="0" destOrd="0" presId="urn:microsoft.com/office/officeart/2005/8/layout/vList5"/>
    <dgm:cxn modelId="{A2F93FEC-EFFB-4B79-AF60-6FED9A298524}" srcId="{79ECE7F7-6FC4-432C-ABAA-2540CF5F4649}" destId="{BAAFBC43-47E6-4FC3-9080-644531554982}" srcOrd="1" destOrd="0" parTransId="{210AF011-D6B8-491F-A017-C37406C0A8BE}" sibTransId="{1374457E-4CA6-4CFD-9C4A-0201DA9309E5}"/>
    <dgm:cxn modelId="{BD96D5EF-71C5-4CF9-830B-0D1C68639EE1}" type="presOf" srcId="{79ECE7F7-6FC4-432C-ABAA-2540CF5F4649}" destId="{A12F45CC-CD39-40E7-8B28-14BAAEB9C03F}" srcOrd="0" destOrd="0" presId="urn:microsoft.com/office/officeart/2005/8/layout/vList5"/>
    <dgm:cxn modelId="{675CCDF0-4B31-4060-B686-87D512B6D421}" type="presOf" srcId="{4A751910-2EB8-493C-8846-2A9A095DD381}" destId="{276DA10C-7074-4F98-9A26-AAB8D03710B4}" srcOrd="0" destOrd="0" presId="urn:microsoft.com/office/officeart/2005/8/layout/vList5"/>
    <dgm:cxn modelId="{CD61CEF3-2C9A-4785-9E6D-AAF1CB8D1917}" srcId="{BAAFBC43-47E6-4FC3-9080-644531554982}" destId="{9B3E4995-8B9A-44A5-847E-88FAD53EF5D2}" srcOrd="1" destOrd="0" parTransId="{9C36DC14-7A81-4B5C-926B-1A25F7978479}" sibTransId="{E86E5CC7-93BA-4865-A728-10B1007033E7}"/>
    <dgm:cxn modelId="{8CA90FF4-C03F-44E7-9628-913704F91CEB}" srcId="{BAAFBC43-47E6-4FC3-9080-644531554982}" destId="{B5E5AC0B-3986-4170-8AE1-9117AA0FC24F}" srcOrd="0" destOrd="0" parTransId="{BD44A54F-211B-4E2B-8135-20689F6BE7C5}" sibTransId="{7FDD407F-46D8-4B10-AB94-FD1F46D75451}"/>
    <dgm:cxn modelId="{75B660F5-FD69-449E-99DE-C3E55159A997}" srcId="{03CE6657-0A9D-488E-840A-1D0705731C27}" destId="{262A1CB0-1F1B-4413-A46F-2ACF5AEF69B6}" srcOrd="0" destOrd="0" parTransId="{BFD5F01E-A3E6-42C1-8EB8-E7145B735245}" sibTransId="{78D88656-336B-4C5C-B661-9ED01429D22E}"/>
    <dgm:cxn modelId="{07BBB0E3-CF4E-48C8-AEED-2A5C5096267E}" type="presParOf" srcId="{A12F45CC-CD39-40E7-8B28-14BAAEB9C03F}" destId="{2505571B-B816-4EBF-A6D7-93C434AA26D0}" srcOrd="0" destOrd="0" presId="urn:microsoft.com/office/officeart/2005/8/layout/vList5"/>
    <dgm:cxn modelId="{40D50579-A3B5-427B-98E7-A1790636CE96}" type="presParOf" srcId="{2505571B-B816-4EBF-A6D7-93C434AA26D0}" destId="{764100DA-074E-4B4C-B100-F5DBAD608A8C}" srcOrd="0" destOrd="0" presId="urn:microsoft.com/office/officeart/2005/8/layout/vList5"/>
    <dgm:cxn modelId="{18C5112B-0760-4518-B519-94E0ADA22A68}" type="presParOf" srcId="{2505571B-B816-4EBF-A6D7-93C434AA26D0}" destId="{58D5193A-7EBA-468A-BB2C-025963BAFD6D}" srcOrd="1" destOrd="0" presId="urn:microsoft.com/office/officeart/2005/8/layout/vList5"/>
    <dgm:cxn modelId="{F1C6D0AC-DEBE-4129-8A54-3EE0AFED5F16}" type="presParOf" srcId="{A12F45CC-CD39-40E7-8B28-14BAAEB9C03F}" destId="{0FB2F93F-8E6D-4C0D-9CFB-1C42F523B549}" srcOrd="1" destOrd="0" presId="urn:microsoft.com/office/officeart/2005/8/layout/vList5"/>
    <dgm:cxn modelId="{CCC22F61-F374-4FDB-B68C-72B5C1B1BF5D}" type="presParOf" srcId="{A12F45CC-CD39-40E7-8B28-14BAAEB9C03F}" destId="{6251CEB7-8277-4296-ABEB-466CA140424B}" srcOrd="2" destOrd="0" presId="urn:microsoft.com/office/officeart/2005/8/layout/vList5"/>
    <dgm:cxn modelId="{E43106CF-97D2-4B9F-A3DB-F116B5C462C6}" type="presParOf" srcId="{6251CEB7-8277-4296-ABEB-466CA140424B}" destId="{0414CFA5-61E7-4017-A56D-A31645CC41C2}" srcOrd="0" destOrd="0" presId="urn:microsoft.com/office/officeart/2005/8/layout/vList5"/>
    <dgm:cxn modelId="{D1F2AF82-5D12-4883-9A4D-97D80B94B353}" type="presParOf" srcId="{6251CEB7-8277-4296-ABEB-466CA140424B}" destId="{65E7B6E6-ECDA-4122-A718-04EC7339B879}" srcOrd="1" destOrd="0" presId="urn:microsoft.com/office/officeart/2005/8/layout/vList5"/>
    <dgm:cxn modelId="{1D770E1E-BF7C-431B-95D0-FA197167968C}" type="presParOf" srcId="{A12F45CC-CD39-40E7-8B28-14BAAEB9C03F}" destId="{C09457F6-3FAB-41ED-8142-4E8AD102A65A}" srcOrd="3" destOrd="0" presId="urn:microsoft.com/office/officeart/2005/8/layout/vList5"/>
    <dgm:cxn modelId="{530503EC-3955-4D74-96B9-03B3FFDD4D1E}" type="presParOf" srcId="{A12F45CC-CD39-40E7-8B28-14BAAEB9C03F}" destId="{247D9E6D-005A-41DD-9142-9769F7521614}" srcOrd="4" destOrd="0" presId="urn:microsoft.com/office/officeart/2005/8/layout/vList5"/>
    <dgm:cxn modelId="{A0F9CD95-3B94-456F-A644-D63A396CD8D4}" type="presParOf" srcId="{247D9E6D-005A-41DD-9142-9769F7521614}" destId="{97467278-047F-4471-A702-234A77046EBC}" srcOrd="0" destOrd="0" presId="urn:microsoft.com/office/officeart/2005/8/layout/vList5"/>
    <dgm:cxn modelId="{B30EC9EA-B9D5-47EF-9487-0AD58A440FB6}" type="presParOf" srcId="{247D9E6D-005A-41DD-9142-9769F7521614}" destId="{276DA10C-7074-4F98-9A26-AAB8D03710B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F93F8F6-477C-4E44-978F-B866C840FEA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A94EC5E3-CD0B-4C0B-951F-1F3657AEAAD1}">
      <dgm:prSet/>
      <dgm:spPr/>
      <dgm:t>
        <a:bodyPr/>
        <a:lstStyle/>
        <a:p>
          <a:r>
            <a:rPr lang="en-US" b="0"/>
            <a:t>Estimates are preliminary (pending further analysis and CMS guidance)</a:t>
          </a:r>
          <a:endParaRPr lang="en-US"/>
        </a:p>
      </dgm:t>
    </dgm:pt>
    <dgm:pt modelId="{2D1992E3-33E0-4F26-AD4F-41A33FFD67BF}" type="parTrans" cxnId="{6C0AA05A-BF04-4AB1-B3AE-78896D528B3F}">
      <dgm:prSet/>
      <dgm:spPr/>
      <dgm:t>
        <a:bodyPr/>
        <a:lstStyle/>
        <a:p>
          <a:endParaRPr lang="en-US"/>
        </a:p>
      </dgm:t>
    </dgm:pt>
    <dgm:pt modelId="{3080C68B-26AB-4B54-B222-CC980F6A6947}" type="sibTrans" cxnId="{6C0AA05A-BF04-4AB1-B3AE-78896D528B3F}">
      <dgm:prSet/>
      <dgm:spPr/>
      <dgm:t>
        <a:bodyPr/>
        <a:lstStyle/>
        <a:p>
          <a:endParaRPr lang="en-US"/>
        </a:p>
      </dgm:t>
    </dgm:pt>
    <dgm:pt modelId="{02CBC829-8691-4996-A0A2-21C8753AD8A2}">
      <dgm:prSet/>
      <dgm:spPr/>
      <dgm:t>
        <a:bodyPr/>
        <a:lstStyle/>
        <a:p>
          <a:r>
            <a:rPr lang="en-US" b="0"/>
            <a:t>Coverage losses will eventually exceed 140,000</a:t>
          </a:r>
          <a:endParaRPr lang="en-US"/>
        </a:p>
      </dgm:t>
    </dgm:pt>
    <dgm:pt modelId="{4E2BF5F3-71EE-400C-8284-BA8A93AE3F70}" type="parTrans" cxnId="{B496419F-A5BC-41DB-BED0-67257237DF4A}">
      <dgm:prSet/>
      <dgm:spPr/>
      <dgm:t>
        <a:bodyPr/>
        <a:lstStyle/>
        <a:p>
          <a:endParaRPr lang="en-US"/>
        </a:p>
      </dgm:t>
    </dgm:pt>
    <dgm:pt modelId="{CF158EEF-C21C-4E47-ABEA-7EA5F4D1C9A2}" type="sibTrans" cxnId="{B496419F-A5BC-41DB-BED0-67257237DF4A}">
      <dgm:prSet/>
      <dgm:spPr/>
      <dgm:t>
        <a:bodyPr/>
        <a:lstStyle/>
        <a:p>
          <a:endParaRPr lang="en-US"/>
        </a:p>
      </dgm:t>
    </dgm:pt>
    <dgm:pt modelId="{DEE0F430-B8F8-4483-B856-9D474C64D7FE}">
      <dgm:prSet/>
      <dgm:spPr/>
      <dgm:t>
        <a:bodyPr/>
        <a:lstStyle/>
        <a:p>
          <a:r>
            <a:rPr lang="en-US" b="0"/>
            <a:t>Based on Congressional Budget Office (CBO) data and Minnesota-specific factors</a:t>
          </a:r>
          <a:endParaRPr lang="en-US"/>
        </a:p>
      </dgm:t>
    </dgm:pt>
    <dgm:pt modelId="{D0ED571F-316F-47F9-9D4D-2A54C6E6F94B}" type="parTrans" cxnId="{8CA68CC1-3F36-4043-8FE9-78A9D2BA8229}">
      <dgm:prSet/>
      <dgm:spPr/>
      <dgm:t>
        <a:bodyPr/>
        <a:lstStyle/>
        <a:p>
          <a:endParaRPr lang="en-US"/>
        </a:p>
      </dgm:t>
    </dgm:pt>
    <dgm:pt modelId="{F9015E95-3B9B-4959-90C1-F5E4DF0441E6}" type="sibTrans" cxnId="{8CA68CC1-3F36-4043-8FE9-78A9D2BA8229}">
      <dgm:prSet/>
      <dgm:spPr/>
      <dgm:t>
        <a:bodyPr/>
        <a:lstStyle/>
        <a:p>
          <a:endParaRPr lang="en-US"/>
        </a:p>
      </dgm:t>
    </dgm:pt>
    <dgm:pt modelId="{7CC21FA8-280F-4A0D-9DC8-B8B79FA294A4}">
      <dgm:prSet/>
      <dgm:spPr/>
      <dgm:t>
        <a:bodyPr/>
        <a:lstStyle/>
        <a:p>
          <a:r>
            <a:rPr lang="en-US" b="0"/>
            <a:t>Federal funding reductions will total roughly $1.1 billion in the first four years of enactment</a:t>
          </a:r>
          <a:endParaRPr lang="en-US"/>
        </a:p>
      </dgm:t>
    </dgm:pt>
    <dgm:pt modelId="{981E2055-0E93-4D82-AB34-9B3EEE7E31FA}" type="parTrans" cxnId="{5FEBA75F-FE35-4FB6-BABC-C31E18F1874E}">
      <dgm:prSet/>
      <dgm:spPr/>
      <dgm:t>
        <a:bodyPr/>
        <a:lstStyle/>
        <a:p>
          <a:endParaRPr lang="en-US"/>
        </a:p>
      </dgm:t>
    </dgm:pt>
    <dgm:pt modelId="{59D869AA-A003-4C2E-8335-FA8F00339482}" type="sibTrans" cxnId="{5FEBA75F-FE35-4FB6-BABC-C31E18F1874E}">
      <dgm:prSet/>
      <dgm:spPr/>
      <dgm:t>
        <a:bodyPr/>
        <a:lstStyle/>
        <a:p>
          <a:endParaRPr lang="en-US"/>
        </a:p>
      </dgm:t>
    </dgm:pt>
    <dgm:pt modelId="{9A33B011-B442-46DD-99F0-A99882FD98BB}">
      <dgm:prSet/>
      <dgm:spPr/>
      <dgm:t>
        <a:bodyPr/>
        <a:lstStyle/>
        <a:p>
          <a:r>
            <a:rPr lang="en-US" b="0"/>
            <a:t>Budget impacts are backloaded and grow over time</a:t>
          </a:r>
          <a:endParaRPr lang="en-US"/>
        </a:p>
      </dgm:t>
    </dgm:pt>
    <dgm:pt modelId="{A8404CAC-3837-41AC-96C4-C196CBA4B43B}" type="parTrans" cxnId="{7F24534F-89A5-45A4-9121-E6B4C7EEBDAD}">
      <dgm:prSet/>
      <dgm:spPr/>
      <dgm:t>
        <a:bodyPr/>
        <a:lstStyle/>
        <a:p>
          <a:endParaRPr lang="en-US"/>
        </a:p>
      </dgm:t>
    </dgm:pt>
    <dgm:pt modelId="{7E9F487D-82FE-4664-B430-8F8015C9CFD0}" type="sibTrans" cxnId="{7F24534F-89A5-45A4-9121-E6B4C7EEBDAD}">
      <dgm:prSet/>
      <dgm:spPr/>
      <dgm:t>
        <a:bodyPr/>
        <a:lstStyle/>
        <a:p>
          <a:endParaRPr lang="en-US"/>
        </a:p>
      </dgm:t>
    </dgm:pt>
    <dgm:pt modelId="{6A307931-8A7A-455B-8F78-3BAA9E998CA0}">
      <dgm:prSet/>
      <dgm:spPr/>
      <dgm:t>
        <a:bodyPr/>
        <a:lstStyle/>
        <a:p>
          <a:r>
            <a:rPr lang="en-US" b="0"/>
            <a:t>Impact to the state budget is still being analyzed</a:t>
          </a:r>
          <a:endParaRPr lang="en-US"/>
        </a:p>
      </dgm:t>
    </dgm:pt>
    <dgm:pt modelId="{72FCFB3A-4F01-4C81-BD31-F1FE6ED5E6C4}" type="parTrans" cxnId="{D6A039C9-2034-4542-A712-142624601061}">
      <dgm:prSet/>
      <dgm:spPr/>
      <dgm:t>
        <a:bodyPr/>
        <a:lstStyle/>
        <a:p>
          <a:endParaRPr lang="en-US"/>
        </a:p>
      </dgm:t>
    </dgm:pt>
    <dgm:pt modelId="{8AB7DF7E-8CBB-4F02-92EA-721910B6E4A8}" type="sibTrans" cxnId="{D6A039C9-2034-4542-A712-142624601061}">
      <dgm:prSet/>
      <dgm:spPr/>
      <dgm:t>
        <a:bodyPr/>
        <a:lstStyle/>
        <a:p>
          <a:endParaRPr lang="en-US"/>
        </a:p>
      </dgm:t>
    </dgm:pt>
    <dgm:pt modelId="{89F0D179-19F3-453A-B100-D12897B3E063}">
      <dgm:prSet/>
      <dgm:spPr/>
      <dgm:t>
        <a:bodyPr/>
        <a:lstStyle/>
        <a:p>
          <a:r>
            <a:rPr lang="en-US" b="0"/>
            <a:t>Counties will face hundreds of millions of dollars in new administrative costs</a:t>
          </a:r>
          <a:endParaRPr lang="en-US"/>
        </a:p>
      </dgm:t>
    </dgm:pt>
    <dgm:pt modelId="{BF8FAF0F-2B57-479B-BEBE-7766B264A023}" type="parTrans" cxnId="{194E2900-2C0E-4139-9346-D70A4E09D67B}">
      <dgm:prSet/>
      <dgm:spPr/>
      <dgm:t>
        <a:bodyPr/>
        <a:lstStyle/>
        <a:p>
          <a:endParaRPr lang="en-US"/>
        </a:p>
      </dgm:t>
    </dgm:pt>
    <dgm:pt modelId="{613A0986-E712-4BDB-A772-BB6BAB77DEB0}" type="sibTrans" cxnId="{194E2900-2C0E-4139-9346-D70A4E09D67B}">
      <dgm:prSet/>
      <dgm:spPr/>
      <dgm:t>
        <a:bodyPr/>
        <a:lstStyle/>
        <a:p>
          <a:endParaRPr lang="en-US"/>
        </a:p>
      </dgm:t>
    </dgm:pt>
    <dgm:pt modelId="{47F12EF7-AAE6-4779-A9E9-71B13946E33C}">
      <dgm:prSet/>
      <dgm:spPr/>
      <dgm:t>
        <a:bodyPr/>
        <a:lstStyle/>
        <a:p>
          <a:r>
            <a:rPr lang="en-US" b="0"/>
            <a:t>Impacts are cumulative and interactive</a:t>
          </a:r>
          <a:endParaRPr lang="en-US"/>
        </a:p>
      </dgm:t>
    </dgm:pt>
    <dgm:pt modelId="{60AD9138-FC40-42EC-BB09-2C5D6F8BE3C9}" type="parTrans" cxnId="{DDDCAFC0-F9F8-4829-BF32-E54608F8EBDF}">
      <dgm:prSet/>
      <dgm:spPr/>
      <dgm:t>
        <a:bodyPr/>
        <a:lstStyle/>
        <a:p>
          <a:endParaRPr lang="en-US"/>
        </a:p>
      </dgm:t>
    </dgm:pt>
    <dgm:pt modelId="{BA106680-8EB9-4206-9DA1-FBFEA2F0824D}" type="sibTrans" cxnId="{DDDCAFC0-F9F8-4829-BF32-E54608F8EBDF}">
      <dgm:prSet/>
      <dgm:spPr/>
      <dgm:t>
        <a:bodyPr/>
        <a:lstStyle/>
        <a:p>
          <a:endParaRPr lang="en-US"/>
        </a:p>
      </dgm:t>
    </dgm:pt>
    <dgm:pt modelId="{FF78BDB6-86F6-4724-85ED-A6197D170E0C}" type="pres">
      <dgm:prSet presAssocID="{AF93F8F6-477C-4E44-978F-B866C840FEA3}" presName="root" presStyleCnt="0">
        <dgm:presLayoutVars>
          <dgm:dir/>
          <dgm:resizeHandles val="exact"/>
        </dgm:presLayoutVars>
      </dgm:prSet>
      <dgm:spPr/>
    </dgm:pt>
    <dgm:pt modelId="{1FBB0260-A994-4645-9124-B24786115AEE}" type="pres">
      <dgm:prSet presAssocID="{A94EC5E3-CD0B-4C0B-951F-1F3657AEAAD1}" presName="compNode" presStyleCnt="0"/>
      <dgm:spPr/>
    </dgm:pt>
    <dgm:pt modelId="{F311133F-B570-4C05-9C65-ABBC9A37DBB7}" type="pres">
      <dgm:prSet presAssocID="{A94EC5E3-CD0B-4C0B-951F-1F3657AEAAD1}" presName="bgRect" presStyleLbl="bgShp" presStyleIdx="0" presStyleCnt="5"/>
      <dgm:spPr/>
    </dgm:pt>
    <dgm:pt modelId="{8526A7AC-FB25-412D-BD2F-1C87FC43AAF7}" type="pres">
      <dgm:prSet presAssocID="{A94EC5E3-CD0B-4C0B-951F-1F3657AEAAD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lp"/>
        </a:ext>
      </dgm:extLst>
    </dgm:pt>
    <dgm:pt modelId="{3739C049-9906-4574-BB60-97772C9D7144}" type="pres">
      <dgm:prSet presAssocID="{A94EC5E3-CD0B-4C0B-951F-1F3657AEAAD1}" presName="spaceRect" presStyleCnt="0"/>
      <dgm:spPr/>
    </dgm:pt>
    <dgm:pt modelId="{60364CFA-1B28-44F4-BB95-CEF93CFB7ACC}" type="pres">
      <dgm:prSet presAssocID="{A94EC5E3-CD0B-4C0B-951F-1F3657AEAAD1}" presName="parTx" presStyleLbl="revTx" presStyleIdx="0" presStyleCnt="7">
        <dgm:presLayoutVars>
          <dgm:chMax val="0"/>
          <dgm:chPref val="0"/>
        </dgm:presLayoutVars>
      </dgm:prSet>
      <dgm:spPr/>
    </dgm:pt>
    <dgm:pt modelId="{66AABB08-0562-4AB0-9FB9-D64117BB2267}" type="pres">
      <dgm:prSet presAssocID="{3080C68B-26AB-4B54-B222-CC980F6A6947}" presName="sibTrans" presStyleCnt="0"/>
      <dgm:spPr/>
    </dgm:pt>
    <dgm:pt modelId="{5E43B91F-7614-403C-BCDB-2B603B690AFE}" type="pres">
      <dgm:prSet presAssocID="{02CBC829-8691-4996-A0A2-21C8753AD8A2}" presName="compNode" presStyleCnt="0"/>
      <dgm:spPr/>
    </dgm:pt>
    <dgm:pt modelId="{903E484F-0A78-49AC-86FC-434D6AC8B0C9}" type="pres">
      <dgm:prSet presAssocID="{02CBC829-8691-4996-A0A2-21C8753AD8A2}" presName="bgRect" presStyleLbl="bgShp" presStyleIdx="1" presStyleCnt="5"/>
      <dgm:spPr/>
    </dgm:pt>
    <dgm:pt modelId="{376BC6C8-9275-4C47-8E43-1A3D72323B78}" type="pres">
      <dgm:prSet presAssocID="{02CBC829-8691-4996-A0A2-21C8753AD8A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BBE8055E-6243-4559-A35F-6644E42D8CC7}" type="pres">
      <dgm:prSet presAssocID="{02CBC829-8691-4996-A0A2-21C8753AD8A2}" presName="spaceRect" presStyleCnt="0"/>
      <dgm:spPr/>
    </dgm:pt>
    <dgm:pt modelId="{C2F72B57-246C-49C9-BBFC-5B7E290F7D41}" type="pres">
      <dgm:prSet presAssocID="{02CBC829-8691-4996-A0A2-21C8753AD8A2}" presName="parTx" presStyleLbl="revTx" presStyleIdx="1" presStyleCnt="7">
        <dgm:presLayoutVars>
          <dgm:chMax val="0"/>
          <dgm:chPref val="0"/>
        </dgm:presLayoutVars>
      </dgm:prSet>
      <dgm:spPr/>
    </dgm:pt>
    <dgm:pt modelId="{D82164A8-FED5-4C20-A877-92BDFC8EEBB5}" type="pres">
      <dgm:prSet presAssocID="{02CBC829-8691-4996-A0A2-21C8753AD8A2}" presName="desTx" presStyleLbl="revTx" presStyleIdx="2" presStyleCnt="7">
        <dgm:presLayoutVars/>
      </dgm:prSet>
      <dgm:spPr/>
    </dgm:pt>
    <dgm:pt modelId="{FDCE011D-A8F5-4D33-8ACE-9932916BCA66}" type="pres">
      <dgm:prSet presAssocID="{CF158EEF-C21C-4E47-ABEA-7EA5F4D1C9A2}" presName="sibTrans" presStyleCnt="0"/>
      <dgm:spPr/>
    </dgm:pt>
    <dgm:pt modelId="{3090471F-6432-4E10-9C36-34D59CDE2CD7}" type="pres">
      <dgm:prSet presAssocID="{7CC21FA8-280F-4A0D-9DC8-B8B79FA294A4}" presName="compNode" presStyleCnt="0"/>
      <dgm:spPr/>
    </dgm:pt>
    <dgm:pt modelId="{70478A8D-7FE0-483D-B701-602FF20BCE32}" type="pres">
      <dgm:prSet presAssocID="{7CC21FA8-280F-4A0D-9DC8-B8B79FA294A4}" presName="bgRect" presStyleLbl="bgShp" presStyleIdx="2" presStyleCnt="5"/>
      <dgm:spPr/>
    </dgm:pt>
    <dgm:pt modelId="{A3000F0B-2914-401B-84D1-F26C2A622C1C}" type="pres">
      <dgm:prSet presAssocID="{7CC21FA8-280F-4A0D-9DC8-B8B79FA294A4}"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2B8565B3-310C-41A2-8453-7B19413A6F6F}" type="pres">
      <dgm:prSet presAssocID="{7CC21FA8-280F-4A0D-9DC8-B8B79FA294A4}" presName="spaceRect" presStyleCnt="0"/>
      <dgm:spPr/>
    </dgm:pt>
    <dgm:pt modelId="{FC071257-3A27-4848-83D4-57A59CEFC696}" type="pres">
      <dgm:prSet presAssocID="{7CC21FA8-280F-4A0D-9DC8-B8B79FA294A4}" presName="parTx" presStyleLbl="revTx" presStyleIdx="3" presStyleCnt="7">
        <dgm:presLayoutVars>
          <dgm:chMax val="0"/>
          <dgm:chPref val="0"/>
        </dgm:presLayoutVars>
      </dgm:prSet>
      <dgm:spPr/>
    </dgm:pt>
    <dgm:pt modelId="{E438A844-36BC-4908-84AA-C347016F7624}" type="pres">
      <dgm:prSet presAssocID="{7CC21FA8-280F-4A0D-9DC8-B8B79FA294A4}" presName="desTx" presStyleLbl="revTx" presStyleIdx="4" presStyleCnt="7">
        <dgm:presLayoutVars/>
      </dgm:prSet>
      <dgm:spPr/>
    </dgm:pt>
    <dgm:pt modelId="{0D0FA648-D6F4-4CFB-91E8-8255ECE5F1E3}" type="pres">
      <dgm:prSet presAssocID="{59D869AA-A003-4C2E-8335-FA8F00339482}" presName="sibTrans" presStyleCnt="0"/>
      <dgm:spPr/>
    </dgm:pt>
    <dgm:pt modelId="{B6E83BAE-FEC3-4057-8535-722B6762C90E}" type="pres">
      <dgm:prSet presAssocID="{89F0D179-19F3-453A-B100-D12897B3E063}" presName="compNode" presStyleCnt="0"/>
      <dgm:spPr/>
    </dgm:pt>
    <dgm:pt modelId="{25B885A3-8306-4941-9AD8-DCDD7F9BE128}" type="pres">
      <dgm:prSet presAssocID="{89F0D179-19F3-453A-B100-D12897B3E063}" presName="bgRect" presStyleLbl="bgShp" presStyleIdx="3" presStyleCnt="5"/>
      <dgm:spPr/>
    </dgm:pt>
    <dgm:pt modelId="{7928AD80-BEAC-4BC1-8D2D-4D933D736902}" type="pres">
      <dgm:prSet presAssocID="{89F0D179-19F3-453A-B100-D12897B3E063}"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oins"/>
        </a:ext>
      </dgm:extLst>
    </dgm:pt>
    <dgm:pt modelId="{AE6DC49C-6528-4986-BD80-479055543070}" type="pres">
      <dgm:prSet presAssocID="{89F0D179-19F3-453A-B100-D12897B3E063}" presName="spaceRect" presStyleCnt="0"/>
      <dgm:spPr/>
    </dgm:pt>
    <dgm:pt modelId="{A0E53CC5-08A4-4544-9568-756101B75019}" type="pres">
      <dgm:prSet presAssocID="{89F0D179-19F3-453A-B100-D12897B3E063}" presName="parTx" presStyleLbl="revTx" presStyleIdx="5" presStyleCnt="7">
        <dgm:presLayoutVars>
          <dgm:chMax val="0"/>
          <dgm:chPref val="0"/>
        </dgm:presLayoutVars>
      </dgm:prSet>
      <dgm:spPr/>
    </dgm:pt>
    <dgm:pt modelId="{DAB1463D-6968-407D-A57A-5D985F812ED6}" type="pres">
      <dgm:prSet presAssocID="{613A0986-E712-4BDB-A772-BB6BAB77DEB0}" presName="sibTrans" presStyleCnt="0"/>
      <dgm:spPr/>
    </dgm:pt>
    <dgm:pt modelId="{9676D4E8-A9CD-43AB-9CB4-40874AAA8F3D}" type="pres">
      <dgm:prSet presAssocID="{47F12EF7-AAE6-4779-A9E9-71B13946E33C}" presName="compNode" presStyleCnt="0"/>
      <dgm:spPr/>
    </dgm:pt>
    <dgm:pt modelId="{C344A0C1-9021-45A1-8B6C-D8FC5FBFBEA0}" type="pres">
      <dgm:prSet presAssocID="{47F12EF7-AAE6-4779-A9E9-71B13946E33C}" presName="bgRect" presStyleLbl="bgShp" presStyleIdx="4" presStyleCnt="5"/>
      <dgm:spPr/>
    </dgm:pt>
    <dgm:pt modelId="{E1700F5D-D923-4F74-9233-04F02E4BCAEB}" type="pres">
      <dgm:prSet presAssocID="{47F12EF7-AAE6-4779-A9E9-71B13946E33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omputer"/>
        </a:ext>
      </dgm:extLst>
    </dgm:pt>
    <dgm:pt modelId="{94A59083-AA96-46D6-A70E-5FB6D850C5B9}" type="pres">
      <dgm:prSet presAssocID="{47F12EF7-AAE6-4779-A9E9-71B13946E33C}" presName="spaceRect" presStyleCnt="0"/>
      <dgm:spPr/>
    </dgm:pt>
    <dgm:pt modelId="{F7B106A6-96BD-4849-B249-0F07003D390B}" type="pres">
      <dgm:prSet presAssocID="{47F12EF7-AAE6-4779-A9E9-71B13946E33C}" presName="parTx" presStyleLbl="revTx" presStyleIdx="6" presStyleCnt="7">
        <dgm:presLayoutVars>
          <dgm:chMax val="0"/>
          <dgm:chPref val="0"/>
        </dgm:presLayoutVars>
      </dgm:prSet>
      <dgm:spPr/>
    </dgm:pt>
  </dgm:ptLst>
  <dgm:cxnLst>
    <dgm:cxn modelId="{194E2900-2C0E-4139-9346-D70A4E09D67B}" srcId="{AF93F8F6-477C-4E44-978F-B866C840FEA3}" destId="{89F0D179-19F3-453A-B100-D12897B3E063}" srcOrd="3" destOrd="0" parTransId="{BF8FAF0F-2B57-479B-BEBE-7766B264A023}" sibTransId="{613A0986-E712-4BDB-A772-BB6BAB77DEB0}"/>
    <dgm:cxn modelId="{6083F92A-534B-47BE-AA1C-22FE31F9E91E}" type="presOf" srcId="{7CC21FA8-280F-4A0D-9DC8-B8B79FA294A4}" destId="{FC071257-3A27-4848-83D4-57A59CEFC696}" srcOrd="0" destOrd="0" presId="urn:microsoft.com/office/officeart/2018/2/layout/IconVerticalSolidList"/>
    <dgm:cxn modelId="{5FEBA75F-FE35-4FB6-BABC-C31E18F1874E}" srcId="{AF93F8F6-477C-4E44-978F-B866C840FEA3}" destId="{7CC21FA8-280F-4A0D-9DC8-B8B79FA294A4}" srcOrd="2" destOrd="0" parTransId="{981E2055-0E93-4D82-AB34-9B3EEE7E31FA}" sibTransId="{59D869AA-A003-4C2E-8335-FA8F00339482}"/>
    <dgm:cxn modelId="{0AC23860-A4DD-4788-B88E-0F9E7EB2FD4E}" type="presOf" srcId="{AF93F8F6-477C-4E44-978F-B866C840FEA3}" destId="{FF78BDB6-86F6-4724-85ED-A6197D170E0C}" srcOrd="0" destOrd="0" presId="urn:microsoft.com/office/officeart/2018/2/layout/IconVerticalSolidList"/>
    <dgm:cxn modelId="{5F8F9D63-DBF6-4257-8F56-38818EF4A39D}" type="presOf" srcId="{89F0D179-19F3-453A-B100-D12897B3E063}" destId="{A0E53CC5-08A4-4544-9568-756101B75019}" srcOrd="0" destOrd="0" presId="urn:microsoft.com/office/officeart/2018/2/layout/IconVerticalSolidList"/>
    <dgm:cxn modelId="{CD946444-4A83-4BAC-9BA4-AF5670DDE2A5}" type="presOf" srcId="{9A33B011-B442-46DD-99F0-A99882FD98BB}" destId="{E438A844-36BC-4908-84AA-C347016F7624}" srcOrd="0" destOrd="0" presId="urn:microsoft.com/office/officeart/2018/2/layout/IconVerticalSolidList"/>
    <dgm:cxn modelId="{7F24534F-89A5-45A4-9121-E6B4C7EEBDAD}" srcId="{7CC21FA8-280F-4A0D-9DC8-B8B79FA294A4}" destId="{9A33B011-B442-46DD-99F0-A99882FD98BB}" srcOrd="0" destOrd="0" parTransId="{A8404CAC-3837-41AC-96C4-C196CBA4B43B}" sibTransId="{7E9F487D-82FE-4664-B430-8F8015C9CFD0}"/>
    <dgm:cxn modelId="{D8275457-58E7-4C84-81BF-106946C8AF3C}" type="presOf" srcId="{47F12EF7-AAE6-4779-A9E9-71B13946E33C}" destId="{F7B106A6-96BD-4849-B249-0F07003D390B}" srcOrd="0" destOrd="0" presId="urn:microsoft.com/office/officeart/2018/2/layout/IconVerticalSolidList"/>
    <dgm:cxn modelId="{6C0AA05A-BF04-4AB1-B3AE-78896D528B3F}" srcId="{AF93F8F6-477C-4E44-978F-B866C840FEA3}" destId="{A94EC5E3-CD0B-4C0B-951F-1F3657AEAAD1}" srcOrd="0" destOrd="0" parTransId="{2D1992E3-33E0-4F26-AD4F-41A33FFD67BF}" sibTransId="{3080C68B-26AB-4B54-B222-CC980F6A6947}"/>
    <dgm:cxn modelId="{B3973392-C728-4235-A68E-5E389EA33B41}" type="presOf" srcId="{DEE0F430-B8F8-4483-B856-9D474C64D7FE}" destId="{D82164A8-FED5-4C20-A877-92BDFC8EEBB5}" srcOrd="0" destOrd="0" presId="urn:microsoft.com/office/officeart/2018/2/layout/IconVerticalSolidList"/>
    <dgm:cxn modelId="{B496419F-A5BC-41DB-BED0-67257237DF4A}" srcId="{AF93F8F6-477C-4E44-978F-B866C840FEA3}" destId="{02CBC829-8691-4996-A0A2-21C8753AD8A2}" srcOrd="1" destOrd="0" parTransId="{4E2BF5F3-71EE-400C-8284-BA8A93AE3F70}" sibTransId="{CF158EEF-C21C-4E47-ABEA-7EA5F4D1C9A2}"/>
    <dgm:cxn modelId="{352B82B2-AC79-46BA-8882-573BE39D9BCE}" type="presOf" srcId="{02CBC829-8691-4996-A0A2-21C8753AD8A2}" destId="{C2F72B57-246C-49C9-BBFC-5B7E290F7D41}" srcOrd="0" destOrd="0" presId="urn:microsoft.com/office/officeart/2018/2/layout/IconVerticalSolidList"/>
    <dgm:cxn modelId="{F479A0C0-AED9-4381-870B-75B9781E12BF}" type="presOf" srcId="{A94EC5E3-CD0B-4C0B-951F-1F3657AEAAD1}" destId="{60364CFA-1B28-44F4-BB95-CEF93CFB7ACC}" srcOrd="0" destOrd="0" presId="urn:microsoft.com/office/officeart/2018/2/layout/IconVerticalSolidList"/>
    <dgm:cxn modelId="{2186AAC0-B024-41A1-A9EB-DD9E02709484}" type="presOf" srcId="{6A307931-8A7A-455B-8F78-3BAA9E998CA0}" destId="{E438A844-36BC-4908-84AA-C347016F7624}" srcOrd="0" destOrd="1" presId="urn:microsoft.com/office/officeart/2018/2/layout/IconVerticalSolidList"/>
    <dgm:cxn modelId="{DDDCAFC0-F9F8-4829-BF32-E54608F8EBDF}" srcId="{AF93F8F6-477C-4E44-978F-B866C840FEA3}" destId="{47F12EF7-AAE6-4779-A9E9-71B13946E33C}" srcOrd="4" destOrd="0" parTransId="{60AD9138-FC40-42EC-BB09-2C5D6F8BE3C9}" sibTransId="{BA106680-8EB9-4206-9DA1-FBFEA2F0824D}"/>
    <dgm:cxn modelId="{8CA68CC1-3F36-4043-8FE9-78A9D2BA8229}" srcId="{02CBC829-8691-4996-A0A2-21C8753AD8A2}" destId="{DEE0F430-B8F8-4483-B856-9D474C64D7FE}" srcOrd="0" destOrd="0" parTransId="{D0ED571F-316F-47F9-9D4D-2A54C6E6F94B}" sibTransId="{F9015E95-3B9B-4959-90C1-F5E4DF0441E6}"/>
    <dgm:cxn modelId="{D6A039C9-2034-4542-A712-142624601061}" srcId="{7CC21FA8-280F-4A0D-9DC8-B8B79FA294A4}" destId="{6A307931-8A7A-455B-8F78-3BAA9E998CA0}" srcOrd="1" destOrd="0" parTransId="{72FCFB3A-4F01-4C81-BD31-F1FE6ED5E6C4}" sibTransId="{8AB7DF7E-8CBB-4F02-92EA-721910B6E4A8}"/>
    <dgm:cxn modelId="{62208448-749F-40B1-9518-D0184794E465}" type="presParOf" srcId="{FF78BDB6-86F6-4724-85ED-A6197D170E0C}" destId="{1FBB0260-A994-4645-9124-B24786115AEE}" srcOrd="0" destOrd="0" presId="urn:microsoft.com/office/officeart/2018/2/layout/IconVerticalSolidList"/>
    <dgm:cxn modelId="{F9503019-A98F-4C22-BF0B-F7474D9357C8}" type="presParOf" srcId="{1FBB0260-A994-4645-9124-B24786115AEE}" destId="{F311133F-B570-4C05-9C65-ABBC9A37DBB7}" srcOrd="0" destOrd="0" presId="urn:microsoft.com/office/officeart/2018/2/layout/IconVerticalSolidList"/>
    <dgm:cxn modelId="{AC0BB50D-075D-4746-B3EE-A3DE91F6E981}" type="presParOf" srcId="{1FBB0260-A994-4645-9124-B24786115AEE}" destId="{8526A7AC-FB25-412D-BD2F-1C87FC43AAF7}" srcOrd="1" destOrd="0" presId="urn:microsoft.com/office/officeart/2018/2/layout/IconVerticalSolidList"/>
    <dgm:cxn modelId="{D855F74B-ACF8-4EC8-ACBF-6C5C5E70BE65}" type="presParOf" srcId="{1FBB0260-A994-4645-9124-B24786115AEE}" destId="{3739C049-9906-4574-BB60-97772C9D7144}" srcOrd="2" destOrd="0" presId="urn:microsoft.com/office/officeart/2018/2/layout/IconVerticalSolidList"/>
    <dgm:cxn modelId="{6ABC8EB8-7D88-42AA-BAA2-AB2901CDB097}" type="presParOf" srcId="{1FBB0260-A994-4645-9124-B24786115AEE}" destId="{60364CFA-1B28-44F4-BB95-CEF93CFB7ACC}" srcOrd="3" destOrd="0" presId="urn:microsoft.com/office/officeart/2018/2/layout/IconVerticalSolidList"/>
    <dgm:cxn modelId="{D9E5F537-DEC8-4C29-8391-6E4B746D000C}" type="presParOf" srcId="{FF78BDB6-86F6-4724-85ED-A6197D170E0C}" destId="{66AABB08-0562-4AB0-9FB9-D64117BB2267}" srcOrd="1" destOrd="0" presId="urn:microsoft.com/office/officeart/2018/2/layout/IconVerticalSolidList"/>
    <dgm:cxn modelId="{7EA8A847-DE96-4A90-9E57-575E17616CDD}" type="presParOf" srcId="{FF78BDB6-86F6-4724-85ED-A6197D170E0C}" destId="{5E43B91F-7614-403C-BCDB-2B603B690AFE}" srcOrd="2" destOrd="0" presId="urn:microsoft.com/office/officeart/2018/2/layout/IconVerticalSolidList"/>
    <dgm:cxn modelId="{F8F0B757-2CA4-4E33-B28D-729CD8996201}" type="presParOf" srcId="{5E43B91F-7614-403C-BCDB-2B603B690AFE}" destId="{903E484F-0A78-49AC-86FC-434D6AC8B0C9}" srcOrd="0" destOrd="0" presId="urn:microsoft.com/office/officeart/2018/2/layout/IconVerticalSolidList"/>
    <dgm:cxn modelId="{4B4EE303-E4FB-49A0-8F83-405ADCFADF02}" type="presParOf" srcId="{5E43B91F-7614-403C-BCDB-2B603B690AFE}" destId="{376BC6C8-9275-4C47-8E43-1A3D72323B78}" srcOrd="1" destOrd="0" presId="urn:microsoft.com/office/officeart/2018/2/layout/IconVerticalSolidList"/>
    <dgm:cxn modelId="{BEFBE0A6-FC0C-4C5F-A61D-20EBF708C5C0}" type="presParOf" srcId="{5E43B91F-7614-403C-BCDB-2B603B690AFE}" destId="{BBE8055E-6243-4559-A35F-6644E42D8CC7}" srcOrd="2" destOrd="0" presId="urn:microsoft.com/office/officeart/2018/2/layout/IconVerticalSolidList"/>
    <dgm:cxn modelId="{01CED4EC-2E9E-4FFA-8DAC-713BB5E9258D}" type="presParOf" srcId="{5E43B91F-7614-403C-BCDB-2B603B690AFE}" destId="{C2F72B57-246C-49C9-BBFC-5B7E290F7D41}" srcOrd="3" destOrd="0" presId="urn:microsoft.com/office/officeart/2018/2/layout/IconVerticalSolidList"/>
    <dgm:cxn modelId="{7963A076-33DB-4BC8-809F-A4B7B583811B}" type="presParOf" srcId="{5E43B91F-7614-403C-BCDB-2B603B690AFE}" destId="{D82164A8-FED5-4C20-A877-92BDFC8EEBB5}" srcOrd="4" destOrd="0" presId="urn:microsoft.com/office/officeart/2018/2/layout/IconVerticalSolidList"/>
    <dgm:cxn modelId="{E8F864DB-B912-4261-85C2-CC62AF913958}" type="presParOf" srcId="{FF78BDB6-86F6-4724-85ED-A6197D170E0C}" destId="{FDCE011D-A8F5-4D33-8ACE-9932916BCA66}" srcOrd="3" destOrd="0" presId="urn:microsoft.com/office/officeart/2018/2/layout/IconVerticalSolidList"/>
    <dgm:cxn modelId="{DDA95ECC-D59D-433D-9816-0CDBF7E97EE8}" type="presParOf" srcId="{FF78BDB6-86F6-4724-85ED-A6197D170E0C}" destId="{3090471F-6432-4E10-9C36-34D59CDE2CD7}" srcOrd="4" destOrd="0" presId="urn:microsoft.com/office/officeart/2018/2/layout/IconVerticalSolidList"/>
    <dgm:cxn modelId="{0EFE7422-441C-4707-9A49-2700AE89CFC9}" type="presParOf" srcId="{3090471F-6432-4E10-9C36-34D59CDE2CD7}" destId="{70478A8D-7FE0-483D-B701-602FF20BCE32}" srcOrd="0" destOrd="0" presId="urn:microsoft.com/office/officeart/2018/2/layout/IconVerticalSolidList"/>
    <dgm:cxn modelId="{6DAB6F15-50FE-421E-B9AA-61336944977F}" type="presParOf" srcId="{3090471F-6432-4E10-9C36-34D59CDE2CD7}" destId="{A3000F0B-2914-401B-84D1-F26C2A622C1C}" srcOrd="1" destOrd="0" presId="urn:microsoft.com/office/officeart/2018/2/layout/IconVerticalSolidList"/>
    <dgm:cxn modelId="{A97B4002-C6D8-415D-9415-F859E0319346}" type="presParOf" srcId="{3090471F-6432-4E10-9C36-34D59CDE2CD7}" destId="{2B8565B3-310C-41A2-8453-7B19413A6F6F}" srcOrd="2" destOrd="0" presId="urn:microsoft.com/office/officeart/2018/2/layout/IconVerticalSolidList"/>
    <dgm:cxn modelId="{CB1DF9BA-E8E8-46FB-BC24-3C28E8F8A0A1}" type="presParOf" srcId="{3090471F-6432-4E10-9C36-34D59CDE2CD7}" destId="{FC071257-3A27-4848-83D4-57A59CEFC696}" srcOrd="3" destOrd="0" presId="urn:microsoft.com/office/officeart/2018/2/layout/IconVerticalSolidList"/>
    <dgm:cxn modelId="{0A2F948A-1FAF-4A7A-8BB2-EF4CD5DDE863}" type="presParOf" srcId="{3090471F-6432-4E10-9C36-34D59CDE2CD7}" destId="{E438A844-36BC-4908-84AA-C347016F7624}" srcOrd="4" destOrd="0" presId="urn:microsoft.com/office/officeart/2018/2/layout/IconVerticalSolidList"/>
    <dgm:cxn modelId="{73E0E468-78D3-4113-BCB2-225320861433}" type="presParOf" srcId="{FF78BDB6-86F6-4724-85ED-A6197D170E0C}" destId="{0D0FA648-D6F4-4CFB-91E8-8255ECE5F1E3}" srcOrd="5" destOrd="0" presId="urn:microsoft.com/office/officeart/2018/2/layout/IconVerticalSolidList"/>
    <dgm:cxn modelId="{ED788F02-87B2-4DB0-B3DD-45254235ECA4}" type="presParOf" srcId="{FF78BDB6-86F6-4724-85ED-A6197D170E0C}" destId="{B6E83BAE-FEC3-4057-8535-722B6762C90E}" srcOrd="6" destOrd="0" presId="urn:microsoft.com/office/officeart/2018/2/layout/IconVerticalSolidList"/>
    <dgm:cxn modelId="{900EC4F1-C7A8-411D-A80A-A78C20269516}" type="presParOf" srcId="{B6E83BAE-FEC3-4057-8535-722B6762C90E}" destId="{25B885A3-8306-4941-9AD8-DCDD7F9BE128}" srcOrd="0" destOrd="0" presId="urn:microsoft.com/office/officeart/2018/2/layout/IconVerticalSolidList"/>
    <dgm:cxn modelId="{156253CA-B082-47B6-83F4-F8699CEF95C1}" type="presParOf" srcId="{B6E83BAE-FEC3-4057-8535-722B6762C90E}" destId="{7928AD80-BEAC-4BC1-8D2D-4D933D736902}" srcOrd="1" destOrd="0" presId="urn:microsoft.com/office/officeart/2018/2/layout/IconVerticalSolidList"/>
    <dgm:cxn modelId="{48A01FE4-D8DD-4760-8125-A35F67E03115}" type="presParOf" srcId="{B6E83BAE-FEC3-4057-8535-722B6762C90E}" destId="{AE6DC49C-6528-4986-BD80-479055543070}" srcOrd="2" destOrd="0" presId="urn:microsoft.com/office/officeart/2018/2/layout/IconVerticalSolidList"/>
    <dgm:cxn modelId="{7F8E92BD-1976-42CF-9561-4C6B0985FA07}" type="presParOf" srcId="{B6E83BAE-FEC3-4057-8535-722B6762C90E}" destId="{A0E53CC5-08A4-4544-9568-756101B75019}" srcOrd="3" destOrd="0" presId="urn:microsoft.com/office/officeart/2018/2/layout/IconVerticalSolidList"/>
    <dgm:cxn modelId="{7DBC2B1C-F5CE-41DB-A25C-97A1968DA632}" type="presParOf" srcId="{FF78BDB6-86F6-4724-85ED-A6197D170E0C}" destId="{DAB1463D-6968-407D-A57A-5D985F812ED6}" srcOrd="7" destOrd="0" presId="urn:microsoft.com/office/officeart/2018/2/layout/IconVerticalSolidList"/>
    <dgm:cxn modelId="{BCB9CD32-8E3F-4330-A07A-4D95D4228488}" type="presParOf" srcId="{FF78BDB6-86F6-4724-85ED-A6197D170E0C}" destId="{9676D4E8-A9CD-43AB-9CB4-40874AAA8F3D}" srcOrd="8" destOrd="0" presId="urn:microsoft.com/office/officeart/2018/2/layout/IconVerticalSolidList"/>
    <dgm:cxn modelId="{ACAF8A1D-CAA8-4BEF-80E5-62272544129D}" type="presParOf" srcId="{9676D4E8-A9CD-43AB-9CB4-40874AAA8F3D}" destId="{C344A0C1-9021-45A1-8B6C-D8FC5FBFBEA0}" srcOrd="0" destOrd="0" presId="urn:microsoft.com/office/officeart/2018/2/layout/IconVerticalSolidList"/>
    <dgm:cxn modelId="{F113DB10-E4D8-46DA-961F-C1D30A2A7074}" type="presParOf" srcId="{9676D4E8-A9CD-43AB-9CB4-40874AAA8F3D}" destId="{E1700F5D-D923-4F74-9233-04F02E4BCAEB}" srcOrd="1" destOrd="0" presId="urn:microsoft.com/office/officeart/2018/2/layout/IconVerticalSolidList"/>
    <dgm:cxn modelId="{EC1BAE1B-4402-41E5-86E9-B1750D6AB3A2}" type="presParOf" srcId="{9676D4E8-A9CD-43AB-9CB4-40874AAA8F3D}" destId="{94A59083-AA96-46D6-A70E-5FB6D850C5B9}" srcOrd="2" destOrd="0" presId="urn:microsoft.com/office/officeart/2018/2/layout/IconVerticalSolidList"/>
    <dgm:cxn modelId="{BD694646-F0E3-4ECA-B84A-8200011F21AA}" type="presParOf" srcId="{9676D4E8-A9CD-43AB-9CB4-40874AAA8F3D}" destId="{F7B106A6-96BD-4849-B249-0F07003D390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D5193A-7EBA-468A-BB2C-025963BAFD6D}">
      <dsp:nvSpPr>
        <dsp:cNvPr id="0" name=""/>
        <dsp:cNvSpPr/>
      </dsp:nvSpPr>
      <dsp:spPr>
        <a:xfrm rot="5400000">
          <a:off x="5752419" y="-2624264"/>
          <a:ext cx="1181583" cy="672998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Simplify information about services and the process to apply for services</a:t>
          </a:r>
        </a:p>
        <a:p>
          <a:pPr marL="171450" lvl="1" indent="-171450" algn="l" defTabSz="755650">
            <a:lnSpc>
              <a:spcPct val="90000"/>
            </a:lnSpc>
            <a:spcBef>
              <a:spcPct val="0"/>
            </a:spcBef>
            <a:spcAft>
              <a:spcPct val="15000"/>
            </a:spcAft>
            <a:buChar char="•"/>
          </a:pPr>
          <a:r>
            <a:rPr lang="en-US" sz="1700" kern="1200" dirty="0"/>
            <a:t>Provide complete, accurate, and accessible information, so a person can make informed choices while planning services. </a:t>
          </a:r>
        </a:p>
      </dsp:txBody>
      <dsp:txXfrm rot="-5400000">
        <a:off x="2978219" y="207616"/>
        <a:ext cx="6672304" cy="1066223"/>
      </dsp:txXfrm>
    </dsp:sp>
    <dsp:sp modelId="{764100DA-074E-4B4C-B100-F5DBAD608A8C}">
      <dsp:nvSpPr>
        <dsp:cNvPr id="0" name=""/>
        <dsp:cNvSpPr/>
      </dsp:nvSpPr>
      <dsp:spPr>
        <a:xfrm>
          <a:off x="648778" y="2237"/>
          <a:ext cx="2329440" cy="14769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Better Access and Flexibility</a:t>
          </a:r>
        </a:p>
      </dsp:txBody>
      <dsp:txXfrm>
        <a:off x="720878" y="74337"/>
        <a:ext cx="2185240" cy="1332779"/>
      </dsp:txXfrm>
    </dsp:sp>
    <dsp:sp modelId="{65E7B6E6-ECDA-4122-A718-04EC7339B879}">
      <dsp:nvSpPr>
        <dsp:cNvPr id="0" name=""/>
        <dsp:cNvSpPr/>
      </dsp:nvSpPr>
      <dsp:spPr>
        <a:xfrm rot="5400000">
          <a:off x="5824763" y="-1073435"/>
          <a:ext cx="1181583" cy="672998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Each person can access services and funding equitably, regardless of their county or tribal nation</a:t>
          </a:r>
        </a:p>
        <a:p>
          <a:pPr marL="171450" lvl="1" indent="-171450" algn="l" defTabSz="755650">
            <a:lnSpc>
              <a:spcPct val="90000"/>
            </a:lnSpc>
            <a:spcBef>
              <a:spcPct val="0"/>
            </a:spcBef>
            <a:spcAft>
              <a:spcPct val="15000"/>
            </a:spcAft>
            <a:buChar char="•"/>
          </a:pPr>
          <a:r>
            <a:rPr lang="en-US" sz="1700" kern="1200" dirty="0"/>
            <a:t>Eliminate discrepancies based on disability type or diagnosis</a:t>
          </a:r>
        </a:p>
      </dsp:txBody>
      <dsp:txXfrm rot="-5400000">
        <a:off x="3050563" y="1758445"/>
        <a:ext cx="6672304" cy="1066223"/>
      </dsp:txXfrm>
    </dsp:sp>
    <dsp:sp modelId="{0414CFA5-61E7-4017-A56D-A31645CC41C2}">
      <dsp:nvSpPr>
        <dsp:cNvPr id="0" name=""/>
        <dsp:cNvSpPr/>
      </dsp:nvSpPr>
      <dsp:spPr>
        <a:xfrm>
          <a:off x="648778" y="1553066"/>
          <a:ext cx="2401784" cy="14769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Equitable Access</a:t>
          </a:r>
        </a:p>
      </dsp:txBody>
      <dsp:txXfrm>
        <a:off x="720878" y="1625166"/>
        <a:ext cx="2257584" cy="1332779"/>
      </dsp:txXfrm>
    </dsp:sp>
    <dsp:sp modelId="{276DA10C-7074-4F98-9A26-AAB8D03710B4}">
      <dsp:nvSpPr>
        <dsp:cNvPr id="0" name=""/>
        <dsp:cNvSpPr/>
      </dsp:nvSpPr>
      <dsp:spPr>
        <a:xfrm rot="5400000">
          <a:off x="5911037" y="477393"/>
          <a:ext cx="1181583" cy="6729984"/>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Increase self-direction options</a:t>
          </a:r>
        </a:p>
        <a:p>
          <a:pPr marL="171450" lvl="1" indent="-171450" algn="l" defTabSz="755650">
            <a:lnSpc>
              <a:spcPct val="90000"/>
            </a:lnSpc>
            <a:spcBef>
              <a:spcPct val="0"/>
            </a:spcBef>
            <a:spcAft>
              <a:spcPct val="15000"/>
            </a:spcAft>
            <a:buChar char="•"/>
          </a:pPr>
          <a:r>
            <a:rPr lang="en-US" sz="1700" kern="1200" dirty="0"/>
            <a:t>Provide information to help a person make decisions</a:t>
          </a:r>
        </a:p>
      </dsp:txBody>
      <dsp:txXfrm rot="-5400000">
        <a:off x="3136837" y="3309273"/>
        <a:ext cx="6672304" cy="1066223"/>
      </dsp:txXfrm>
    </dsp:sp>
    <dsp:sp modelId="{97467278-047F-4471-A702-234A77046EBC}">
      <dsp:nvSpPr>
        <dsp:cNvPr id="0" name=""/>
        <dsp:cNvSpPr/>
      </dsp:nvSpPr>
      <dsp:spPr>
        <a:xfrm>
          <a:off x="648778" y="3103895"/>
          <a:ext cx="2488058" cy="147697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n-US" sz="2900" kern="1200" dirty="0"/>
            <a:t>Self-Direction</a:t>
          </a:r>
        </a:p>
      </dsp:txBody>
      <dsp:txXfrm>
        <a:off x="720878" y="3175995"/>
        <a:ext cx="2343858" cy="13327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11133F-B570-4C05-9C65-ABBC9A37DBB7}">
      <dsp:nvSpPr>
        <dsp:cNvPr id="0" name=""/>
        <dsp:cNvSpPr/>
      </dsp:nvSpPr>
      <dsp:spPr>
        <a:xfrm>
          <a:off x="0" y="3579"/>
          <a:ext cx="10515600" cy="762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26A7AC-FB25-412D-BD2F-1C87FC43AAF7}">
      <dsp:nvSpPr>
        <dsp:cNvPr id="0" name=""/>
        <dsp:cNvSpPr/>
      </dsp:nvSpPr>
      <dsp:spPr>
        <a:xfrm>
          <a:off x="230665" y="175149"/>
          <a:ext cx="419391" cy="41939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364CFA-1B28-44F4-BB95-CEF93CFB7ACC}">
      <dsp:nvSpPr>
        <dsp:cNvPr id="0" name=""/>
        <dsp:cNvSpPr/>
      </dsp:nvSpPr>
      <dsp:spPr>
        <a:xfrm>
          <a:off x="880721" y="3579"/>
          <a:ext cx="9634878" cy="76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01" tIns="80701" rIns="80701" bIns="80701" numCol="1" spcCol="1270" anchor="ctr" anchorCtr="0">
          <a:noAutofit/>
        </a:bodyPr>
        <a:lstStyle/>
        <a:p>
          <a:pPr marL="0" lvl="0" indent="0" algn="l" defTabSz="844550">
            <a:lnSpc>
              <a:spcPct val="90000"/>
            </a:lnSpc>
            <a:spcBef>
              <a:spcPct val="0"/>
            </a:spcBef>
            <a:spcAft>
              <a:spcPct val="35000"/>
            </a:spcAft>
            <a:buNone/>
          </a:pPr>
          <a:r>
            <a:rPr lang="en-US" sz="1900" b="0" kern="1200"/>
            <a:t>Estimates are preliminary (pending further analysis and CMS guidance)</a:t>
          </a:r>
          <a:endParaRPr lang="en-US" sz="1900" kern="1200"/>
        </a:p>
      </dsp:txBody>
      <dsp:txXfrm>
        <a:off x="880721" y="3579"/>
        <a:ext cx="9634878" cy="762529"/>
      </dsp:txXfrm>
    </dsp:sp>
    <dsp:sp modelId="{903E484F-0A78-49AC-86FC-434D6AC8B0C9}">
      <dsp:nvSpPr>
        <dsp:cNvPr id="0" name=""/>
        <dsp:cNvSpPr/>
      </dsp:nvSpPr>
      <dsp:spPr>
        <a:xfrm>
          <a:off x="0" y="956742"/>
          <a:ext cx="10515600" cy="762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6BC6C8-9275-4C47-8E43-1A3D72323B78}">
      <dsp:nvSpPr>
        <dsp:cNvPr id="0" name=""/>
        <dsp:cNvSpPr/>
      </dsp:nvSpPr>
      <dsp:spPr>
        <a:xfrm>
          <a:off x="230665" y="1128311"/>
          <a:ext cx="419391" cy="41939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F72B57-246C-49C9-BBFC-5B7E290F7D41}">
      <dsp:nvSpPr>
        <dsp:cNvPr id="0" name=""/>
        <dsp:cNvSpPr/>
      </dsp:nvSpPr>
      <dsp:spPr>
        <a:xfrm>
          <a:off x="880721" y="956742"/>
          <a:ext cx="4732020" cy="76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01" tIns="80701" rIns="80701" bIns="80701" numCol="1" spcCol="1270" anchor="ctr" anchorCtr="0">
          <a:noAutofit/>
        </a:bodyPr>
        <a:lstStyle/>
        <a:p>
          <a:pPr marL="0" lvl="0" indent="0" algn="l" defTabSz="844550">
            <a:lnSpc>
              <a:spcPct val="90000"/>
            </a:lnSpc>
            <a:spcBef>
              <a:spcPct val="0"/>
            </a:spcBef>
            <a:spcAft>
              <a:spcPct val="35000"/>
            </a:spcAft>
            <a:buNone/>
          </a:pPr>
          <a:r>
            <a:rPr lang="en-US" sz="1900" b="0" kern="1200"/>
            <a:t>Coverage losses will eventually exceed 140,000</a:t>
          </a:r>
          <a:endParaRPr lang="en-US" sz="1900" kern="1200"/>
        </a:p>
      </dsp:txBody>
      <dsp:txXfrm>
        <a:off x="880721" y="956742"/>
        <a:ext cx="4732020" cy="762529"/>
      </dsp:txXfrm>
    </dsp:sp>
    <dsp:sp modelId="{D82164A8-FED5-4C20-A877-92BDFC8EEBB5}">
      <dsp:nvSpPr>
        <dsp:cNvPr id="0" name=""/>
        <dsp:cNvSpPr/>
      </dsp:nvSpPr>
      <dsp:spPr>
        <a:xfrm>
          <a:off x="5612741" y="956742"/>
          <a:ext cx="4902858" cy="76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01" tIns="80701" rIns="80701" bIns="80701" numCol="1" spcCol="1270" anchor="ctr" anchorCtr="0">
          <a:noAutofit/>
        </a:bodyPr>
        <a:lstStyle/>
        <a:p>
          <a:pPr marL="0" lvl="0" indent="0" algn="l" defTabSz="666750">
            <a:lnSpc>
              <a:spcPct val="90000"/>
            </a:lnSpc>
            <a:spcBef>
              <a:spcPct val="0"/>
            </a:spcBef>
            <a:spcAft>
              <a:spcPct val="35000"/>
            </a:spcAft>
            <a:buNone/>
          </a:pPr>
          <a:r>
            <a:rPr lang="en-US" sz="1500" b="0" kern="1200"/>
            <a:t>Based on Congressional Budget Office (CBO) data and Minnesota-specific factors</a:t>
          </a:r>
          <a:endParaRPr lang="en-US" sz="1500" kern="1200"/>
        </a:p>
      </dsp:txBody>
      <dsp:txXfrm>
        <a:off x="5612741" y="956742"/>
        <a:ext cx="4902858" cy="762529"/>
      </dsp:txXfrm>
    </dsp:sp>
    <dsp:sp modelId="{70478A8D-7FE0-483D-B701-602FF20BCE32}">
      <dsp:nvSpPr>
        <dsp:cNvPr id="0" name=""/>
        <dsp:cNvSpPr/>
      </dsp:nvSpPr>
      <dsp:spPr>
        <a:xfrm>
          <a:off x="0" y="1909904"/>
          <a:ext cx="10515600" cy="762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000F0B-2914-401B-84D1-F26C2A622C1C}">
      <dsp:nvSpPr>
        <dsp:cNvPr id="0" name=""/>
        <dsp:cNvSpPr/>
      </dsp:nvSpPr>
      <dsp:spPr>
        <a:xfrm>
          <a:off x="230665" y="2081473"/>
          <a:ext cx="419391" cy="41939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071257-3A27-4848-83D4-57A59CEFC696}">
      <dsp:nvSpPr>
        <dsp:cNvPr id="0" name=""/>
        <dsp:cNvSpPr/>
      </dsp:nvSpPr>
      <dsp:spPr>
        <a:xfrm>
          <a:off x="880721" y="1909904"/>
          <a:ext cx="4732020" cy="76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01" tIns="80701" rIns="80701" bIns="80701" numCol="1" spcCol="1270" anchor="ctr" anchorCtr="0">
          <a:noAutofit/>
        </a:bodyPr>
        <a:lstStyle/>
        <a:p>
          <a:pPr marL="0" lvl="0" indent="0" algn="l" defTabSz="844550">
            <a:lnSpc>
              <a:spcPct val="90000"/>
            </a:lnSpc>
            <a:spcBef>
              <a:spcPct val="0"/>
            </a:spcBef>
            <a:spcAft>
              <a:spcPct val="35000"/>
            </a:spcAft>
            <a:buNone/>
          </a:pPr>
          <a:r>
            <a:rPr lang="en-US" sz="1900" b="0" kern="1200"/>
            <a:t>Federal funding reductions will total roughly $1.1 billion in the first four years of enactment</a:t>
          </a:r>
          <a:endParaRPr lang="en-US" sz="1900" kern="1200"/>
        </a:p>
      </dsp:txBody>
      <dsp:txXfrm>
        <a:off x="880721" y="1909904"/>
        <a:ext cx="4732020" cy="762529"/>
      </dsp:txXfrm>
    </dsp:sp>
    <dsp:sp modelId="{E438A844-36BC-4908-84AA-C347016F7624}">
      <dsp:nvSpPr>
        <dsp:cNvPr id="0" name=""/>
        <dsp:cNvSpPr/>
      </dsp:nvSpPr>
      <dsp:spPr>
        <a:xfrm>
          <a:off x="5612741" y="1909904"/>
          <a:ext cx="4902858" cy="76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01" tIns="80701" rIns="80701" bIns="80701" numCol="1" spcCol="1270" anchor="ctr" anchorCtr="0">
          <a:noAutofit/>
        </a:bodyPr>
        <a:lstStyle/>
        <a:p>
          <a:pPr marL="0" lvl="0" indent="0" algn="l" defTabSz="666750">
            <a:lnSpc>
              <a:spcPct val="90000"/>
            </a:lnSpc>
            <a:spcBef>
              <a:spcPct val="0"/>
            </a:spcBef>
            <a:spcAft>
              <a:spcPct val="35000"/>
            </a:spcAft>
            <a:buNone/>
          </a:pPr>
          <a:r>
            <a:rPr lang="en-US" sz="1500" b="0" kern="1200"/>
            <a:t>Budget impacts are backloaded and grow over time</a:t>
          </a:r>
          <a:endParaRPr lang="en-US" sz="1500" kern="1200"/>
        </a:p>
        <a:p>
          <a:pPr marL="0" lvl="0" indent="0" algn="l" defTabSz="666750">
            <a:lnSpc>
              <a:spcPct val="90000"/>
            </a:lnSpc>
            <a:spcBef>
              <a:spcPct val="0"/>
            </a:spcBef>
            <a:spcAft>
              <a:spcPct val="35000"/>
            </a:spcAft>
            <a:buNone/>
          </a:pPr>
          <a:r>
            <a:rPr lang="en-US" sz="1500" b="0" kern="1200"/>
            <a:t>Impact to the state budget is still being analyzed</a:t>
          </a:r>
          <a:endParaRPr lang="en-US" sz="1500" kern="1200"/>
        </a:p>
      </dsp:txBody>
      <dsp:txXfrm>
        <a:off x="5612741" y="1909904"/>
        <a:ext cx="4902858" cy="762529"/>
      </dsp:txXfrm>
    </dsp:sp>
    <dsp:sp modelId="{25B885A3-8306-4941-9AD8-DCDD7F9BE128}">
      <dsp:nvSpPr>
        <dsp:cNvPr id="0" name=""/>
        <dsp:cNvSpPr/>
      </dsp:nvSpPr>
      <dsp:spPr>
        <a:xfrm>
          <a:off x="0" y="2863066"/>
          <a:ext cx="10515600" cy="762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28AD80-BEAC-4BC1-8D2D-4D933D736902}">
      <dsp:nvSpPr>
        <dsp:cNvPr id="0" name=""/>
        <dsp:cNvSpPr/>
      </dsp:nvSpPr>
      <dsp:spPr>
        <a:xfrm>
          <a:off x="230665" y="3034636"/>
          <a:ext cx="419391" cy="41939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E53CC5-08A4-4544-9568-756101B75019}">
      <dsp:nvSpPr>
        <dsp:cNvPr id="0" name=""/>
        <dsp:cNvSpPr/>
      </dsp:nvSpPr>
      <dsp:spPr>
        <a:xfrm>
          <a:off x="880721" y="2863066"/>
          <a:ext cx="9634878" cy="76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01" tIns="80701" rIns="80701" bIns="80701" numCol="1" spcCol="1270" anchor="ctr" anchorCtr="0">
          <a:noAutofit/>
        </a:bodyPr>
        <a:lstStyle/>
        <a:p>
          <a:pPr marL="0" lvl="0" indent="0" algn="l" defTabSz="844550">
            <a:lnSpc>
              <a:spcPct val="90000"/>
            </a:lnSpc>
            <a:spcBef>
              <a:spcPct val="0"/>
            </a:spcBef>
            <a:spcAft>
              <a:spcPct val="35000"/>
            </a:spcAft>
            <a:buNone/>
          </a:pPr>
          <a:r>
            <a:rPr lang="en-US" sz="1900" b="0" kern="1200"/>
            <a:t>Counties will face hundreds of millions of dollars in new administrative costs</a:t>
          </a:r>
          <a:endParaRPr lang="en-US" sz="1900" kern="1200"/>
        </a:p>
      </dsp:txBody>
      <dsp:txXfrm>
        <a:off x="880721" y="2863066"/>
        <a:ext cx="9634878" cy="762529"/>
      </dsp:txXfrm>
    </dsp:sp>
    <dsp:sp modelId="{C344A0C1-9021-45A1-8B6C-D8FC5FBFBEA0}">
      <dsp:nvSpPr>
        <dsp:cNvPr id="0" name=""/>
        <dsp:cNvSpPr/>
      </dsp:nvSpPr>
      <dsp:spPr>
        <a:xfrm>
          <a:off x="0" y="3816229"/>
          <a:ext cx="10515600" cy="76252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700F5D-D923-4F74-9233-04F02E4BCAEB}">
      <dsp:nvSpPr>
        <dsp:cNvPr id="0" name=""/>
        <dsp:cNvSpPr/>
      </dsp:nvSpPr>
      <dsp:spPr>
        <a:xfrm>
          <a:off x="230665" y="3987798"/>
          <a:ext cx="419391" cy="41939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B106A6-96BD-4849-B249-0F07003D390B}">
      <dsp:nvSpPr>
        <dsp:cNvPr id="0" name=""/>
        <dsp:cNvSpPr/>
      </dsp:nvSpPr>
      <dsp:spPr>
        <a:xfrm>
          <a:off x="880721" y="3816229"/>
          <a:ext cx="9634878" cy="7625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701" tIns="80701" rIns="80701" bIns="80701" numCol="1" spcCol="1270" anchor="ctr" anchorCtr="0">
          <a:noAutofit/>
        </a:bodyPr>
        <a:lstStyle/>
        <a:p>
          <a:pPr marL="0" lvl="0" indent="0" algn="l" defTabSz="844550">
            <a:lnSpc>
              <a:spcPct val="90000"/>
            </a:lnSpc>
            <a:spcBef>
              <a:spcPct val="0"/>
            </a:spcBef>
            <a:spcAft>
              <a:spcPct val="35000"/>
            </a:spcAft>
            <a:buNone/>
          </a:pPr>
          <a:r>
            <a:rPr lang="en-US" sz="1900" b="0" kern="1200"/>
            <a:t>Impacts are cumulative and interactive</a:t>
          </a:r>
          <a:endParaRPr lang="en-US" sz="1900" kern="1200"/>
        </a:p>
      </dsp:txBody>
      <dsp:txXfrm>
        <a:off x="880721" y="3816229"/>
        <a:ext cx="9634878" cy="7625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Calibri" panose="020F0502020204030204" pitchFamily="34"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2A04DE5-F1A9-4D45-BF54-BEFDBA739CA2}" type="datetimeFigureOut">
              <a:rPr lang="en-US" smtClean="0">
                <a:latin typeface="Calibri" panose="020F0502020204030204" pitchFamily="34" charset="0"/>
              </a:rPr>
              <a:t>8/30/2025</a:t>
            </a:fld>
            <a:endParaRPr lang="en-US" dirty="0">
              <a:latin typeface="Calibri" panose="020F0502020204030204" pitchFamily="34"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Calibri" panose="020F0502020204030204" pitchFamily="34"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3886E1E-70B3-41D2-AD41-BEE4979EC759}"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atin typeface="Calibri" panose="020F0502020204030204" pitchFamily="34" charset="0"/>
              </a:defRPr>
            </a:lvl1pPr>
          </a:lstStyle>
          <a:p>
            <a:fld id="{A50CD39D-89B0-4C68-805A-35C75A7C20C8}" type="datetimeFigureOut">
              <a:rPr lang="en-US" smtClean="0"/>
              <a:pPr/>
              <a:t>8/30/2025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atin typeface="Calibri" panose="020F050202020403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2294831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3</a:t>
            </a:fld>
            <a:endParaRPr lang="en-US" dirty="0"/>
          </a:p>
        </p:txBody>
      </p:sp>
    </p:spTree>
    <p:extLst>
      <p:ext uri="{BB962C8B-B14F-4D97-AF65-F5344CB8AC3E}">
        <p14:creationId xmlns:p14="http://schemas.microsoft.com/office/powerpoint/2010/main" val="1825396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2019, the Minnesota Legislature authorized the Department of Human Services (DHS) to make system-level improvements to Minnesota’s disability waiver programs, starting with simplifying the waiver service menu (bringing like services together) available across the four waivers. We call this waiver reimagine Phase One The simplified/common service menu launched in January 2021 and was implemented during reassessments throughout 2021. This phase is complete. Various stakeholders were involved in the development of the common service menu and throughout 2021, we have been and will continue to provide technical assistance and support to people, families, lead agencies and providers through the transition. </a:t>
            </a:r>
          </a:p>
          <a:p>
            <a:endParaRPr lang="en-US"/>
          </a:p>
          <a:p>
            <a:endParaRPr lang="en-US"/>
          </a:p>
          <a:p>
            <a:r>
              <a:rPr lang="en-US"/>
              <a:t>During the 2021 1st Special Session, the Minnesota Legislature authorized DHS to implement the next phase of the Waiver Reimagine project.  We are calling this “phase 2”.  Phase 2 includes:</a:t>
            </a:r>
            <a:endParaRPr lang="en-US" sz="1500"/>
          </a:p>
          <a:p>
            <a:pPr lvl="1"/>
            <a:r>
              <a:rPr lang="en-US"/>
              <a:t>Reshaping the four current disability waiver programs into a two-waiver structure</a:t>
            </a:r>
          </a:p>
          <a:p>
            <a:pPr lvl="1"/>
            <a:r>
              <a:rPr lang="en-US"/>
              <a:t>Transitioning to individualized budgets for people who use disability waivers</a:t>
            </a:r>
          </a:p>
          <a:p>
            <a:pPr lvl="1"/>
            <a:r>
              <a:rPr lang="en-US"/>
              <a:t>Increasing access to and options for self-directed services</a:t>
            </a:r>
          </a:p>
          <a:p>
            <a:pPr lvl="1"/>
            <a:r>
              <a:rPr lang="en-US"/>
              <a:t>Developing a web-based online support-planning tool for people with disabilities and families. The tool will provide information about their assessment, support plan, services, budgets and resources to help them plan for services.</a:t>
            </a:r>
          </a:p>
          <a:p>
            <a:pPr lvl="1"/>
            <a:endParaRPr lang="en-US"/>
          </a:p>
          <a:p>
            <a:pPr fontAlgn="base"/>
            <a:r>
              <a:rPr lang="en-US" sz="2500" b="1"/>
              <a:t>(As needed) Timeline of changes</a:t>
            </a:r>
          </a:p>
          <a:p>
            <a:pPr fontAlgn="base"/>
            <a:r>
              <a:rPr lang="en-US" sz="2500" b="1"/>
              <a:t>2017-18: </a:t>
            </a:r>
          </a:p>
          <a:p>
            <a:pPr lvl="1" fontAlgn="base"/>
            <a:r>
              <a:rPr lang="en-US" sz="1900"/>
              <a:t>DHS conducted extensive research and stakeholder engagement that informed what would become Waiver Reimagine.</a:t>
            </a:r>
          </a:p>
          <a:p>
            <a:pPr fontAlgn="base"/>
            <a:r>
              <a:rPr lang="en-US" sz="2500" b="1"/>
              <a:t>2019: </a:t>
            </a:r>
          </a:p>
          <a:p>
            <a:pPr lvl="1" fontAlgn="base"/>
            <a:r>
              <a:rPr lang="en-US" sz="1900"/>
              <a:t>Simplifying the service menu changes were passed into law.​</a:t>
            </a:r>
          </a:p>
          <a:p>
            <a:pPr fontAlgn="base"/>
            <a:r>
              <a:rPr lang="en-US" sz="2500" b="1"/>
              <a:t>2020: </a:t>
            </a:r>
          </a:p>
          <a:p>
            <a:pPr lvl="1" fontAlgn="base"/>
            <a:r>
              <a:rPr lang="en-US" sz="1900"/>
              <a:t>Conducted research on reshaping the waivers, support ranges (individual budgets) and self-direction. </a:t>
            </a:r>
          </a:p>
          <a:p>
            <a:pPr lvl="1" fontAlgn="base"/>
            <a:r>
              <a:rPr lang="en-US" sz="1900"/>
              <a:t>DHS conducted more stakeholder engagement events to inform policy and a second legislative report. ​</a:t>
            </a:r>
            <a:endParaRPr lang="en-US" sz="2500" b="1"/>
          </a:p>
          <a:p>
            <a:pPr fontAlgn="base"/>
            <a:r>
              <a:rPr lang="en-US" sz="2500" b="1"/>
              <a:t>2021: </a:t>
            </a:r>
          </a:p>
          <a:p>
            <a:pPr lvl="1" fontAlgn="base"/>
            <a:r>
              <a:rPr lang="en-US" sz="1900"/>
              <a:t>Simplifying the service menu changes took effect Jan. 2021. </a:t>
            </a:r>
          </a:p>
          <a:p>
            <a:pPr lvl="1" fontAlgn="base"/>
            <a:r>
              <a:rPr lang="en-US" sz="1900"/>
              <a:t>Waiver reimagine Phase 2 passed into law which includes transition to individual budgets and a 2-waiver system</a:t>
            </a:r>
          </a:p>
          <a:p>
            <a:pPr fontAlgn="base"/>
            <a:r>
              <a:rPr lang="en-US" sz="2500" b="1"/>
              <a:t>2022 and beyond: </a:t>
            </a:r>
          </a:p>
          <a:p>
            <a:pPr lvl="1"/>
            <a:r>
              <a:rPr lang="en-US" sz="1900"/>
              <a:t>Develop waiver amendment language and receive feedback from interested parties</a:t>
            </a:r>
          </a:p>
          <a:p>
            <a:pPr lvl="1"/>
            <a:r>
              <a:rPr lang="en-US" sz="1900"/>
              <a:t>Partner engagement</a:t>
            </a:r>
          </a:p>
          <a:p>
            <a:pPr lvl="1"/>
            <a:r>
              <a:rPr lang="en-US" sz="1900"/>
              <a:t>Submit waiver amendments to the federal government, develop policies and procedural guidance</a:t>
            </a:r>
          </a:p>
          <a:p>
            <a:pPr lvl="1"/>
            <a:r>
              <a:rPr lang="en-US" sz="1900"/>
              <a:t>Begin rolling implementation of individual budgets and 2-waiver system.</a:t>
            </a:r>
          </a:p>
          <a:p>
            <a:pPr lvl="0"/>
            <a:endParaRPr lang="en-US"/>
          </a:p>
        </p:txBody>
      </p:sp>
      <p:sp>
        <p:nvSpPr>
          <p:cNvPr id="4" name="Slide Number Placeholder 3"/>
          <p:cNvSpPr>
            <a:spLocks noGrp="1"/>
          </p:cNvSpPr>
          <p:nvPr>
            <p:ph type="sldNum" sz="quarter" idx="10"/>
          </p:nvPr>
        </p:nvSpPr>
        <p:spPr/>
        <p:txBody>
          <a:bodyPr/>
          <a:lstStyle/>
          <a:p>
            <a:fld id="{6F1231A2-9B9F-44E7-91DF-CBDCE6A7B840}" type="slidenum">
              <a:rPr lang="en-US" smtClean="0"/>
              <a:t>7</a:t>
            </a:fld>
            <a:endParaRPr lang="en-US"/>
          </a:p>
        </p:txBody>
      </p:sp>
    </p:spTree>
    <p:extLst>
      <p:ext uri="{BB962C8B-B14F-4D97-AF65-F5344CB8AC3E}">
        <p14:creationId xmlns:p14="http://schemas.microsoft.com/office/powerpoint/2010/main" val="245469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Calibri" panose="020F0502020204030204" pitchFamily="34" charset="0"/>
                <a:ea typeface="+mn-ea"/>
                <a:cs typeface="+mn-cs"/>
              </a:rPr>
              <a:t>Through multiple years of research to identify efficiencies, simplifications, and improvements, we</a:t>
            </a:r>
            <a:r>
              <a:rPr lang="en-US" sz="1200" kern="1200" baseline="0">
                <a:solidFill>
                  <a:schemeClr val="tx1"/>
                </a:solidFill>
                <a:effectLst/>
                <a:latin typeface="Calibri" panose="020F0502020204030204" pitchFamily="34" charset="0"/>
                <a:ea typeface="+mn-ea"/>
                <a:cs typeface="+mn-cs"/>
              </a:rPr>
              <a:t> will be </a:t>
            </a:r>
            <a:r>
              <a:rPr lang="en-US" sz="1200" kern="1200">
                <a:solidFill>
                  <a:schemeClr val="tx1"/>
                </a:solidFill>
                <a:effectLst/>
                <a:latin typeface="Calibri" panose="020F0502020204030204" pitchFamily="34" charset="0"/>
                <a:ea typeface="+mn-ea"/>
                <a:cs typeface="+mn-cs"/>
              </a:rPr>
              <a:t>reshaping the four disability waivers - BI, CAC, CADI, and DD – into a two waiver structure. The new two-waiver system simplifies the waiver programs by aligning waivers based on where people choose to live, rather than their diagnosis. Right now, a person’s diagnosis or required level of care determines their eligibility for one of the four current disability waivers. </a:t>
            </a:r>
          </a:p>
          <a:p>
            <a:endParaRPr lang="en-US" sz="1200" b="0" i="0" u="none" strike="noStrike" kern="1200" baseline="0">
              <a:solidFill>
                <a:schemeClr val="tx1"/>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a:solidFill>
                  <a:schemeClr val="tx1"/>
                </a:solidFill>
                <a:latin typeface="Calibri" panose="020F0502020204030204" pitchFamily="34" charset="0"/>
                <a:ea typeface="+mn-ea"/>
                <a:cs typeface="+mn-cs"/>
              </a:rPr>
              <a:t>Both of the new waivers---will encompass the current four levels of care and other eligibility criteria associated with the four current waivers. As a result, eligibility requirements will remain essentially unchanged for people who use services. This is intended to create unity between the two waivers, increase equity and make them easier to understand and navigate.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a:solidFill>
                <a:schemeClr val="tx1"/>
              </a:solidFill>
              <a:latin typeface="Calibri" panose="020F0502020204030204" pitchFamily="34" charset="0"/>
              <a:ea typeface="+mn-ea"/>
              <a:cs typeface="+mn-cs"/>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8</a:t>
            </a:fld>
            <a:endParaRPr lang="en-US"/>
          </a:p>
        </p:txBody>
      </p:sp>
    </p:spTree>
    <p:extLst>
      <p:ext uri="{BB962C8B-B14F-4D97-AF65-F5344CB8AC3E}">
        <p14:creationId xmlns:p14="http://schemas.microsoft.com/office/powerpoint/2010/main" val="1425216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t>with a verbal recognition of the equity impacts as a transition into the next slide</a:t>
            </a:r>
          </a:p>
        </p:txBody>
      </p:sp>
      <p:sp>
        <p:nvSpPr>
          <p:cNvPr id="4" name="Slide Number Placeholder 3"/>
          <p:cNvSpPr>
            <a:spLocks noGrp="1"/>
          </p:cNvSpPr>
          <p:nvPr>
            <p:ph type="sldNum" sz="quarter" idx="10"/>
          </p:nvPr>
        </p:nvSpPr>
        <p:spPr/>
        <p:txBody>
          <a:bodyPr/>
          <a:lstStyle/>
          <a:p>
            <a:fld id="{A004D954-AC4E-4F4A-BF34-E8413B61CE55}" type="slidenum">
              <a:rPr lang="en-US" smtClean="0"/>
              <a:t>9</a:t>
            </a:fld>
            <a:endParaRPr lang="en-US"/>
          </a:p>
        </p:txBody>
      </p:sp>
    </p:spTree>
    <p:extLst>
      <p:ext uri="{BB962C8B-B14F-4D97-AF65-F5344CB8AC3E}">
        <p14:creationId xmlns:p14="http://schemas.microsoft.com/office/powerpoint/2010/main" val="3067528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200">
                <a:effectLst/>
                <a:ea typeface="Times New Roman" panose="02020603050405020304" pitchFamily="18" charset="0"/>
                <a:cs typeface="Times New Roman"/>
              </a:rPr>
              <a:t>Increase in informed choice training/information</a:t>
            </a:r>
            <a:endParaRPr lang="en-US" sz="4200">
              <a:cs typeface="Calibri"/>
            </a:endParaRPr>
          </a:p>
          <a:p>
            <a:pPr lvl="1"/>
            <a:r>
              <a:rPr lang="en-US" sz="4200">
                <a:ea typeface="Times New Roman" panose="02020603050405020304" pitchFamily="18" charset="0"/>
                <a:cs typeface="Times New Roman"/>
              </a:rPr>
              <a:t>DHS will enhance training for lead agencies to ensure people accessing supports are offered informed choice and informed decision making. </a:t>
            </a:r>
            <a:endParaRPr lang="en-US" sz="4200">
              <a:effectLst/>
              <a:ea typeface="Times New Roman" panose="02020603050405020304" pitchFamily="18" charset="0"/>
              <a:cs typeface="Times New Roman" panose="02020603050405020304" pitchFamily="18" charset="0"/>
            </a:endParaRPr>
          </a:p>
          <a:p>
            <a:pPr lvl="1"/>
            <a:r>
              <a:rPr lang="en-US" sz="4200">
                <a:solidFill>
                  <a:srgbClr val="000000"/>
                </a:solidFill>
                <a:cs typeface="Times New Roman"/>
              </a:rPr>
              <a:t>DHS will revise case management qualification to support equity in the service experience people receive</a:t>
            </a:r>
          </a:p>
          <a:p>
            <a:endParaRPr lang="en-US">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10</a:t>
            </a:fld>
            <a:endParaRPr lang="en-US"/>
          </a:p>
        </p:txBody>
      </p:sp>
    </p:spTree>
    <p:extLst>
      <p:ext uri="{BB962C8B-B14F-4D97-AF65-F5344CB8AC3E}">
        <p14:creationId xmlns:p14="http://schemas.microsoft.com/office/powerpoint/2010/main" val="3139962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a:p>
            <a:pPr marL="171450" indent="-171450">
              <a:buFont typeface="Arial"/>
              <a:buChar char="•"/>
            </a:pPr>
            <a:r>
              <a:rPr lang="en-US">
                <a:latin typeface="Calibri"/>
                <a:cs typeface="Calibri"/>
              </a:rPr>
              <a:t>Getting feedback through public engagement to understand the needs people have for diverse providers</a:t>
            </a:r>
          </a:p>
          <a:p>
            <a:pPr marL="171450" indent="-171450">
              <a:buFont typeface="Arial"/>
              <a:buChar char="•"/>
            </a:pPr>
            <a:r>
              <a:rPr lang="en-US">
                <a:latin typeface="Calibri"/>
                <a:cs typeface="Calibri"/>
              </a:rPr>
              <a:t>Hearing from public about what their needs are for providers </a:t>
            </a:r>
          </a:p>
          <a:p>
            <a:pPr marL="171450" indent="-171450">
              <a:buFont typeface="Arial"/>
              <a:buChar char="•"/>
            </a:pPr>
            <a:r>
              <a:rPr lang="en-US">
                <a:latin typeface="Calibri"/>
                <a:cs typeface="Calibri"/>
              </a:rPr>
              <a:t>Support provider to </a:t>
            </a:r>
          </a:p>
          <a:p>
            <a:pPr marL="171450" indent="-171450">
              <a:buFont typeface="Arial"/>
              <a:buChar char="•"/>
            </a:pPr>
            <a:r>
              <a:rPr lang="en-US">
                <a:latin typeface="Calibri"/>
                <a:cs typeface="Calibri"/>
              </a:rPr>
              <a:t>Working with providers to uphold their choice within waiver services </a:t>
            </a:r>
          </a:p>
          <a:p>
            <a:endParaRPr lang="en-US">
              <a:latin typeface="Calibri"/>
              <a:cs typeface="Calibri"/>
            </a:endParaRPr>
          </a:p>
          <a:p>
            <a:r>
              <a:rPr lang="en-US">
                <a:latin typeface="Calibri"/>
                <a:cs typeface="Calibri"/>
              </a:rPr>
              <a:t>When we simplify process and create clear information this has a positive impact on providers </a:t>
            </a:r>
          </a:p>
          <a:p>
            <a:r>
              <a:rPr lang="en-US">
                <a:latin typeface="Calibri"/>
                <a:cs typeface="Calibri"/>
              </a:rPr>
              <a:t>Applying policies Consistently to support our provider </a:t>
            </a:r>
          </a:p>
          <a:p>
            <a:r>
              <a:rPr lang="en-US">
                <a:latin typeface="Calibri"/>
                <a:cs typeface="Calibri"/>
              </a:rPr>
              <a:t>WR will help us understand what people will need</a:t>
            </a:r>
            <a:endParaRPr lang="en-US">
              <a:cs typeface="Calibri"/>
            </a:endParaRPr>
          </a:p>
        </p:txBody>
      </p:sp>
      <p:sp>
        <p:nvSpPr>
          <p:cNvPr id="4" name="Slide Number Placeholder 3"/>
          <p:cNvSpPr>
            <a:spLocks noGrp="1"/>
          </p:cNvSpPr>
          <p:nvPr>
            <p:ph type="sldNum" sz="quarter" idx="5"/>
          </p:nvPr>
        </p:nvSpPr>
        <p:spPr/>
        <p:txBody>
          <a:bodyPr/>
          <a:lstStyle/>
          <a:p>
            <a:fld id="{F9F08466-AEA7-4FC0-9459-6A32F61DA297}" type="slidenum">
              <a:rPr lang="en-US" smtClean="0"/>
              <a:pPr/>
              <a:t>11</a:t>
            </a:fld>
            <a:endParaRPr lang="en-US"/>
          </a:p>
        </p:txBody>
      </p:sp>
    </p:spTree>
    <p:extLst>
      <p:ext uri="{BB962C8B-B14F-4D97-AF65-F5344CB8AC3E}">
        <p14:creationId xmlns:p14="http://schemas.microsoft.com/office/powerpoint/2010/main" val="582960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3809185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p:bg bwMode="gray">
      <p:bgPr>
        <a:solidFill>
          <a:schemeClr val="bg1"/>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4092602"/>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2" name="Title 2"/>
          <p:cNvSpPr>
            <a:spLocks noGrp="1"/>
          </p:cNvSpPr>
          <p:nvPr>
            <p:ph type="ctrTitle" hasCustomPrompt="1"/>
          </p:nvPr>
        </p:nvSpPr>
        <p:spPr bwMode="white">
          <a:xfrm>
            <a:off x="266700" y="4092602"/>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solidFill>
                  <a:schemeClr val="tx2"/>
                </a:solidFill>
              </a:defRPr>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8/30/2025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2"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520" y="970845"/>
            <a:ext cx="6468960" cy="2245959"/>
          </a:xfrm>
          <a:prstGeom prst="rect">
            <a:avLst/>
          </a:prstGeom>
        </p:spPr>
      </p:pic>
    </p:spTree>
    <p:extLst>
      <p:ext uri="{BB962C8B-B14F-4D97-AF65-F5344CB8AC3E}">
        <p14:creationId xmlns:p14="http://schemas.microsoft.com/office/powerpoint/2010/main" val="33681191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bwMode="gray">
      <p:bgPr>
        <a:solidFill>
          <a:schemeClr val="bg1"/>
        </a:soli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a:noFill/>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black">
          <a:xfrm>
            <a:off x="838200" y="6356350"/>
            <a:ext cx="1358590" cy="365125"/>
          </a:xfrm>
        </p:spPr>
        <p:txBody>
          <a:bodyPr/>
          <a:lstStyle/>
          <a:p>
            <a:fld id="{66C283A4-7960-4BFD-B3A5-A2CC5BB2A473}" type="datetime1">
              <a:rPr lang="en-US" smtClean="0"/>
              <a:t>8/30/2025</a:t>
            </a:fld>
            <a:endParaRPr lang="en-US" dirty="0"/>
          </a:p>
        </p:txBody>
      </p:sp>
      <p:sp>
        <p:nvSpPr>
          <p:cNvPr id="7"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359765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8/30/2025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67981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Blu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5" name="Content Placeholder 2"/>
          <p:cNvSpPr>
            <a:spLocks noGrp="1"/>
          </p:cNvSpPr>
          <p:nvPr>
            <p:ph sz="quarter" idx="10"/>
          </p:nvPr>
        </p:nvSpPr>
        <p:spPr bwMode="white">
          <a:xfrm>
            <a:off x="838200" y="1366345"/>
            <a:ext cx="105156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8/30/2025</a:t>
            </a:fld>
            <a:endParaRPr lang="en-US" dirty="0"/>
          </a:p>
        </p:txBody>
      </p:sp>
      <p:sp>
        <p:nvSpPr>
          <p:cNvPr id="7" name="Footer Placeholder 4"/>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5"/>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3025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5" name="Content Placeholder 2"/>
          <p:cNvSpPr>
            <a:spLocks noGrp="1"/>
          </p:cNvSpPr>
          <p:nvPr>
            <p:ph sz="quarter" idx="10"/>
          </p:nvPr>
        </p:nvSpPr>
        <p:spPr bwMode="gray">
          <a:xfrm>
            <a:off x="838200" y="1366345"/>
            <a:ext cx="105156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8/30/2025</a:t>
            </a:fld>
            <a:endParaRPr lang="en-US" dirty="0"/>
          </a:p>
        </p:txBody>
      </p:sp>
      <p:sp>
        <p:nvSpPr>
          <p:cNvPr id="11"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824870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Solid White, Image)">
    <p:bg bwMode="black">
      <p:bgPr>
        <a:solidFill>
          <a:schemeClr val="bg1"/>
        </a:solidFill>
        <a:effectLst/>
      </p:bgPr>
    </p:bg>
    <p:spTree>
      <p:nvGrpSpPr>
        <p:cNvPr id="1" name=""/>
        <p:cNvGrpSpPr/>
        <p:nvPr/>
      </p:nvGrpSpPr>
      <p:grpSpPr>
        <a:xfrm>
          <a:off x="0" y="0"/>
          <a:ext cx="0" cy="0"/>
          <a:chOff x="0" y="0"/>
          <a:chExt cx="0" cy="0"/>
        </a:xfrm>
      </p:grpSpPr>
      <p:sp>
        <p:nvSpPr>
          <p:cNvPr id="10"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13" name="Content Placeholder 2"/>
          <p:cNvSpPr>
            <a:spLocks noGrp="1"/>
          </p:cNvSpPr>
          <p:nvPr>
            <p:ph sz="quarter" idx="10"/>
          </p:nvPr>
        </p:nvSpPr>
        <p:spPr bwMode="white">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Picture Placeholder 3"/>
          <p:cNvSpPr>
            <a:spLocks noGrp="1"/>
          </p:cNvSpPr>
          <p:nvPr>
            <p:ph type="pic" sz="quarter" idx="13"/>
          </p:nvPr>
        </p:nvSpPr>
        <p:spPr bwMode="lt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F4B91AA0-3BA7-4036-A3DA-317C6C4FFA29}" type="datetime1">
              <a:rPr lang="en-US" smtClean="0"/>
              <a:pPr/>
              <a:t>8/30/2025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5392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Dark, Image)">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8/30/2025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38987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Solid Blue, Image)">
    <p:bg bwMode="black">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0" name="Content Placeholder 2"/>
          <p:cNvSpPr>
            <a:spLocks noGrp="1"/>
          </p:cNvSpPr>
          <p:nvPr>
            <p:ph sz="quarter" idx="10"/>
          </p:nvPr>
        </p:nvSpPr>
        <p:spPr bwMode="white">
          <a:xfrm>
            <a:off x="838200" y="1366345"/>
            <a:ext cx="6234953"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3"/>
          <p:cNvSpPr>
            <a:spLocks noGrp="1"/>
          </p:cNvSpPr>
          <p:nvPr>
            <p:ph type="pic" sz="quarter" idx="13"/>
          </p:nvPr>
        </p:nvSpPr>
        <p:spPr bwMode="ltGray">
          <a:xfrm>
            <a:off x="7653566" y="1364826"/>
            <a:ext cx="4538434" cy="4538434"/>
          </a:xfrm>
        </p:spPr>
        <p:txBody>
          <a:bodyPr/>
          <a:lstStyle>
            <a:lvl1pPr>
              <a:buClr>
                <a:schemeClr val="accent2"/>
              </a:buClr>
              <a:defRPr>
                <a:solidFill>
                  <a:schemeClr val="bg1"/>
                </a:solidFill>
              </a:defRPr>
            </a:lvl1pPr>
          </a:lstStyle>
          <a:p>
            <a:r>
              <a:rPr lang="en-US"/>
              <a:t>Click icon to add picture</a:t>
            </a:r>
            <a:endParaRPr lang="en-US" dirty="0"/>
          </a:p>
        </p:txBody>
      </p:sp>
      <p:sp>
        <p:nvSpPr>
          <p:cNvPr id="8"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8/30/2025</a:t>
            </a:fld>
            <a:endParaRPr lang="en-US" dirty="0"/>
          </a:p>
        </p:txBody>
      </p:sp>
      <p:sp>
        <p:nvSpPr>
          <p:cNvPr id="7"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694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Solid Light Gray, Image)">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Content Placeholder 2"/>
          <p:cNvSpPr>
            <a:spLocks noGrp="1"/>
          </p:cNvSpPr>
          <p:nvPr>
            <p:ph sz="quarter" idx="10"/>
          </p:nvPr>
        </p:nvSpPr>
        <p:spPr bwMode="gray">
          <a:xfrm>
            <a:off x="838200" y="1366345"/>
            <a:ext cx="6234953" cy="4788393"/>
          </a:xfrm>
        </p:spPr>
        <p:txBody>
          <a:bodyPr/>
          <a:lstStyle>
            <a:lvl1pPr>
              <a:buClr>
                <a:schemeClr val="tx1"/>
              </a:buClr>
              <a:defRPr>
                <a:solidFill>
                  <a:schemeClr val="tx2"/>
                </a:solidFill>
              </a:defRPr>
            </a:lvl1pPr>
            <a:lvl2pPr>
              <a:buClr>
                <a:schemeClr val="tx1"/>
              </a:buClr>
              <a:defRPr>
                <a:solidFill>
                  <a:schemeClr val="tx2"/>
                </a:solidFill>
              </a:defRPr>
            </a:lvl2pPr>
            <a:lvl3pPr>
              <a:buClr>
                <a:schemeClr val="tx1"/>
              </a:buClr>
              <a:defRPr>
                <a:solidFill>
                  <a:schemeClr val="tx2"/>
                </a:solidFill>
              </a:defRPr>
            </a:lvl3pPr>
            <a:lvl4pPr>
              <a:buClr>
                <a:schemeClr val="tx1"/>
              </a:buClr>
              <a:defRPr>
                <a:solidFill>
                  <a:schemeClr val="tx2"/>
                </a:solidFill>
              </a:defRPr>
            </a:lvl4pPr>
            <a:lvl5pPr>
              <a:buClr>
                <a:schemeClr val="tx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3"/>
          <p:cNvSpPr>
            <a:spLocks noGrp="1"/>
          </p:cNvSpPr>
          <p:nvPr>
            <p:ph type="pic" sz="quarter" idx="13"/>
          </p:nvPr>
        </p:nvSpPr>
        <p:spPr bwMode="gray">
          <a:xfrm>
            <a:off x="7653566" y="1364826"/>
            <a:ext cx="4538434" cy="4538434"/>
          </a:xfrm>
        </p:spPr>
        <p:txBody>
          <a:bodyPr/>
          <a:lstStyle>
            <a:lvl1pPr>
              <a:buClr>
                <a:schemeClr val="tx1"/>
              </a:buClr>
              <a:defRPr>
                <a:solidFill>
                  <a:schemeClr val="tx2"/>
                </a:solidFill>
              </a:defRPr>
            </a:lvl1pPr>
          </a:lstStyle>
          <a:p>
            <a:r>
              <a:rPr lang="en-US"/>
              <a:t>Click icon to add picture</a:t>
            </a:r>
            <a:endParaRPr lang="en-US" dirty="0"/>
          </a:p>
        </p:txBody>
      </p:sp>
      <p:sp>
        <p:nvSpPr>
          <p:cNvPr id="9" name="Date Placeholder 4"/>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4868D85E-9AAE-43DE-B77A-6CCC9C16CBEC}" type="datetime1">
              <a:rPr lang="en-US" smtClean="0"/>
              <a:t>8/30/2025</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0" name="Slide Number Placeholder 6"/>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986490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am Page (4-Up Vertical)">
    <p:bg bwMode="gray">
      <p:bgPr>
        <a:solidFill>
          <a:srgbClr val="E8E8E8"/>
        </a:solidFill>
        <a:effectLst/>
      </p:bgPr>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2139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3646176"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6486020"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33272"/>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9"/>
          <p:cNvSpPr>
            <a:spLocks noGrp="1"/>
          </p:cNvSpPr>
          <p:nvPr>
            <p:ph type="pic" sz="quarter" idx="20" hasCustomPrompt="1"/>
          </p:nvPr>
        </p:nvSpPr>
        <p:spPr bwMode="gray">
          <a:xfrm>
            <a:off x="9325864" y="1967573"/>
            <a:ext cx="2094842" cy="2094842"/>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11"/>
          <p:cNvSpPr>
            <a:spLocks noGrp="1"/>
          </p:cNvSpPr>
          <p:nvPr>
            <p:ph type="dt" sz="half" idx="10"/>
          </p:nvPr>
        </p:nvSpPr>
        <p:spPr bwMode="black"/>
        <p:txBody>
          <a:bodyPr/>
          <a:lstStyle/>
          <a:p>
            <a:fld id="{936DB2D6-5DF4-4264-A4A1-7D3EAF38D255}" type="datetime1">
              <a:rPr lang="en-US" smtClean="0"/>
              <a:t>8/30/2025</a:t>
            </a:fld>
            <a:endParaRPr lang="en-US" dirty="0"/>
          </a:p>
        </p:txBody>
      </p:sp>
      <p:sp>
        <p:nvSpPr>
          <p:cNvPr id="1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327802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3 Up Vertical)">
    <p:bg>
      <p:bgPr>
        <a:solidFill>
          <a:srgbClr val="E8E8E8"/>
        </a:solidFill>
        <a:effectLst/>
      </p:bgPr>
    </p:bg>
    <p:spTree>
      <p:nvGrpSpPr>
        <p:cNvPr id="1" name=""/>
        <p:cNvGrpSpPr/>
        <p:nvPr/>
      </p:nvGrpSpPr>
      <p:grpSpPr>
        <a:xfrm>
          <a:off x="0" y="0"/>
          <a:ext cx="0" cy="0"/>
          <a:chOff x="0" y="0"/>
          <a:chExt cx="0" cy="0"/>
        </a:xfrm>
      </p:grpSpPr>
      <p:sp>
        <p:nvSpPr>
          <p:cNvPr id="20"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572814" y="1964392"/>
            <a:ext cx="2332190" cy="2332190"/>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6922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5"/>
          <p:cNvSpPr>
            <a:spLocks noGrp="1"/>
          </p:cNvSpPr>
          <p:nvPr>
            <p:ph type="pic" sz="quarter" idx="16" hasCustomPrompt="1"/>
          </p:nvPr>
        </p:nvSpPr>
        <p:spPr bwMode="gray">
          <a:xfrm>
            <a:off x="482454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7"/>
          <p:cNvSpPr>
            <a:spLocks noGrp="1"/>
          </p:cNvSpPr>
          <p:nvPr>
            <p:ph type="pic" sz="quarter" idx="18" hasCustomPrompt="1"/>
          </p:nvPr>
        </p:nvSpPr>
        <p:spPr bwMode="gray">
          <a:xfrm>
            <a:off x="8067551" y="1964392"/>
            <a:ext cx="2317864" cy="2317864"/>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55245" y="4564988"/>
            <a:ext cx="2542477" cy="723900"/>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3" name="Date Placeholder 9"/>
          <p:cNvSpPr>
            <a:spLocks noGrp="1"/>
          </p:cNvSpPr>
          <p:nvPr>
            <p:ph type="dt" sz="half" idx="10"/>
          </p:nvPr>
        </p:nvSpPr>
        <p:spPr bwMode="black"/>
        <p:txBody>
          <a:bodyPr/>
          <a:lstStyle/>
          <a:p>
            <a:fld id="{936DB2D6-5DF4-4264-A4A1-7D3EAF38D255}" type="datetime1">
              <a:rPr lang="en-US" smtClean="0"/>
              <a:t>8/30/2025</a:t>
            </a:fld>
            <a:endParaRPr lang="en-US" dirty="0"/>
          </a:p>
        </p:txBody>
      </p:sp>
      <p:sp>
        <p:nvSpPr>
          <p:cNvPr id="19"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960824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Reversed Logo)">
    <p:bg bwMode="gray">
      <p:bgPr>
        <a:solidFill>
          <a:schemeClr val="tx1"/>
        </a:solidFill>
        <a:effectLst/>
      </p:bgPr>
    </p:bg>
    <p:spTree>
      <p:nvGrpSpPr>
        <p:cNvPr id="1" name=""/>
        <p:cNvGrpSpPr/>
        <p:nvPr/>
      </p:nvGrpSpPr>
      <p:grpSpPr>
        <a:xfrm>
          <a:off x="0" y="0"/>
          <a:ext cx="0" cy="0"/>
          <a:chOff x="0" y="0"/>
          <a:chExt cx="0" cy="0"/>
        </a:xfrm>
      </p:grpSpPr>
      <p:sp>
        <p:nvSpPr>
          <p:cNvPr id="11" name="Rectangle 1"/>
          <p:cNvSpPr txBox="1">
            <a:spLocks/>
          </p:cNvSpPr>
          <p:nvPr userDrawn="1"/>
        </p:nvSpPr>
        <p:spPr bwMode="ltGray">
          <a:xfrm>
            <a:off x="0" y="4092604"/>
            <a:ext cx="12192000" cy="1295182"/>
          </a:xfrm>
          <a:prstGeom prst="rect">
            <a:avLst/>
          </a:prstGeom>
          <a:solidFill>
            <a:schemeClr val="accent2"/>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13" name="Title 2"/>
          <p:cNvSpPr>
            <a:spLocks noGrp="1"/>
          </p:cNvSpPr>
          <p:nvPr>
            <p:ph type="ctrTitle" hasCustomPrompt="1"/>
          </p:nvPr>
        </p:nvSpPr>
        <p:spPr bwMode="black">
          <a:xfrm>
            <a:off x="266700" y="4092602"/>
            <a:ext cx="11658600" cy="1295182"/>
          </a:xfrm>
          <a:noFill/>
        </p:spPr>
        <p:txBody>
          <a:bodyPr wrap="square" lIns="182880" tIns="91440" rIns="182880" bIns="91440" anchor="ctr">
            <a:normAutofit/>
          </a:bodyPr>
          <a:lstStyle>
            <a:lvl1pPr algn="ctr">
              <a:defRPr sz="3600">
                <a:solidFill>
                  <a:schemeClr val="tx2"/>
                </a:solidFill>
              </a:defRPr>
            </a:lvl1pPr>
          </a:lstStyle>
          <a:p>
            <a:r>
              <a:rPr lang="en-US" dirty="0"/>
              <a:t>Click to enter the slideshow title</a:t>
            </a:r>
          </a:p>
        </p:txBody>
      </p:sp>
      <p:sp>
        <p:nvSpPr>
          <p:cNvPr id="3" name="Rectangle 3"/>
          <p:cNvSpPr/>
          <p:nvPr userDrawn="1"/>
        </p:nvSpPr>
        <p:spPr bwMode="white">
          <a:xfrm>
            <a:off x="0" y="5387786"/>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Text Placeholder 4"/>
          <p:cNvSpPr>
            <a:spLocks noGrp="1"/>
          </p:cNvSpPr>
          <p:nvPr>
            <p:ph type="body" sz="quarter" idx="17" hasCustomPrompt="1"/>
          </p:nvPr>
        </p:nvSpPr>
        <p:spPr bwMode="black">
          <a:xfrm>
            <a:off x="838200" y="5644883"/>
            <a:ext cx="10515600" cy="711465"/>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D7ED242C-24FB-43A0-BCB6-43756FC812F6}" type="datetime1">
              <a:rPr lang="en-US" smtClean="0"/>
              <a:t>8/30/2025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4" name="Picture 8" descr="Minnesota Department of Human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61819" y="970845"/>
            <a:ext cx="6468361" cy="2245959"/>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4-Up Horizontal)">
    <p:bg bwMode="gray">
      <p:bgPr>
        <a:solidFill>
          <a:srgbClr val="E8E8E8"/>
        </a:solidFill>
        <a:effectLst/>
      </p:bgPr>
    </p:bg>
    <p:spTree>
      <p:nvGrpSpPr>
        <p:cNvPr id="1" name=""/>
        <p:cNvGrpSpPr/>
        <p:nvPr/>
      </p:nvGrpSpPr>
      <p:grpSpPr>
        <a:xfrm>
          <a:off x="0" y="0"/>
          <a:ext cx="0" cy="0"/>
          <a:chOff x="0" y="0"/>
          <a:chExt cx="0" cy="0"/>
        </a:xfrm>
      </p:grpSpPr>
      <p:sp>
        <p:nvSpPr>
          <p:cNvPr id="21"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0"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3" name="Picture Placeholder 5"/>
          <p:cNvSpPr>
            <a:spLocks noGrp="1"/>
          </p:cNvSpPr>
          <p:nvPr>
            <p:ph type="pic" sz="quarter" idx="14" hasCustomPrompt="1"/>
          </p:nvPr>
        </p:nvSpPr>
        <p:spPr bwMode="gray">
          <a:xfrm>
            <a:off x="806331"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4" name="Text Placeholder 6"/>
          <p:cNvSpPr>
            <a:spLocks noGrp="1"/>
          </p:cNvSpPr>
          <p:nvPr>
            <p:ph type="body" sz="quarter" idx="15"/>
          </p:nvPr>
        </p:nvSpPr>
        <p:spPr bwMode="black">
          <a:xfrm>
            <a:off x="2876550" y="3939361"/>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7"/>
          <p:cNvSpPr>
            <a:spLocks noGrp="1"/>
          </p:cNvSpPr>
          <p:nvPr>
            <p:ph type="pic" sz="quarter" idx="17" hasCustomPrompt="1"/>
          </p:nvPr>
        </p:nvSpPr>
        <p:spPr bwMode="gray">
          <a:xfrm>
            <a:off x="6199805" y="167477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8"/>
          <p:cNvSpPr>
            <a:spLocks noGrp="1"/>
          </p:cNvSpPr>
          <p:nvPr>
            <p:ph type="body" sz="quarter" idx="18"/>
          </p:nvPr>
        </p:nvSpPr>
        <p:spPr bwMode="black">
          <a:xfrm>
            <a:off x="8270023" y="1674772"/>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7" name="Picture Placeholder 9"/>
          <p:cNvSpPr>
            <a:spLocks noGrp="1"/>
          </p:cNvSpPr>
          <p:nvPr>
            <p:ph type="pic" sz="quarter" idx="19" hasCustomPrompt="1"/>
          </p:nvPr>
        </p:nvSpPr>
        <p:spPr bwMode="gray">
          <a:xfrm>
            <a:off x="6199805" y="3939361"/>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8" name="Text Placeholder 10"/>
          <p:cNvSpPr>
            <a:spLocks noGrp="1"/>
          </p:cNvSpPr>
          <p:nvPr>
            <p:ph type="body" sz="quarter" idx="20"/>
          </p:nvPr>
        </p:nvSpPr>
        <p:spPr bwMode="black">
          <a:xfrm>
            <a:off x="8270023" y="3939360"/>
            <a:ext cx="2866328" cy="1858809"/>
          </a:xfrm>
        </p:spPr>
        <p:txBody>
          <a:bodyPr anchor="ctr">
            <a:noAutofit/>
          </a:bodyPr>
          <a:lstStyle>
            <a:lvl1pPr marL="0" indent="0">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11"/>
          <p:cNvSpPr>
            <a:spLocks noGrp="1"/>
          </p:cNvSpPr>
          <p:nvPr>
            <p:ph type="dt" sz="half" idx="10"/>
          </p:nvPr>
        </p:nvSpPr>
        <p:spPr bwMode="black"/>
        <p:txBody>
          <a:bodyPr/>
          <a:lstStyle/>
          <a:p>
            <a:fld id="{8DC79626-CE5A-4834-975C-E7305BA2E281}" type="datetime1">
              <a:rPr lang="en-US" smtClean="0"/>
              <a:t>8/30/2025</a:t>
            </a:fld>
            <a:endParaRPr lang="en-US" dirty="0"/>
          </a:p>
        </p:txBody>
      </p:sp>
      <p:sp>
        <p:nvSpPr>
          <p:cNvPr id="29"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63256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2-Up Horizontal)">
    <p:bg>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9" name="Picture Placeholder 3"/>
          <p:cNvSpPr>
            <a:spLocks noGrp="1"/>
          </p:cNvSpPr>
          <p:nvPr>
            <p:ph type="pic" sz="quarter" idx="13" hasCustomPrompt="1"/>
          </p:nvPr>
        </p:nvSpPr>
        <p:spPr bwMode="gray">
          <a:xfrm>
            <a:off x="806332"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4" name="Text Placeholder 4"/>
          <p:cNvSpPr>
            <a:spLocks noGrp="1"/>
          </p:cNvSpPr>
          <p:nvPr>
            <p:ph type="body" sz="quarter" idx="16"/>
          </p:nvPr>
        </p:nvSpPr>
        <p:spPr bwMode="black">
          <a:xfrm>
            <a:off x="2876550"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25" name="Picture Placeholder 5"/>
          <p:cNvSpPr>
            <a:spLocks noGrp="1"/>
          </p:cNvSpPr>
          <p:nvPr>
            <p:ph type="pic" sz="quarter" idx="17" hasCustomPrompt="1"/>
          </p:nvPr>
        </p:nvSpPr>
        <p:spPr bwMode="gray">
          <a:xfrm>
            <a:off x="6199805" y="2571729"/>
            <a:ext cx="1858809" cy="1858809"/>
          </a:xfrm>
          <a:prstGeom prst="ellipse">
            <a:avLst/>
          </a:prstGeom>
          <a:solidFill>
            <a:schemeClr val="bg1"/>
          </a:solidFill>
          <a:ln w="28575">
            <a:solidFill>
              <a:schemeClr val="bg1"/>
            </a:solidFill>
          </a:ln>
        </p:spPr>
        <p:txBody>
          <a:bodyPr anchor="ctr">
            <a:normAutofit/>
          </a:bodyPr>
          <a:lstStyle>
            <a:lvl1pPr marL="0" indent="0" algn="ctr">
              <a:buNone/>
              <a:defRPr sz="1800"/>
            </a:lvl1pPr>
          </a:lstStyle>
          <a:p>
            <a:r>
              <a:rPr lang="en-US" dirty="0"/>
              <a:t>Click Icon to add picture</a:t>
            </a:r>
          </a:p>
        </p:txBody>
      </p:sp>
      <p:sp>
        <p:nvSpPr>
          <p:cNvPr id="26" name="Text Placeholder 6"/>
          <p:cNvSpPr>
            <a:spLocks noGrp="1"/>
          </p:cNvSpPr>
          <p:nvPr>
            <p:ph type="body" sz="quarter" idx="18"/>
          </p:nvPr>
        </p:nvSpPr>
        <p:spPr bwMode="black">
          <a:xfrm>
            <a:off x="8270023" y="257173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3" name="Date Placeholder 7"/>
          <p:cNvSpPr>
            <a:spLocks noGrp="1"/>
          </p:cNvSpPr>
          <p:nvPr>
            <p:ph type="dt" sz="half" idx="10"/>
          </p:nvPr>
        </p:nvSpPr>
        <p:spPr bwMode="black"/>
        <p:txBody>
          <a:bodyPr/>
          <a:lstStyle/>
          <a:p>
            <a:fld id="{7F519661-29C3-4FE0-9FC3-375A85A42C46}" type="datetime1">
              <a:rPr lang="en-US" smtClean="0"/>
              <a:t>8/30/2025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6"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34532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cons (4-Up Vertical)">
    <p:bg bwMode="gray">
      <p:bgRef idx="1001">
        <a:schemeClr val="bg1"/>
      </p:bgRef>
    </p:bg>
    <p:spTree>
      <p:nvGrpSpPr>
        <p:cNvPr id="1" name=""/>
        <p:cNvGrpSpPr/>
        <p:nvPr/>
      </p:nvGrpSpPr>
      <p:grpSpPr>
        <a:xfrm>
          <a:off x="0" y="0"/>
          <a:ext cx="0" cy="0"/>
          <a:chOff x="0" y="0"/>
          <a:chExt cx="0" cy="0"/>
        </a:xfrm>
      </p:grpSpPr>
      <p:sp>
        <p:nvSpPr>
          <p:cNvPr id="2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806332"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581719"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3646176"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3421563"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6486020"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6261407"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4" name="Picture Placeholder 9"/>
          <p:cNvSpPr>
            <a:spLocks noGrp="1"/>
          </p:cNvSpPr>
          <p:nvPr>
            <p:ph type="pic" sz="quarter" idx="20" hasCustomPrompt="1"/>
          </p:nvPr>
        </p:nvSpPr>
        <p:spPr bwMode="gray">
          <a:xfrm>
            <a:off x="9325864"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10"/>
          <p:cNvSpPr>
            <a:spLocks noGrp="1"/>
          </p:cNvSpPr>
          <p:nvPr>
            <p:ph type="body" sz="quarter" idx="21" hasCustomPrompt="1"/>
          </p:nvPr>
        </p:nvSpPr>
        <p:spPr bwMode="black">
          <a:xfrm>
            <a:off x="9101251" y="4341161"/>
            <a:ext cx="2542477" cy="1627838"/>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11"/>
          <p:cNvSpPr>
            <a:spLocks noGrp="1"/>
          </p:cNvSpPr>
          <p:nvPr>
            <p:ph type="dt" sz="half" idx="10"/>
          </p:nvPr>
        </p:nvSpPr>
        <p:spPr bwMode="black"/>
        <p:txBody>
          <a:bodyPr/>
          <a:lstStyle/>
          <a:p>
            <a:fld id="{4B4EEDC6-36CA-4209-B482-2ED76AA0BF08}" type="datetime1">
              <a:rPr lang="en-US" smtClean="0"/>
              <a:t>8/30/2025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7236465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cons (3-Up Vertic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7"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6" name="Picture Placeholder 3"/>
          <p:cNvSpPr>
            <a:spLocks noGrp="1"/>
          </p:cNvSpPr>
          <p:nvPr>
            <p:ph type="pic" sz="quarter" idx="13" hasCustomPrompt="1"/>
          </p:nvPr>
        </p:nvSpPr>
        <p:spPr bwMode="gray">
          <a:xfrm>
            <a:off x="1697855" y="1981899"/>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7" name="Text Placeholder 4"/>
          <p:cNvSpPr>
            <a:spLocks noGrp="1"/>
          </p:cNvSpPr>
          <p:nvPr>
            <p:ph type="body" sz="quarter" idx="15" hasCustomPrompt="1"/>
          </p:nvPr>
        </p:nvSpPr>
        <p:spPr bwMode="black">
          <a:xfrm>
            <a:off x="1473242" y="4345146"/>
            <a:ext cx="2542477" cy="1623853"/>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0" name="Picture Placeholder 5"/>
          <p:cNvSpPr>
            <a:spLocks noGrp="1"/>
          </p:cNvSpPr>
          <p:nvPr>
            <p:ph type="pic" sz="quarter" idx="16" hasCustomPrompt="1"/>
          </p:nvPr>
        </p:nvSpPr>
        <p:spPr bwMode="gray">
          <a:xfrm>
            <a:off x="4936052"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1" name="Text Placeholder 6"/>
          <p:cNvSpPr>
            <a:spLocks noGrp="1"/>
          </p:cNvSpPr>
          <p:nvPr>
            <p:ph type="body" sz="quarter" idx="17" hasCustomPrompt="1"/>
          </p:nvPr>
        </p:nvSpPr>
        <p:spPr bwMode="black">
          <a:xfrm>
            <a:off x="4712235"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12" name="Picture Placeholder 7"/>
          <p:cNvSpPr>
            <a:spLocks noGrp="1"/>
          </p:cNvSpPr>
          <p:nvPr>
            <p:ph type="pic" sz="quarter" idx="18" hasCustomPrompt="1"/>
          </p:nvPr>
        </p:nvSpPr>
        <p:spPr bwMode="gray">
          <a:xfrm>
            <a:off x="8174249" y="1967573"/>
            <a:ext cx="2094842" cy="2094842"/>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3" name="Text Placeholder 8"/>
          <p:cNvSpPr>
            <a:spLocks noGrp="1"/>
          </p:cNvSpPr>
          <p:nvPr>
            <p:ph type="body" sz="quarter" idx="19" hasCustomPrompt="1"/>
          </p:nvPr>
        </p:nvSpPr>
        <p:spPr bwMode="black">
          <a:xfrm>
            <a:off x="7949636" y="4345147"/>
            <a:ext cx="2542477" cy="1623852"/>
          </a:xfrm>
        </p:spPr>
        <p:txBody>
          <a:bodyPr>
            <a:normAutofit/>
          </a:bodyPr>
          <a:lstStyle>
            <a:lvl1pPr marL="0" indent="0" algn="ctr">
              <a:lnSpc>
                <a:spcPct val="100000"/>
              </a:lnSpc>
              <a:spcBef>
                <a:spcPts val="0"/>
              </a:spcBef>
              <a:buNone/>
              <a:defRPr sz="1800" b="0">
                <a:solidFill>
                  <a:schemeClr val="tx2"/>
                </a:solidFill>
              </a:defRPr>
            </a:lvl1pPr>
          </a:lstStyle>
          <a:p>
            <a:pPr lvl="0"/>
            <a:r>
              <a:rPr lang="en-US" dirty="0"/>
              <a:t>Click to edit text</a:t>
            </a:r>
          </a:p>
        </p:txBody>
      </p:sp>
      <p:sp>
        <p:nvSpPr>
          <p:cNvPr id="3" name="Date Placeholder 9"/>
          <p:cNvSpPr>
            <a:spLocks noGrp="1"/>
          </p:cNvSpPr>
          <p:nvPr>
            <p:ph type="dt" sz="half" idx="10"/>
          </p:nvPr>
        </p:nvSpPr>
        <p:spPr bwMode="black"/>
        <p:txBody>
          <a:bodyPr/>
          <a:lstStyle/>
          <a:p>
            <a:fld id="{4B4EEDC6-36CA-4209-B482-2ED76AA0BF08}" type="datetime1">
              <a:rPr lang="en-US" smtClean="0"/>
              <a:t>8/30/2025</a:t>
            </a:fld>
            <a:endParaRPr lang="en-US" dirty="0"/>
          </a:p>
        </p:txBody>
      </p:sp>
      <p:sp>
        <p:nvSpPr>
          <p:cNvPr id="20" name="Footer Placeholder 10"/>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5" name="Slide Number Placeholder 11"/>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9" name="Rectangle 12"/>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3473743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cons (4-Up Horizontal)">
    <p:bg bwMode="gray">
      <p:bgRef idx="1001">
        <a:schemeClr val="bg1"/>
      </p:bgRef>
    </p:bg>
    <p:spTree>
      <p:nvGrpSpPr>
        <p:cNvPr id="1" name=""/>
        <p:cNvGrpSpPr/>
        <p:nvPr/>
      </p:nvGrpSpPr>
      <p:grpSpPr>
        <a:xfrm>
          <a:off x="0" y="0"/>
          <a:ext cx="0" cy="0"/>
          <a:chOff x="0" y="0"/>
          <a:chExt cx="0" cy="0"/>
        </a:xfrm>
      </p:grpSpPr>
      <p:sp>
        <p:nvSpPr>
          <p:cNvPr id="24"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3"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3" name="Picture Placeholder 5"/>
          <p:cNvSpPr>
            <a:spLocks noGrp="1"/>
          </p:cNvSpPr>
          <p:nvPr>
            <p:ph type="pic" sz="quarter" idx="14" hasCustomPrompt="1"/>
          </p:nvPr>
        </p:nvSpPr>
        <p:spPr bwMode="gray">
          <a:xfrm>
            <a:off x="806331"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4" name="Text Placeholder 6"/>
          <p:cNvSpPr>
            <a:spLocks noGrp="1"/>
          </p:cNvSpPr>
          <p:nvPr>
            <p:ph type="body" sz="quarter" idx="15"/>
          </p:nvPr>
        </p:nvSpPr>
        <p:spPr bwMode="black">
          <a:xfrm>
            <a:off x="2876550" y="3939361"/>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7"/>
          <p:cNvSpPr>
            <a:spLocks noGrp="1"/>
          </p:cNvSpPr>
          <p:nvPr>
            <p:ph type="pic" sz="quarter" idx="17" hasCustomPrompt="1"/>
          </p:nvPr>
        </p:nvSpPr>
        <p:spPr bwMode="gray">
          <a:xfrm>
            <a:off x="6199805" y="167477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8"/>
          <p:cNvSpPr>
            <a:spLocks noGrp="1"/>
          </p:cNvSpPr>
          <p:nvPr>
            <p:ph type="body" sz="quarter" idx="18"/>
          </p:nvPr>
        </p:nvSpPr>
        <p:spPr bwMode="black">
          <a:xfrm>
            <a:off x="8270023" y="1674772"/>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8" name="Picture Placeholder 9"/>
          <p:cNvSpPr>
            <a:spLocks noGrp="1"/>
          </p:cNvSpPr>
          <p:nvPr>
            <p:ph type="pic" sz="quarter" idx="19" hasCustomPrompt="1"/>
          </p:nvPr>
        </p:nvSpPr>
        <p:spPr bwMode="gray">
          <a:xfrm>
            <a:off x="6199805" y="3939361"/>
            <a:ext cx="1858809" cy="1858809"/>
          </a:xfrm>
          <a:prstGeom prst="rect">
            <a:avLst/>
          </a:prstGeom>
          <a:solidFill>
            <a:schemeClr val="bg1"/>
          </a:solidFill>
          <a:ln w="28575">
            <a:noFill/>
          </a:ln>
        </p:spPr>
        <p:txBody>
          <a:bodyPr anchor="ctr">
            <a:normAutofit/>
          </a:bodyPr>
          <a:lstStyle>
            <a:lvl1pPr marL="0" indent="0" algn="ctr">
              <a:buNone/>
              <a:defRPr sz="1800"/>
            </a:lvl1pPr>
          </a:lstStyle>
          <a:p>
            <a:r>
              <a:rPr lang="en-US" dirty="0"/>
              <a:t>Click Icon to add picture</a:t>
            </a:r>
          </a:p>
        </p:txBody>
      </p:sp>
      <p:sp>
        <p:nvSpPr>
          <p:cNvPr id="19" name="Text Placeholder 10"/>
          <p:cNvSpPr>
            <a:spLocks noGrp="1"/>
          </p:cNvSpPr>
          <p:nvPr>
            <p:ph type="body" sz="quarter" idx="20"/>
          </p:nvPr>
        </p:nvSpPr>
        <p:spPr bwMode="black">
          <a:xfrm>
            <a:off x="8270023" y="3939360"/>
            <a:ext cx="2866328" cy="1858809"/>
          </a:xfrm>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11"/>
          <p:cNvSpPr>
            <a:spLocks noGrp="1"/>
          </p:cNvSpPr>
          <p:nvPr>
            <p:ph type="dt" sz="half" idx="10"/>
          </p:nvPr>
        </p:nvSpPr>
        <p:spPr bwMode="black"/>
        <p:txBody>
          <a:bodyPr/>
          <a:lstStyle/>
          <a:p>
            <a:fld id="{1815FB38-58F3-410A-8DA4-4B706967601F}" type="datetime1">
              <a:rPr lang="en-US" smtClean="0"/>
              <a:t>8/30/2025</a:t>
            </a:fld>
            <a:endParaRPr lang="en-US" dirty="0"/>
          </a:p>
        </p:txBody>
      </p:sp>
      <p:sp>
        <p:nvSpPr>
          <p:cNvPr id="20" name="Footer Placeholder 12"/>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13"/>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4"/>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02069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cons (2-Up Horizontal)">
    <p:bg bwMode="gray">
      <p:bgRef idx="1001">
        <a:schemeClr val="bg1"/>
      </p:bgRef>
    </p:bg>
    <p:spTree>
      <p:nvGrpSpPr>
        <p:cNvPr id="1" name=""/>
        <p:cNvGrpSpPr/>
        <p:nvPr/>
      </p:nvGrpSpPr>
      <p:grpSpPr>
        <a:xfrm>
          <a:off x="0" y="0"/>
          <a:ext cx="0" cy="0"/>
          <a:chOff x="0" y="0"/>
          <a:chExt cx="0" cy="0"/>
        </a:xfrm>
      </p:grpSpPr>
      <p:sp>
        <p:nvSpPr>
          <p:cNvPr id="18"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2" name="Picture Placeholder 3"/>
          <p:cNvSpPr>
            <a:spLocks noGrp="1"/>
          </p:cNvSpPr>
          <p:nvPr>
            <p:ph type="pic" sz="quarter" idx="13" hasCustomPrompt="1"/>
          </p:nvPr>
        </p:nvSpPr>
        <p:spPr bwMode="gray">
          <a:xfrm>
            <a:off x="806332"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5" name="Text Placeholder 4"/>
          <p:cNvSpPr>
            <a:spLocks noGrp="1"/>
          </p:cNvSpPr>
          <p:nvPr>
            <p:ph type="body" sz="quarter" idx="16"/>
          </p:nvPr>
        </p:nvSpPr>
        <p:spPr bwMode="black">
          <a:xfrm>
            <a:off x="2876550"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16" name="Picture Placeholder 5"/>
          <p:cNvSpPr>
            <a:spLocks noGrp="1"/>
          </p:cNvSpPr>
          <p:nvPr>
            <p:ph type="pic" sz="quarter" idx="17" hasCustomPrompt="1"/>
          </p:nvPr>
        </p:nvSpPr>
        <p:spPr bwMode="gray">
          <a:xfrm>
            <a:off x="6199805" y="2800328"/>
            <a:ext cx="1858809" cy="1858809"/>
          </a:xfrm>
          <a:prstGeom prst="rect">
            <a:avLst/>
          </a:prstGeom>
          <a:noFill/>
          <a:ln w="28575">
            <a:noFill/>
          </a:ln>
        </p:spPr>
        <p:txBody>
          <a:bodyPr anchor="ctr">
            <a:normAutofit/>
          </a:bodyPr>
          <a:lstStyle>
            <a:lvl1pPr marL="0" indent="0" algn="ctr">
              <a:buNone/>
              <a:defRPr sz="1800"/>
            </a:lvl1pPr>
          </a:lstStyle>
          <a:p>
            <a:r>
              <a:rPr lang="en-US" dirty="0"/>
              <a:t>Click Icon to add picture</a:t>
            </a:r>
          </a:p>
        </p:txBody>
      </p:sp>
      <p:sp>
        <p:nvSpPr>
          <p:cNvPr id="17" name="Text Placeholder 6"/>
          <p:cNvSpPr>
            <a:spLocks noGrp="1"/>
          </p:cNvSpPr>
          <p:nvPr>
            <p:ph type="body" sz="quarter" idx="18"/>
          </p:nvPr>
        </p:nvSpPr>
        <p:spPr bwMode="black">
          <a:xfrm>
            <a:off x="8270023" y="2800329"/>
            <a:ext cx="2866328" cy="1858809"/>
          </a:xfrm>
          <a:noFill/>
        </p:spPr>
        <p:txBody>
          <a:bodyPr anchor="ctr">
            <a:noAutofit/>
          </a:bodyPr>
          <a:lstStyle>
            <a:lvl1pPr marL="0" indent="0">
              <a:spcBef>
                <a:spcPts val="0"/>
              </a:spcBef>
              <a:buFont typeface="Arial" panose="020B0604020202020204" pitchFamily="34" charset="0"/>
              <a:buNone/>
              <a:defRPr sz="1800"/>
            </a:lvl1pPr>
            <a:lvl2pPr marL="457200" indent="0">
              <a:buFont typeface="Arial" panose="020B0604020202020204" pitchFamily="34" charset="0"/>
              <a:buNone/>
              <a:defRPr sz="1800"/>
            </a:lvl2pPr>
            <a:lvl3pPr marL="914400" indent="0">
              <a:buFont typeface="Arial" panose="020B0604020202020204" pitchFamily="34" charset="0"/>
              <a:buNone/>
              <a:defRPr sz="1800"/>
            </a:lvl3pPr>
            <a:lvl4pPr marL="1371600" indent="0">
              <a:buFont typeface="Arial" panose="020B0604020202020204" pitchFamily="34" charset="0"/>
              <a:buNone/>
              <a:defRPr sz="1800"/>
            </a:lvl4pPr>
            <a:lvl5pPr marL="1828800" indent="0">
              <a:buFont typeface="Arial" panose="020B0604020202020204" pitchFamily="34" charset="0"/>
              <a:buNone/>
              <a:defRPr sz="1800"/>
            </a:lvl5pPr>
          </a:lstStyle>
          <a:p>
            <a:pPr lvl="0"/>
            <a:r>
              <a:rPr lang="en-US"/>
              <a:t>Click to edit Master text styles</a:t>
            </a:r>
          </a:p>
        </p:txBody>
      </p:sp>
      <p:sp>
        <p:nvSpPr>
          <p:cNvPr id="4" name="Date Placeholder 7"/>
          <p:cNvSpPr>
            <a:spLocks noGrp="1"/>
          </p:cNvSpPr>
          <p:nvPr>
            <p:ph type="dt" sz="half" idx="10"/>
          </p:nvPr>
        </p:nvSpPr>
        <p:spPr bwMode="black"/>
        <p:txBody>
          <a:bodyPr/>
          <a:lstStyle/>
          <a:p>
            <a:fld id="{0366E0EA-2D80-452F-9963-33FA7A36BC09}" type="datetime1">
              <a:rPr lang="en-US" smtClean="0"/>
              <a:t>8/30/2025</a:t>
            </a:fld>
            <a:endParaRPr lang="en-US" dirty="0"/>
          </a:p>
        </p:txBody>
      </p:sp>
      <p:sp>
        <p:nvSpPr>
          <p:cNvPr id="20" name="Footer Placeholder 8"/>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9"/>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10"/>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228129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cons or Objects (10-Up)">
    <p:spTree>
      <p:nvGrpSpPr>
        <p:cNvPr id="1" name=""/>
        <p:cNvGrpSpPr/>
        <p:nvPr/>
      </p:nvGrpSpPr>
      <p:grpSpPr>
        <a:xfrm>
          <a:off x="0" y="0"/>
          <a:ext cx="0" cy="0"/>
          <a:chOff x="0" y="0"/>
          <a:chExt cx="0" cy="0"/>
        </a:xfrm>
      </p:grpSpPr>
      <p:sp>
        <p:nvSpPr>
          <p:cNvPr id="2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2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7" name="Content Placeholder 3"/>
          <p:cNvSpPr>
            <a:spLocks noGrp="1"/>
          </p:cNvSpPr>
          <p:nvPr>
            <p:ph sz="half" idx="15" hasCustomPrompt="1"/>
          </p:nvPr>
        </p:nvSpPr>
        <p:spPr>
          <a:xfrm>
            <a:off x="301038" y="1600201"/>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5" name="Content Placeholder 4"/>
          <p:cNvSpPr>
            <a:spLocks noGrp="1"/>
          </p:cNvSpPr>
          <p:nvPr>
            <p:ph sz="half" idx="27" hasCustomPrompt="1"/>
          </p:nvPr>
        </p:nvSpPr>
        <p:spPr>
          <a:xfrm>
            <a:off x="2676908" y="1600200"/>
            <a:ext cx="2069630" cy="2171701"/>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6" name="Content Placeholder 5"/>
          <p:cNvSpPr>
            <a:spLocks noGrp="1"/>
          </p:cNvSpPr>
          <p:nvPr>
            <p:ph sz="half" idx="28" hasCustomPrompt="1"/>
          </p:nvPr>
        </p:nvSpPr>
        <p:spPr>
          <a:xfrm>
            <a:off x="5061185" y="1600202"/>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8" name="Content Placeholder 6"/>
          <p:cNvSpPr>
            <a:spLocks noGrp="1"/>
          </p:cNvSpPr>
          <p:nvPr>
            <p:ph sz="half" idx="29" hasCustomPrompt="1"/>
          </p:nvPr>
        </p:nvSpPr>
        <p:spPr>
          <a:xfrm>
            <a:off x="7450666" y="1600200"/>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39" name="Content Placeholder 7"/>
          <p:cNvSpPr>
            <a:spLocks noGrp="1"/>
          </p:cNvSpPr>
          <p:nvPr>
            <p:ph sz="half" idx="30" hasCustomPrompt="1"/>
          </p:nvPr>
        </p:nvSpPr>
        <p:spPr>
          <a:xfrm>
            <a:off x="9809451" y="1600199"/>
            <a:ext cx="2069630" cy="2171699"/>
          </a:xfrm>
          <a:solidFill>
            <a:schemeClr val="bg1">
              <a:lumMod val="95000"/>
            </a:schemeClr>
          </a:solid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5" name="Content Placeholder 8"/>
          <p:cNvSpPr>
            <a:spLocks noGrp="1"/>
          </p:cNvSpPr>
          <p:nvPr>
            <p:ph sz="half" idx="31" hasCustomPrompt="1"/>
          </p:nvPr>
        </p:nvSpPr>
        <p:spPr>
          <a:xfrm>
            <a:off x="295833" y="4000500"/>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6" name="Content Placeholder 9"/>
          <p:cNvSpPr>
            <a:spLocks noGrp="1"/>
          </p:cNvSpPr>
          <p:nvPr>
            <p:ph sz="half" idx="32" hasCustomPrompt="1"/>
          </p:nvPr>
        </p:nvSpPr>
        <p:spPr>
          <a:xfrm>
            <a:off x="2671704" y="4000499"/>
            <a:ext cx="2069630" cy="2171701"/>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7" name="Content Placeholder 10"/>
          <p:cNvSpPr>
            <a:spLocks noGrp="1"/>
          </p:cNvSpPr>
          <p:nvPr>
            <p:ph sz="half" idx="33" hasCustomPrompt="1"/>
          </p:nvPr>
        </p:nvSpPr>
        <p:spPr>
          <a:xfrm>
            <a:off x="5055980" y="4000501"/>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8" name="Content Placeholder 11"/>
          <p:cNvSpPr>
            <a:spLocks noGrp="1"/>
          </p:cNvSpPr>
          <p:nvPr>
            <p:ph sz="half" idx="34" hasCustomPrompt="1"/>
          </p:nvPr>
        </p:nvSpPr>
        <p:spPr>
          <a:xfrm>
            <a:off x="7445462" y="4000499"/>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19" name="Content Placeholder 12"/>
          <p:cNvSpPr>
            <a:spLocks noGrp="1"/>
          </p:cNvSpPr>
          <p:nvPr>
            <p:ph sz="half" idx="35" hasCustomPrompt="1"/>
          </p:nvPr>
        </p:nvSpPr>
        <p:spPr>
          <a:xfrm>
            <a:off x="9804246" y="4000498"/>
            <a:ext cx="2069630" cy="2171699"/>
          </a:xfrm>
          <a:noFill/>
        </p:spPr>
        <p:txBody>
          <a:bodyPr>
            <a:normAutofit/>
          </a:bodyPr>
          <a:lstStyle>
            <a:lvl1pPr marL="0" indent="0">
              <a:buNone/>
              <a:defRPr sz="2500"/>
            </a:lvl1pPr>
            <a:lvl2pPr marL="391993" indent="0">
              <a:buNone/>
              <a:defRPr/>
            </a:lvl2pPr>
            <a:lvl3pPr marL="732244" indent="0">
              <a:buNone/>
              <a:defRPr/>
            </a:lvl3pPr>
            <a:lvl4pPr marL="1074062" indent="0">
              <a:buNone/>
              <a:defRPr/>
            </a:lvl4pPr>
            <a:lvl5pPr marL="1414312" indent="0">
              <a:buNone/>
              <a:defRPr/>
            </a:lvl5pPr>
          </a:lstStyle>
          <a:p>
            <a:pPr lvl="0"/>
            <a:r>
              <a:rPr lang="en-US" dirty="0"/>
              <a:t>Click icon to add object</a:t>
            </a:r>
          </a:p>
        </p:txBody>
      </p:sp>
      <p:sp>
        <p:nvSpPr>
          <p:cNvPr id="20" name="Date Placeholder 13"/>
          <p:cNvSpPr>
            <a:spLocks noGrp="1"/>
          </p:cNvSpPr>
          <p:nvPr>
            <p:ph type="dt" sz="half" idx="10"/>
          </p:nvPr>
        </p:nvSpPr>
        <p:spPr bwMode="black">
          <a:xfrm>
            <a:off x="838200" y="6356350"/>
            <a:ext cx="1358590" cy="365125"/>
          </a:xfrm>
        </p:spPr>
        <p:txBody>
          <a:bodyPr/>
          <a:lstStyle/>
          <a:p>
            <a:fld id="{1815FB38-58F3-410A-8DA4-4B706967601F}" type="datetime1">
              <a:rPr lang="en-US" smtClean="0"/>
              <a:t>8/30/2025</a:t>
            </a:fld>
            <a:endParaRPr lang="en-US" dirty="0"/>
          </a:p>
        </p:txBody>
      </p:sp>
      <p:sp>
        <p:nvSpPr>
          <p:cNvPr id="21" name="Footer Placeholder 1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22" name="Slide Number Placeholder 15"/>
          <p:cNvSpPr>
            <a:spLocks noGrp="1"/>
          </p:cNvSpPr>
          <p:nvPr>
            <p:ph type="sldNum" sz="quarter" idx="12"/>
          </p:nvPr>
        </p:nvSpPr>
        <p:spPr bwMode="black">
          <a:xfrm>
            <a:off x="9891132" y="6356350"/>
            <a:ext cx="1462668" cy="365125"/>
          </a:xfrm>
        </p:spPr>
        <p:txBody>
          <a:bodyPr/>
          <a:lstStyle/>
          <a:p>
            <a:fld id="{48F63A3B-78C7-47BE-AE5E-E10140E04643}" type="slidenum">
              <a:rPr lang="en-US" smtClean="0"/>
              <a:t>‹#›</a:t>
            </a:fld>
            <a:endParaRPr lang="en-US" dirty="0"/>
          </a:p>
        </p:txBody>
      </p:sp>
      <p:sp>
        <p:nvSpPr>
          <p:cNvPr id="25" name="Rectangle 16"/>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3773375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Blue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7"/>
          </a:xfrm>
        </p:spPr>
        <p:txBody>
          <a:bodyPr/>
          <a:lstStyle/>
          <a:p>
            <a:r>
              <a:rPr lang="en-US"/>
              <a:t>Click icon to add picture</a:t>
            </a:r>
          </a:p>
        </p:txBody>
      </p:sp>
      <p:sp>
        <p:nvSpPr>
          <p:cNvPr id="5" name="Rectangle 2"/>
          <p:cNvSpPr txBox="1">
            <a:spLocks/>
          </p:cNvSpPr>
          <p:nvPr userDrawn="1"/>
        </p:nvSpPr>
        <p:spPr bwMode="black">
          <a:xfrm>
            <a:off x="-1" y="5638800"/>
            <a:ext cx="12192000" cy="1219200"/>
          </a:xfrm>
          <a:prstGeom prst="rect">
            <a:avLst/>
          </a:prstGeom>
          <a:solidFill>
            <a:srgbClr val="003865"/>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1045112619"/>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Dark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2"/>
            <a:ext cx="12192000" cy="5638799"/>
          </a:xfrm>
        </p:spPr>
        <p:txBody>
          <a:bodyPr/>
          <a:lstStyle/>
          <a:p>
            <a:r>
              <a:rPr lang="en-US"/>
              <a:t>Click icon to add picture</a:t>
            </a:r>
          </a:p>
        </p:txBody>
      </p:sp>
      <p:sp>
        <p:nvSpPr>
          <p:cNvPr id="5" name="Rectangle 2"/>
          <p:cNvSpPr txBox="1">
            <a:spLocks/>
          </p:cNvSpPr>
          <p:nvPr userDrawn="1"/>
        </p:nvSpPr>
        <p:spPr bwMode="black">
          <a:xfrm>
            <a:off x="-1" y="5638801"/>
            <a:ext cx="12192000" cy="1219200"/>
          </a:xfrm>
          <a:prstGeom prst="rect">
            <a:avLst/>
          </a:prstGeom>
          <a:solidFill>
            <a:srgbClr val="0D0D0D">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9" name="Title 3"/>
          <p:cNvSpPr>
            <a:spLocks noGrp="1"/>
          </p:cNvSpPr>
          <p:nvPr>
            <p:ph type="title" hasCustomPrompt="1"/>
          </p:nvPr>
        </p:nvSpPr>
        <p:spPr bwMode="white">
          <a:xfrm>
            <a:off x="266700" y="5638801"/>
            <a:ext cx="11658600" cy="1219200"/>
          </a:xfrm>
          <a:noFill/>
        </p:spPr>
        <p:txBody>
          <a:bodyPr>
            <a:normAutofit/>
          </a:bodyPr>
          <a:lstStyle>
            <a:lvl1pPr algn="ctr">
              <a:defRPr sz="3600">
                <a:solidFill>
                  <a:schemeClr val="bg1"/>
                </a:solidFill>
              </a:defRPr>
            </a:lvl1pPr>
          </a:lstStyle>
          <a:p>
            <a:r>
              <a:rPr lang="en-US" dirty="0"/>
              <a:t>Click to edit title</a:t>
            </a:r>
          </a:p>
        </p:txBody>
      </p:sp>
    </p:spTree>
    <p:extLst>
      <p:ext uri="{BB962C8B-B14F-4D97-AF65-F5344CB8AC3E}">
        <p14:creationId xmlns:p14="http://schemas.microsoft.com/office/powerpoint/2010/main" val="3297887301"/>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Big Image (Green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78BE21"/>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63423732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8" name="Rectangle 1"/>
          <p:cNvSpPr txBox="1">
            <a:spLocks/>
          </p:cNvSpPr>
          <p:nvPr userDrawn="1"/>
        </p:nvSpPr>
        <p:spPr bwMode="black">
          <a:xfrm>
            <a:off x="0" y="3477837"/>
            <a:ext cx="12192000" cy="1295182"/>
          </a:xfrm>
          <a:prstGeom prst="rect">
            <a:avLst/>
          </a:prstGeom>
          <a:solidFill>
            <a:schemeClr val="accent1"/>
          </a:solidFill>
        </p:spPr>
        <p:txBody>
          <a:bodyPr vert="horz" wrap="square" lIns="0" tIns="0" rIns="0" bIns="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3477837"/>
            <a:ext cx="11658600" cy="1295182"/>
          </a:xfrm>
          <a:noFill/>
        </p:spPr>
        <p:txBody>
          <a:bodyPr wrap="square" lIns="182880" tIns="91440" rIns="182880" bIns="91440" anchor="ctr">
            <a:normAutofit/>
          </a:bodyPr>
          <a:lstStyle>
            <a:lvl1pPr algn="ctr">
              <a:defRPr sz="3600">
                <a:solidFill>
                  <a:schemeClr val="bg1"/>
                </a:solidFill>
              </a:defRPr>
            </a:lvl1pPr>
          </a:lstStyle>
          <a:p>
            <a:r>
              <a:rPr lang="en-US" dirty="0"/>
              <a:t>Click to enter the slideshow title</a:t>
            </a:r>
          </a:p>
        </p:txBody>
      </p:sp>
      <p:sp>
        <p:nvSpPr>
          <p:cNvPr id="3" name="Rectangle 3"/>
          <p:cNvSpPr/>
          <p:nvPr userDrawn="1"/>
        </p:nvSpPr>
        <p:spPr bwMode="auto">
          <a:xfrm>
            <a:off x="0" y="4773019"/>
            <a:ext cx="12192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1" name="Text Placeholder 4"/>
          <p:cNvSpPr>
            <a:spLocks noGrp="1"/>
          </p:cNvSpPr>
          <p:nvPr>
            <p:ph type="body" sz="quarter" idx="18" hasCustomPrompt="1"/>
          </p:nvPr>
        </p:nvSpPr>
        <p:spPr bwMode="black">
          <a:xfrm>
            <a:off x="838200" y="5041204"/>
            <a:ext cx="10515600" cy="1097128"/>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pic>
        <p:nvPicPr>
          <p:cNvPr id="10" name="Picture 5"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7805" y="5690768"/>
            <a:ext cx="3200400" cy="1111147"/>
          </a:xfrm>
          <a:prstGeom prst="rect">
            <a:avLst/>
          </a:prstGeom>
        </p:spPr>
      </p:pic>
      <p:sp>
        <p:nvSpPr>
          <p:cNvPr id="9" name="Footer Placeholder 6"/>
          <p:cNvSpPr>
            <a:spLocks noGrp="1"/>
          </p:cNvSpPr>
          <p:nvPr>
            <p:ph type="ftr" sz="quarter" idx="3"/>
          </p:nvPr>
        </p:nvSpPr>
        <p:spPr bwMode="black">
          <a:xfrm>
            <a:off x="5766153" y="6138332"/>
            <a:ext cx="5587647" cy="365125"/>
          </a:xfrm>
          <a:prstGeom prst="rect">
            <a:avLst/>
          </a:prstGeom>
        </p:spPr>
        <p:txBody>
          <a:bodyPr anchor="b"/>
          <a:lstStyle>
            <a:lvl1pPr algn="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Picture Placeholder 7"/>
          <p:cNvSpPr>
            <a:spLocks noGrp="1"/>
          </p:cNvSpPr>
          <p:nvPr>
            <p:ph type="pic" sz="quarter" idx="17"/>
          </p:nvPr>
        </p:nvSpPr>
        <p:spPr bwMode="gray">
          <a:xfrm>
            <a:off x="0" y="0"/>
            <a:ext cx="12192000" cy="3380732"/>
          </a:xfrm>
        </p:spPr>
        <p:txBody>
          <a:bodyPr/>
          <a:lstStyle/>
          <a:p>
            <a:r>
              <a:rPr lang="en-US"/>
              <a:t>Click icon to add picture</a:t>
            </a:r>
            <a:endParaRPr lang="en-US" dirty="0"/>
          </a:p>
        </p:txBody>
      </p:sp>
    </p:spTree>
    <p:extLst>
      <p:ext uri="{BB962C8B-B14F-4D97-AF65-F5344CB8AC3E}">
        <p14:creationId xmlns:p14="http://schemas.microsoft.com/office/powerpoint/2010/main" val="1788824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ig Image (Light Gray Title)">
    <p:bg>
      <p:bgPr>
        <a:solidFill>
          <a:schemeClr val="bg1"/>
        </a:solidFill>
        <a:effectLst/>
      </p:bgPr>
    </p:bg>
    <p:spTree>
      <p:nvGrpSpPr>
        <p:cNvPr id="1" name=""/>
        <p:cNvGrpSpPr/>
        <p:nvPr/>
      </p:nvGrpSpPr>
      <p:grpSpPr>
        <a:xfrm>
          <a:off x="0" y="0"/>
          <a:ext cx="0" cy="0"/>
          <a:chOff x="0" y="0"/>
          <a:chExt cx="0" cy="0"/>
        </a:xfrm>
      </p:grpSpPr>
      <p:sp>
        <p:nvSpPr>
          <p:cNvPr id="4" name="Picture Placeholder 1"/>
          <p:cNvSpPr>
            <a:spLocks noGrp="1"/>
          </p:cNvSpPr>
          <p:nvPr>
            <p:ph type="pic" sz="quarter" idx="10"/>
          </p:nvPr>
        </p:nvSpPr>
        <p:spPr bwMode="gray">
          <a:xfrm>
            <a:off x="0" y="3"/>
            <a:ext cx="12192000" cy="5638798"/>
          </a:xfrm>
        </p:spPr>
        <p:txBody>
          <a:bodyPr/>
          <a:lstStyle/>
          <a:p>
            <a:r>
              <a:rPr lang="en-US"/>
              <a:t>Click icon to add picture</a:t>
            </a:r>
          </a:p>
        </p:txBody>
      </p:sp>
      <p:sp>
        <p:nvSpPr>
          <p:cNvPr id="5" name="Rectangle 2"/>
          <p:cNvSpPr txBox="1">
            <a:spLocks/>
          </p:cNvSpPr>
          <p:nvPr userDrawn="1"/>
        </p:nvSpPr>
        <p:spPr bwMode="auto">
          <a:xfrm>
            <a:off x="0" y="5638800"/>
            <a:ext cx="12192000" cy="1219200"/>
          </a:xfrm>
          <a:prstGeom prst="rect">
            <a:avLst/>
          </a:prstGeom>
          <a:solidFill>
            <a:srgbClr val="E8E8E8">
              <a:alpha val="87843"/>
            </a:srgbClr>
          </a:solidFill>
        </p:spPr>
        <p:txBody>
          <a:bodyPr vert="horz" lIns="0" tIns="0" rIns="0" bIns="0" rtlCol="0" anchor="ctr">
            <a:normAutofit/>
          </a:bodyPr>
          <a:lstStyle>
            <a:lvl1pPr algn="ctr" defTabSz="914400" rtl="0" eaLnBrk="1" latinLnBrk="0" hangingPunct="1">
              <a:lnSpc>
                <a:spcPct val="90000"/>
              </a:lnSpc>
              <a:spcBef>
                <a:spcPct val="0"/>
              </a:spcBef>
              <a:buNone/>
              <a:defRPr sz="3600" kern="1200">
                <a:solidFill>
                  <a:schemeClr val="tx2"/>
                </a:solidFill>
                <a:latin typeface="+mj-lt"/>
                <a:ea typeface="+mj-ea"/>
                <a:cs typeface="+mj-cs"/>
              </a:defRPr>
            </a:lvl1pPr>
          </a:lstStyle>
          <a:p>
            <a:endParaRPr lang="en-US" dirty="0"/>
          </a:p>
        </p:txBody>
      </p:sp>
      <p:sp>
        <p:nvSpPr>
          <p:cNvPr id="9" name="Title 3"/>
          <p:cNvSpPr>
            <a:spLocks noGrp="1"/>
          </p:cNvSpPr>
          <p:nvPr>
            <p:ph type="title" hasCustomPrompt="1"/>
          </p:nvPr>
        </p:nvSpPr>
        <p:spPr bwMode="black">
          <a:xfrm>
            <a:off x="266700" y="5638800"/>
            <a:ext cx="11658600" cy="1219200"/>
          </a:xfrm>
          <a:noFill/>
        </p:spPr>
        <p:txBody>
          <a:bodyPr>
            <a:normAutofit/>
          </a:bodyPr>
          <a:lstStyle>
            <a:lvl1pPr algn="ctr">
              <a:defRPr sz="3600">
                <a:solidFill>
                  <a:schemeClr val="tx2"/>
                </a:solidFill>
              </a:defRPr>
            </a:lvl1pPr>
          </a:lstStyle>
          <a:p>
            <a:r>
              <a:rPr lang="en-US" dirty="0"/>
              <a:t>Click to edit title</a:t>
            </a:r>
          </a:p>
        </p:txBody>
      </p:sp>
    </p:spTree>
    <p:extLst>
      <p:ext uri="{BB962C8B-B14F-4D97-AF65-F5344CB8AC3E}">
        <p14:creationId xmlns:p14="http://schemas.microsoft.com/office/powerpoint/2010/main" val="1703797675"/>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creenshot (Dark Horizont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8"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F4B91AA0-3BA7-4036-A3DA-317C6C4FFA29}" type="datetime1">
              <a:rPr lang="en-US" smtClean="0"/>
              <a:t>8/30/2025</a:t>
            </a:fld>
            <a:endParaRPr lang="en-US" dirty="0"/>
          </a:p>
        </p:txBody>
      </p:sp>
      <p:sp>
        <p:nvSpPr>
          <p:cNvPr id="7"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9"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556012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Dark Vertical)">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1"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6399159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Full Window Dark)">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6487256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Gray Horizont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bwMode="black">
          <a:xfrm>
            <a:off x="815897" y="287066"/>
            <a:ext cx="3521927" cy="2734914"/>
          </a:xfrm>
        </p:spPr>
        <p:txBody>
          <a:bodyPr/>
          <a:lstStyle>
            <a:lvl1pPr>
              <a:defRPr>
                <a:solidFill>
                  <a:schemeClr val="accent1"/>
                </a:solidFill>
              </a:defRPr>
            </a:lvl1pPr>
          </a:lstStyle>
          <a:p>
            <a:r>
              <a:rPr lang="en-US" dirty="0"/>
              <a:t>Click to edit title</a:t>
            </a:r>
          </a:p>
        </p:txBody>
      </p:sp>
      <p:sp>
        <p:nvSpPr>
          <p:cNvPr id="4" name="Text Placeholder 2"/>
          <p:cNvSpPr>
            <a:spLocks noGrp="1"/>
          </p:cNvSpPr>
          <p:nvPr>
            <p:ph type="body" sz="quarter" idx="11"/>
          </p:nvPr>
        </p:nvSpPr>
        <p:spPr bwMode="black">
          <a:xfrm>
            <a:off x="815975" y="3211513"/>
            <a:ext cx="3521849"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3"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2"/>
          </p:nvPr>
        </p:nvSpPr>
        <p:spPr bwMode="black">
          <a:xfrm>
            <a:off x="838200" y="6356350"/>
            <a:ext cx="1358590" cy="365125"/>
          </a:xfrm>
        </p:spPr>
        <p:txBody>
          <a:bodyPr/>
          <a:lstStyle/>
          <a:p>
            <a:fld id="{5D76A200-3168-4D33-A718-3974884CE863}" type="datetime1">
              <a:rPr lang="en-US" smtClean="0"/>
              <a:t>8/30/2025</a:t>
            </a:fld>
            <a:endParaRPr lang="en-US" dirty="0"/>
          </a:p>
        </p:txBody>
      </p:sp>
      <p:sp>
        <p:nvSpPr>
          <p:cNvPr id="7"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1" name="Slide Number Placeholder 7"/>
          <p:cNvSpPr>
            <a:spLocks noGrp="1"/>
          </p:cNvSpPr>
          <p:nvPr>
            <p:ph type="sldNum" sz="quarter" idx="13"/>
          </p:nvPr>
        </p:nvSpPr>
        <p:spPr bwMode="black">
          <a:xfrm>
            <a:off x="9891132" y="6356350"/>
            <a:ext cx="1462668" cy="365125"/>
          </a:xfrm>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09037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creenshot (Light Gray Vertical)">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7" name="Text Placeholder 2"/>
          <p:cNvSpPr>
            <a:spLocks noGrp="1"/>
          </p:cNvSpPr>
          <p:nvPr>
            <p:ph type="body" sz="quarter" idx="11"/>
          </p:nvPr>
        </p:nvSpPr>
        <p:spPr bwMode="black">
          <a:xfrm>
            <a:off x="838200" y="1365203"/>
            <a:ext cx="10515600" cy="156718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6"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3" name="Picture Placeholder 4"/>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894290563"/>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creenshot (Full Window Light Gray)">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pic>
        <p:nvPicPr>
          <p:cNvPr id="9"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10"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106475106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creenshot (Blue Horizont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5"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976787" y="504855"/>
            <a:ext cx="9618920" cy="5413315"/>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4976787" y="1067565"/>
            <a:ext cx="9516215" cy="4850604"/>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8/30/2025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693263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creenshot (Blue Vertical)">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sp>
        <p:nvSpPr>
          <p:cNvPr id="14" name="Text Placeholder 2"/>
          <p:cNvSpPr>
            <a:spLocks noGrp="1"/>
          </p:cNvSpPr>
          <p:nvPr>
            <p:ph type="body" sz="quarter" idx="13"/>
          </p:nvPr>
        </p:nvSpPr>
        <p:spPr bwMode="white">
          <a:xfrm>
            <a:off x="838200" y="1365203"/>
            <a:ext cx="10515600"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p:txBody>
      </p:sp>
      <p:pic>
        <p:nvPicPr>
          <p:cNvPr id="15"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3222702"/>
            <a:ext cx="9387470" cy="5283060"/>
          </a:xfrm>
          <a:prstGeom prst="rect">
            <a:avLst/>
          </a:prstGeom>
          <a:ln>
            <a:noFill/>
          </a:ln>
          <a:effectLst>
            <a:outerShdw blurRad="292100" dist="139700" dir="2700000" algn="tl" rotWithShape="0">
              <a:srgbClr val="333333">
                <a:alpha val="65000"/>
              </a:srgbClr>
            </a:outerShdw>
          </a:effectLst>
        </p:spPr>
      </p:pic>
      <p:sp>
        <p:nvSpPr>
          <p:cNvPr id="16" name="Picture Placeholder 4" descr="Screenshot"/>
          <p:cNvSpPr>
            <a:spLocks noGrp="1"/>
          </p:cNvSpPr>
          <p:nvPr>
            <p:ph type="pic" sz="quarter" idx="10" hasCustomPrompt="1"/>
          </p:nvPr>
        </p:nvSpPr>
        <p:spPr bwMode="gray">
          <a:xfrm>
            <a:off x="1373459" y="3771871"/>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0340284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creenshot (Full Window Blue)">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bwMode="white">
          <a:xfrm>
            <a:off x="838200" y="-1"/>
            <a:ext cx="10515600" cy="1216025"/>
          </a:xfrm>
          <a:noFill/>
        </p:spPr>
        <p:txBody>
          <a:bodyPr lIns="0" rIns="0">
            <a:normAutofit/>
          </a:bodyPr>
          <a:lstStyle>
            <a:lvl1pPr algn="r">
              <a:defRPr sz="3600">
                <a:solidFill>
                  <a:schemeClr val="accent2"/>
                </a:solidFill>
              </a:defRPr>
            </a:lvl1pPr>
          </a:lstStyle>
          <a:p>
            <a:r>
              <a:rPr lang="en-US"/>
              <a:t>Click to edit Master title style</a:t>
            </a:r>
            <a:endParaRPr lang="en-US" dirty="0"/>
          </a:p>
        </p:txBody>
      </p:sp>
      <p:pic>
        <p:nvPicPr>
          <p:cNvPr id="6"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373458" y="1264693"/>
            <a:ext cx="9387470" cy="5283060"/>
          </a:xfrm>
          <a:prstGeom prst="rect">
            <a:avLst/>
          </a:prstGeom>
          <a:ln>
            <a:noFill/>
          </a:ln>
          <a:effectLst>
            <a:outerShdw blurRad="292100" dist="139700" dir="2700000" algn="tl" rotWithShape="0">
              <a:srgbClr val="333333">
                <a:alpha val="65000"/>
              </a:srgbClr>
            </a:outerShdw>
          </a:effectLst>
        </p:spPr>
      </p:pic>
      <p:sp>
        <p:nvSpPr>
          <p:cNvPr id="7" name="Picture Placeholder 3" descr="Screenshot"/>
          <p:cNvSpPr>
            <a:spLocks noGrp="1"/>
          </p:cNvSpPr>
          <p:nvPr>
            <p:ph type="pic" sz="quarter" idx="10" hasCustomPrompt="1"/>
          </p:nvPr>
        </p:nvSpPr>
        <p:spPr bwMode="gray">
          <a:xfrm>
            <a:off x="1373459" y="1813862"/>
            <a:ext cx="9287236"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575713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bwMode="auto">
      <p:bgPr>
        <a:solidFill>
          <a:srgbClr val="E8E8E8"/>
        </a:solidFill>
        <a:effectLst/>
      </p:bgPr>
    </p:bg>
    <p:spTree>
      <p:nvGrpSpPr>
        <p:cNvPr id="1" name=""/>
        <p:cNvGrpSpPr/>
        <p:nvPr/>
      </p:nvGrpSpPr>
      <p:grpSpPr>
        <a:xfrm>
          <a:off x="0" y="0"/>
          <a:ext cx="0" cy="0"/>
          <a:chOff x="0" y="0"/>
          <a:chExt cx="0" cy="0"/>
        </a:xfrm>
      </p:grpSpPr>
      <p:sp>
        <p:nvSpPr>
          <p:cNvPr id="3"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0" name="Title 2"/>
          <p:cNvSpPr>
            <a:spLocks noGrp="1"/>
          </p:cNvSpPr>
          <p:nvPr>
            <p:ph type="title"/>
          </p:nvPr>
        </p:nvSpPr>
        <p:spPr bwMode="white">
          <a:xfrm>
            <a:off x="838200" y="-1"/>
            <a:ext cx="10515600" cy="1216025"/>
          </a:xfrm>
          <a:noFill/>
        </p:spPr>
        <p:txBody>
          <a:bodyPr lIns="45720" rIns="45720">
            <a:normAutofit/>
          </a:bodyPr>
          <a:lstStyle>
            <a:lvl1pPr algn="r">
              <a:defRPr sz="3600">
                <a:solidFill>
                  <a:schemeClr val="bg1"/>
                </a:solidFill>
              </a:defRPr>
            </a:lvl1pPr>
          </a:lstStyle>
          <a:p>
            <a:r>
              <a:rPr lang="en-US"/>
              <a:t>Click to edit Master title style</a:t>
            </a:r>
            <a:endParaRPr lang="en-US" dirty="0"/>
          </a:p>
        </p:txBody>
      </p:sp>
      <p:sp>
        <p:nvSpPr>
          <p:cNvPr id="12" name="Table Placeholder 3"/>
          <p:cNvSpPr>
            <a:spLocks noGrp="1"/>
          </p:cNvSpPr>
          <p:nvPr>
            <p:ph type="tbl" sz="quarter" idx="13"/>
          </p:nvPr>
        </p:nvSpPr>
        <p:spPr bwMode="gray">
          <a:xfrm>
            <a:off x="838200" y="1335088"/>
            <a:ext cx="10515600" cy="4841875"/>
          </a:xfrm>
        </p:spPr>
        <p:txBody>
          <a:bodyPr/>
          <a:lstStyle/>
          <a:p>
            <a:r>
              <a:rPr lang="en-US"/>
              <a:t>Click icon to add table</a:t>
            </a:r>
          </a:p>
        </p:txBody>
      </p:sp>
      <p:sp>
        <p:nvSpPr>
          <p:cNvPr id="4" name="Date Placeholder 4"/>
          <p:cNvSpPr>
            <a:spLocks noGrp="1"/>
          </p:cNvSpPr>
          <p:nvPr>
            <p:ph type="dt" sz="half" idx="10"/>
          </p:nvPr>
        </p:nvSpPr>
        <p:spPr bwMode="black"/>
        <p:txBody>
          <a:bodyPr/>
          <a:lstStyle/>
          <a:p>
            <a:fld id="{9A198C9B-0587-4A1E-9E03-E4C9FE222F08}" type="datetime1">
              <a:rPr lang="en-US" smtClean="0"/>
              <a:t>8/30/2025</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996441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creenshot (Computer)">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bwMode="white">
          <a:xfrm>
            <a:off x="815897" y="287066"/>
            <a:ext cx="3521927" cy="2734914"/>
          </a:xfrm>
        </p:spPr>
        <p:txBody>
          <a:bodyPr/>
          <a:lstStyle>
            <a:lvl1pPr>
              <a:defRPr b="0">
                <a:solidFill>
                  <a:schemeClr val="accent2"/>
                </a:solidFill>
              </a:defRPr>
            </a:lvl1pPr>
          </a:lstStyle>
          <a:p>
            <a:r>
              <a:rPr lang="en-US" dirty="0"/>
              <a:t>Click to edit title</a:t>
            </a:r>
          </a:p>
        </p:txBody>
      </p:sp>
      <p:sp>
        <p:nvSpPr>
          <p:cNvPr id="16" name="Text Placeholder 2"/>
          <p:cNvSpPr>
            <a:spLocks noGrp="1"/>
          </p:cNvSpPr>
          <p:nvPr>
            <p:ph type="body" sz="quarter" idx="13"/>
          </p:nvPr>
        </p:nvSpPr>
        <p:spPr bwMode="white">
          <a:xfrm>
            <a:off x="815975" y="3211513"/>
            <a:ext cx="3521849"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712851" y="434836"/>
            <a:ext cx="6828661" cy="6050713"/>
          </a:xfrm>
          <a:prstGeom prst="rect">
            <a:avLst/>
          </a:prstGeom>
          <a:effectLst>
            <a:outerShdw blurRad="76200" dir="18900000" sy="23000" kx="-1200000" algn="bl" rotWithShape="0">
              <a:prstClr val="black">
                <a:alpha val="20000"/>
              </a:prstClr>
            </a:outerShdw>
          </a:effectLst>
        </p:spPr>
      </p:pic>
      <p:sp>
        <p:nvSpPr>
          <p:cNvPr id="15" name="Picture Placeholder 4"/>
          <p:cNvSpPr>
            <a:spLocks noGrp="1"/>
          </p:cNvSpPr>
          <p:nvPr>
            <p:ph type="pic" sz="quarter" idx="10" hasCustomPrompt="1"/>
          </p:nvPr>
        </p:nvSpPr>
        <p:spPr bwMode="gray">
          <a:xfrm>
            <a:off x="4976787" y="691882"/>
            <a:ext cx="6300787" cy="3411537"/>
          </a:xfrm>
        </p:spPr>
        <p:txBody>
          <a:bodyPr/>
          <a:lstStyle>
            <a:lvl1pPr>
              <a:defRPr/>
            </a:lvl1pPr>
          </a:lstStyle>
          <a:p>
            <a:r>
              <a:rPr lang="en-US" dirty="0"/>
              <a:t>Click icon to insert screenshot</a:t>
            </a:r>
          </a:p>
        </p:txBody>
      </p:sp>
      <p:sp>
        <p:nvSpPr>
          <p:cNvPr id="10" name="Date Placeholder 5"/>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8/30/2025</a:t>
            </a:fld>
            <a:endParaRPr lang="en-US" dirty="0"/>
          </a:p>
        </p:txBody>
      </p:sp>
      <p:sp>
        <p:nvSpPr>
          <p:cNvPr id="9" name="Footer Placeholder 6"/>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7"/>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17523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creenshot (Computer, Tablet, Phone)">
    <p:bg bwMode="black">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8417"/>
          <a:stretch/>
        </p:blipFill>
        <p:spPr bwMode="gray">
          <a:xfrm>
            <a:off x="513807" y="300788"/>
            <a:ext cx="11412844" cy="6506515"/>
          </a:xfrm>
          <a:prstGeom prst="rect">
            <a:avLst/>
          </a:prstGeom>
        </p:spPr>
      </p:pic>
      <p:sp>
        <p:nvSpPr>
          <p:cNvPr id="13" name="Title 2"/>
          <p:cNvSpPr>
            <a:spLocks noGrp="1"/>
          </p:cNvSpPr>
          <p:nvPr>
            <p:ph type="title" hasCustomPrompt="1"/>
          </p:nvPr>
        </p:nvSpPr>
        <p:spPr bwMode="white">
          <a:xfrm>
            <a:off x="815897" y="287066"/>
            <a:ext cx="3521927" cy="2734914"/>
          </a:xfrm>
        </p:spPr>
        <p:txBody>
          <a:bodyPr/>
          <a:lstStyle>
            <a:lvl1pPr>
              <a:defRPr b="0">
                <a:solidFill>
                  <a:schemeClr val="tx1"/>
                </a:solidFill>
              </a:defRPr>
            </a:lvl1pPr>
          </a:lstStyle>
          <a:p>
            <a:r>
              <a:rPr lang="en-US" dirty="0"/>
              <a:t>Click to edit title</a:t>
            </a:r>
          </a:p>
        </p:txBody>
      </p:sp>
      <p:sp>
        <p:nvSpPr>
          <p:cNvPr id="15" name="Picture Placeholder 3"/>
          <p:cNvSpPr>
            <a:spLocks noGrp="1"/>
          </p:cNvSpPr>
          <p:nvPr>
            <p:ph type="pic" sz="quarter" idx="10" hasCustomPrompt="1"/>
          </p:nvPr>
        </p:nvSpPr>
        <p:spPr bwMode="gray">
          <a:xfrm>
            <a:off x="4976788" y="691883"/>
            <a:ext cx="6298572" cy="3369130"/>
          </a:xfrm>
        </p:spPr>
        <p:txBody>
          <a:bodyPr/>
          <a:lstStyle>
            <a:lvl1pPr>
              <a:defRPr/>
            </a:lvl1pPr>
          </a:lstStyle>
          <a:p>
            <a:r>
              <a:rPr lang="en-US" dirty="0"/>
              <a:t>Click icon to insert screenshot</a:t>
            </a:r>
          </a:p>
        </p:txBody>
      </p:sp>
      <p:sp>
        <p:nvSpPr>
          <p:cNvPr id="12" name="Picture Placeholder 4"/>
          <p:cNvSpPr>
            <a:spLocks noGrp="1"/>
          </p:cNvSpPr>
          <p:nvPr>
            <p:ph type="pic" sz="quarter" idx="13" hasCustomPrompt="1"/>
          </p:nvPr>
        </p:nvSpPr>
        <p:spPr bwMode="gray">
          <a:xfrm>
            <a:off x="2393577" y="3413074"/>
            <a:ext cx="1848970" cy="2458337"/>
          </a:xfrm>
        </p:spPr>
        <p:txBody>
          <a:bodyPr>
            <a:normAutofit/>
          </a:bodyPr>
          <a:lstStyle>
            <a:lvl1pPr>
              <a:defRPr sz="2200"/>
            </a:lvl1pPr>
          </a:lstStyle>
          <a:p>
            <a:r>
              <a:rPr lang="en-US" dirty="0"/>
              <a:t>Click icon to insert screenshot</a:t>
            </a:r>
          </a:p>
        </p:txBody>
      </p:sp>
      <p:sp>
        <p:nvSpPr>
          <p:cNvPr id="17" name="Picture Placeholder 5"/>
          <p:cNvSpPr>
            <a:spLocks noGrp="1"/>
          </p:cNvSpPr>
          <p:nvPr>
            <p:ph type="pic" sz="quarter" idx="14" hasCustomPrompt="1"/>
          </p:nvPr>
        </p:nvSpPr>
        <p:spPr bwMode="gray">
          <a:xfrm>
            <a:off x="968188" y="4352926"/>
            <a:ext cx="894231" cy="1570503"/>
          </a:xfrm>
        </p:spPr>
        <p:txBody>
          <a:bodyPr>
            <a:normAutofit/>
          </a:bodyPr>
          <a:lstStyle>
            <a:lvl1pPr marL="171450" indent="-171450">
              <a:buFont typeface="Arial" panose="020B0604020202020204" pitchFamily="34" charset="0"/>
              <a:buChar char="•"/>
              <a:defRPr sz="950"/>
            </a:lvl1pPr>
          </a:lstStyle>
          <a:p>
            <a:r>
              <a:rPr lang="en-US" dirty="0"/>
              <a:t>Click icon to insert screenshot</a:t>
            </a:r>
          </a:p>
        </p:txBody>
      </p:sp>
      <p:sp>
        <p:nvSpPr>
          <p:cNvPr id="10" name="Date Placeholder 6"/>
          <p:cNvSpPr>
            <a:spLocks noGrp="1"/>
          </p:cNvSpPr>
          <p:nvPr>
            <p:ph type="dt" sz="half" idx="11"/>
          </p:nvPr>
        </p:nvSpPr>
        <p:spPr bwMode="white">
          <a:xfrm>
            <a:off x="838200" y="6356350"/>
            <a:ext cx="1358590" cy="365125"/>
          </a:xfrm>
        </p:spPr>
        <p:txBody>
          <a:bodyPr/>
          <a:lstStyle>
            <a:lvl1pPr>
              <a:defRPr>
                <a:solidFill>
                  <a:schemeClr val="tx2"/>
                </a:solidFill>
              </a:defRPr>
            </a:lvl1pPr>
          </a:lstStyle>
          <a:p>
            <a:fld id="{276FB33B-BCEE-4E25-B97B-A564B0E1024B}" type="datetime1">
              <a:rPr lang="en-US" smtClean="0"/>
              <a:pPr/>
              <a:t>8/30/2025</a:t>
            </a:fld>
            <a:endParaRPr lang="en-US" dirty="0"/>
          </a:p>
        </p:txBody>
      </p:sp>
      <p:sp>
        <p:nvSpPr>
          <p:cNvPr id="9" name="Footer Placeholder 7"/>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tx1"/>
                </a:solidFill>
              </a:rPr>
              <a:t>|</a:t>
            </a:r>
            <a:r>
              <a:rPr lang="en-US" dirty="0"/>
              <a:t> mn.gov/</a:t>
            </a:r>
            <a:r>
              <a:rPr lang="en-US" dirty="0" err="1"/>
              <a:t>websiteurl</a:t>
            </a:r>
            <a:endParaRPr lang="en-US" dirty="0"/>
          </a:p>
        </p:txBody>
      </p:sp>
      <p:sp>
        <p:nvSpPr>
          <p:cNvPr id="11" name="Slide Number Placeholder 8"/>
          <p:cNvSpPr>
            <a:spLocks noGrp="1"/>
          </p:cNvSpPr>
          <p:nvPr>
            <p:ph type="sldNum" sz="quarter" idx="12"/>
          </p:nvPr>
        </p:nvSpPr>
        <p:spPr bwMode="white">
          <a:xfrm>
            <a:off x="9891132" y="6356350"/>
            <a:ext cx="1462668" cy="365125"/>
          </a:xfrm>
        </p:spPr>
        <p:txBody>
          <a:bodyPr/>
          <a:lstStyle>
            <a:lvl1pPr>
              <a:defRPr>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763675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8"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8/30/2025</a:t>
            </a:fld>
            <a:endParaRPr lang="en-US" dirty="0"/>
          </a:p>
        </p:txBody>
      </p:sp>
      <p:sp>
        <p:nvSpPr>
          <p:cNvPr id="9"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1"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2539662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Dark Background)">
    <p:bg bwMode="black">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
          <p:cNvSpPr/>
          <p:nvPr userDrawn="1"/>
        </p:nvSpPr>
        <p:spPr bwMode="white">
          <a:xfrm>
            <a:off x="866887" y="601818"/>
            <a:ext cx="105156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p:cNvSpPr>
            <a:spLocks noGrp="1"/>
          </p:cNvSpPr>
          <p:nvPr>
            <p:ph type="title" hasCustomPrompt="1"/>
          </p:nvPr>
        </p:nvSpPr>
        <p:spPr bwMode="black">
          <a:xfrm>
            <a:off x="1387736" y="1438507"/>
            <a:ext cx="9488245" cy="2219093"/>
          </a:xfrm>
        </p:spPr>
        <p:txBody>
          <a:bodyPr>
            <a:noAutofit/>
          </a:bodyPr>
          <a:lstStyle>
            <a:lvl1pPr algn="ctr">
              <a:tabLst>
                <a:tab pos="3770313" algn="l"/>
              </a:tabLst>
              <a:defRPr sz="5000" baseline="0">
                <a:solidFill>
                  <a:schemeClr val="accent1"/>
                </a:solidFill>
              </a:defRPr>
            </a:lvl1pPr>
          </a:lstStyle>
          <a:p>
            <a:r>
              <a:rPr lang="en-US" dirty="0"/>
              <a:t>“Click to edit quote.”</a:t>
            </a:r>
          </a:p>
        </p:txBody>
      </p:sp>
      <p:sp>
        <p:nvSpPr>
          <p:cNvPr id="15" name="Text Placeholder 3"/>
          <p:cNvSpPr>
            <a:spLocks noGrp="1"/>
          </p:cNvSpPr>
          <p:nvPr>
            <p:ph type="body" sz="quarter" idx="13" hasCustomPrompt="1"/>
          </p:nvPr>
        </p:nvSpPr>
        <p:spPr bwMode="black">
          <a:xfrm>
            <a:off x="1387736" y="4126416"/>
            <a:ext cx="9488245" cy="1015739"/>
          </a:xfrm>
        </p:spPr>
        <p:txBody>
          <a:bodyPr anchor="ctr">
            <a:normAutofit/>
          </a:bodyPr>
          <a:lstStyle>
            <a:lvl1pPr marL="0" indent="0" algn="ctr">
              <a:buNone/>
              <a:defRPr sz="24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bwMode="white">
          <a:xfrm>
            <a:off x="838200" y="6356350"/>
            <a:ext cx="1358590" cy="365125"/>
          </a:xfrm>
        </p:spPr>
        <p:txBody>
          <a:bodyPr/>
          <a:lstStyle>
            <a:lvl1pPr>
              <a:defRPr>
                <a:solidFill>
                  <a:schemeClr val="bg1"/>
                </a:solidFill>
              </a:defRPr>
            </a:lvl1pPr>
          </a:lstStyle>
          <a:p>
            <a:fld id="{276FB33B-BCEE-4E25-B97B-A564B0E1024B}" type="datetime1">
              <a:rPr lang="en-US" smtClean="0"/>
              <a:t>8/30/2025</a:t>
            </a:fld>
            <a:endParaRPr lang="en-US" dirty="0"/>
          </a:p>
        </p:txBody>
      </p:sp>
      <p:sp>
        <p:nvSpPr>
          <p:cNvPr id="18" name="Footer Placeholder 5"/>
          <p:cNvSpPr>
            <a:spLocks noGrp="1"/>
          </p:cNvSpPr>
          <p:nvPr>
            <p:ph type="ftr" sz="quarter" idx="3"/>
          </p:nvPr>
        </p:nvSpPr>
        <p:spPr bwMode="white">
          <a:xfrm>
            <a:off x="3302177" y="6356349"/>
            <a:ext cx="5587647" cy="365125"/>
          </a:xfrm>
          <a:prstGeom prst="rect">
            <a:avLst/>
          </a:prstGeom>
        </p:spPr>
        <p:txBody>
          <a:bodyPr anchor="ctr"/>
          <a:lstStyle>
            <a:lvl1pPr algn="ctr">
              <a:defRPr sz="1200">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19" name="Slide Number Placeholder 6"/>
          <p:cNvSpPr>
            <a:spLocks noGrp="1"/>
          </p:cNvSpPr>
          <p:nvPr>
            <p:ph type="sldNum" sz="quarter" idx="12"/>
          </p:nvPr>
        </p:nvSpPr>
        <p:spPr bwMode="white">
          <a:xfrm>
            <a:off x="9891132" y="6356350"/>
            <a:ext cx="1462668" cy="365125"/>
          </a:xfrm>
        </p:spPr>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43441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 Background (Blue Title, Overlay)">
    <p:spTree>
      <p:nvGrpSpPr>
        <p:cNvPr id="1" name=""/>
        <p:cNvGrpSpPr/>
        <p:nvPr/>
      </p:nvGrpSpPr>
      <p:grpSpPr>
        <a:xfrm>
          <a:off x="0" y="0"/>
          <a:ext cx="0" cy="0"/>
          <a:chOff x="0" y="0"/>
          <a:chExt cx="0" cy="0"/>
        </a:xfrm>
      </p:grpSpPr>
      <p:sp>
        <p:nvSpPr>
          <p:cNvPr id="12"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1"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9" name="Picture Placeholder 3"/>
          <p:cNvSpPr>
            <a:spLocks noGrp="1"/>
          </p:cNvSpPr>
          <p:nvPr>
            <p:ph type="pic" sz="quarter" idx="13" hasCustomPrompt="1"/>
          </p:nvPr>
        </p:nvSpPr>
        <p:spPr bwMode="gray">
          <a:xfrm>
            <a:off x="0" y="1219198"/>
            <a:ext cx="12192000" cy="5638802"/>
          </a:xfrm>
        </p:spPr>
        <p:txBody>
          <a:bodyPr/>
          <a:lstStyle/>
          <a:p>
            <a:r>
              <a:rPr lang="en-US" dirty="0"/>
              <a:t>Click Icon to add picture</a:t>
            </a:r>
          </a:p>
        </p:txBody>
      </p:sp>
      <p:sp>
        <p:nvSpPr>
          <p:cNvPr id="7" name="Content Placeholder 4"/>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76233973"/>
      </p:ext>
    </p:extLst>
  </p:cSld>
  <p:clrMapOvr>
    <a:masterClrMapping/>
  </p:clrMapOvr>
  <p:hf sldNum="0"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 Background (White Title, Blue Overlay)">
    <p:spTree>
      <p:nvGrpSpPr>
        <p:cNvPr id="1" name=""/>
        <p:cNvGrpSpPr/>
        <p:nvPr/>
      </p:nvGrpSpPr>
      <p:grpSpPr>
        <a:xfrm>
          <a:off x="0" y="0"/>
          <a:ext cx="0" cy="0"/>
          <a:chOff x="0" y="0"/>
          <a:chExt cx="0" cy="0"/>
        </a:xfrm>
      </p:grpSpPr>
      <p:sp>
        <p:nvSpPr>
          <p:cNvPr id="8" name="Title 1"/>
          <p:cNvSpPr>
            <a:spLocks noGrp="1"/>
          </p:cNvSpPr>
          <p:nvPr>
            <p:ph type="title"/>
          </p:nvPr>
        </p:nvSpPr>
        <p:spPr bwMode="black">
          <a:xfrm>
            <a:off x="838200" y="-1"/>
            <a:ext cx="10515600" cy="1216025"/>
          </a:xfrm>
          <a:noFill/>
        </p:spPr>
        <p:txBody>
          <a:bodyPr lIns="0" rIns="0">
            <a:normAutofit/>
          </a:bodyPr>
          <a:lstStyle>
            <a:lvl1pPr algn="r">
              <a:defRPr sz="3600">
                <a:solidFill>
                  <a:schemeClr val="tx1"/>
                </a:solidFill>
              </a:defRPr>
            </a:lvl1pPr>
          </a:lstStyle>
          <a:p>
            <a:r>
              <a:rPr lang="en-US"/>
              <a:t>Click to edit Master title style</a:t>
            </a:r>
            <a:endParaRPr lang="en-US" dirty="0"/>
          </a:p>
        </p:txBody>
      </p:sp>
      <p:sp>
        <p:nvSpPr>
          <p:cNvPr id="9" name="Picture Placeholder 2"/>
          <p:cNvSpPr>
            <a:spLocks noGrp="1"/>
          </p:cNvSpPr>
          <p:nvPr>
            <p:ph type="pic" sz="quarter" idx="13" hasCustomPrompt="1"/>
          </p:nvPr>
        </p:nvSpPr>
        <p:spPr bwMode="gray">
          <a:xfrm>
            <a:off x="0" y="1219198"/>
            <a:ext cx="12192000" cy="5638802"/>
          </a:xfrm>
        </p:spPr>
        <p:txBody>
          <a:bodyPr/>
          <a:lstStyle>
            <a:lvl1pPr>
              <a:defRPr baseline="0"/>
            </a:lvl1pPr>
          </a:lstStyle>
          <a:p>
            <a:r>
              <a:rPr lang="en-US" dirty="0"/>
              <a:t>Click Icon to add picture</a:t>
            </a:r>
          </a:p>
        </p:txBody>
      </p:sp>
      <p:sp>
        <p:nvSpPr>
          <p:cNvPr id="7" name="Content Placeholder 3"/>
          <p:cNvSpPr>
            <a:spLocks noGrp="1"/>
          </p:cNvSpPr>
          <p:nvPr>
            <p:ph idx="1"/>
          </p:nvPr>
        </p:nvSpPr>
        <p:spPr bwMode="auto">
          <a:xfrm>
            <a:off x="0" y="1921328"/>
            <a:ext cx="5683624" cy="4234542"/>
          </a:xfrm>
          <a:solidFill>
            <a:schemeClr val="tx1">
              <a:alpha val="88000"/>
            </a:schemeClr>
          </a:solidFill>
        </p:spPr>
        <p:txBody>
          <a:bodyPr rIns="274320" anchor="ctr"/>
          <a:lstStyle>
            <a:lvl1pPr marL="685800" indent="-228600">
              <a:lnSpc>
                <a:spcPct val="100000"/>
              </a:lnSpc>
              <a:spcBef>
                <a:spcPts val="0"/>
              </a:spcBef>
              <a:buClr>
                <a:schemeClr val="accent2"/>
              </a:buClr>
              <a:defRPr sz="2500">
                <a:solidFill>
                  <a:schemeClr val="bg1"/>
                </a:solidFill>
              </a:defRPr>
            </a:lvl1pPr>
            <a:lvl2pPr marL="1143000" indent="-228600">
              <a:lnSpc>
                <a:spcPct val="100000"/>
              </a:lnSpc>
              <a:buClr>
                <a:schemeClr val="accent2"/>
              </a:buClr>
              <a:defRPr sz="2100">
                <a:solidFill>
                  <a:schemeClr val="bg1"/>
                </a:solidFill>
              </a:defRPr>
            </a:lvl2pPr>
            <a:lvl3pPr marL="1600200" indent="-228600">
              <a:lnSpc>
                <a:spcPct val="100000"/>
              </a:lnSpc>
              <a:buClr>
                <a:schemeClr val="accent2"/>
              </a:buClr>
              <a:defRPr sz="1700">
                <a:solidFill>
                  <a:schemeClr val="bg1"/>
                </a:solidFill>
              </a:defRPr>
            </a:lvl3pPr>
            <a:lvl4pPr marL="2057400" indent="-228600">
              <a:lnSpc>
                <a:spcPct val="100000"/>
              </a:lnSpc>
              <a:buClr>
                <a:schemeClr val="accent2"/>
              </a:buClr>
              <a:defRPr sz="1700">
                <a:solidFill>
                  <a:schemeClr val="bg1"/>
                </a:solidFill>
              </a:defRPr>
            </a:lvl4pPr>
            <a:lvl5pPr marL="2514600" indent="-228600">
              <a:lnSpc>
                <a:spcPct val="100000"/>
              </a:lnSpc>
              <a:buClr>
                <a:schemeClr val="accent2"/>
              </a:buClr>
              <a:defRPr sz="17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49488019"/>
      </p:ext>
    </p:extLst>
  </p:cSld>
  <p:clrMapOvr>
    <a:masterClrMapping/>
  </p:clrMapOvr>
  <p:hf sldNum="0"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mage Background (Blue Circle)">
    <p:bg bwMode="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endParaRPr lang="en-US" dirty="0"/>
          </a:p>
        </p:txBody>
      </p:sp>
      <p:sp>
        <p:nvSpPr>
          <p:cNvPr id="9" name="Title 2"/>
          <p:cNvSpPr>
            <a:spLocks noGrp="1"/>
          </p:cNvSpPr>
          <p:nvPr>
            <p:ph type="title" hasCustomPrompt="1"/>
          </p:nvPr>
        </p:nvSpPr>
        <p:spPr bwMode="auto">
          <a:xfrm>
            <a:off x="6304108" y="685800"/>
            <a:ext cx="5486400" cy="5486400"/>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Tree>
    <p:extLst>
      <p:ext uri="{BB962C8B-B14F-4D97-AF65-F5344CB8AC3E}">
        <p14:creationId xmlns:p14="http://schemas.microsoft.com/office/powerpoint/2010/main" val="4092258399"/>
      </p:ext>
    </p:extLst>
  </p:cSld>
  <p:clrMapOvr>
    <a:masterClrMapping/>
  </p:clrMapOvr>
  <p:hf sldNum="0"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Background (Multiple Circles)">
    <p:bg>
      <p:bgPr>
        <a:solidFill>
          <a:schemeClr val="bg1"/>
        </a:solidFill>
        <a:effectLst/>
      </p:bgPr>
    </p:bg>
    <p:spTree>
      <p:nvGrpSpPr>
        <p:cNvPr id="1" name=""/>
        <p:cNvGrpSpPr/>
        <p:nvPr/>
      </p:nvGrpSpPr>
      <p:grpSpPr>
        <a:xfrm>
          <a:off x="0" y="0"/>
          <a:ext cx="0" cy="0"/>
          <a:chOff x="0" y="0"/>
          <a:chExt cx="0" cy="0"/>
        </a:xfrm>
      </p:grpSpPr>
      <p:sp>
        <p:nvSpPr>
          <p:cNvPr id="10" name="Picture Placeholder 1"/>
          <p:cNvSpPr>
            <a:spLocks noGrp="1"/>
          </p:cNvSpPr>
          <p:nvPr>
            <p:ph type="pic" sz="quarter" idx="15"/>
          </p:nvPr>
        </p:nvSpPr>
        <p:spPr bwMode="gray">
          <a:xfrm>
            <a:off x="0" y="0"/>
            <a:ext cx="12192000" cy="6858000"/>
          </a:xfrm>
        </p:spPr>
        <p:txBody>
          <a:bodyPr/>
          <a:lstStyle/>
          <a:p>
            <a:r>
              <a:rPr lang="en-US"/>
              <a:t>Click icon to add picture</a:t>
            </a:r>
            <a:endParaRPr lang="en-US" dirty="0"/>
          </a:p>
        </p:txBody>
      </p:sp>
      <p:sp>
        <p:nvSpPr>
          <p:cNvPr id="8" name="Title 2"/>
          <p:cNvSpPr>
            <a:spLocks noGrp="1"/>
          </p:cNvSpPr>
          <p:nvPr>
            <p:ph type="title" hasCustomPrompt="1"/>
          </p:nvPr>
        </p:nvSpPr>
        <p:spPr bwMode="auto">
          <a:xfrm>
            <a:off x="7289728" y="901318"/>
            <a:ext cx="4661388" cy="4661388"/>
          </a:xfrm>
          <a:prstGeom prst="ellipse">
            <a:avLst/>
          </a:prstGeom>
          <a:solidFill>
            <a:srgbClr val="003865">
              <a:alpha val="87843"/>
            </a:srgbClr>
          </a:solidFill>
        </p:spPr>
        <p:txBody>
          <a:bodyPr>
            <a:noAutofit/>
          </a:bodyPr>
          <a:lstStyle>
            <a:lvl1pPr algn="ctr">
              <a:tabLst>
                <a:tab pos="2341563" algn="l"/>
                <a:tab pos="3770313" algn="l"/>
              </a:tabLst>
              <a:defRPr sz="5500" baseline="0">
                <a:solidFill>
                  <a:schemeClr val="bg1"/>
                </a:solidFill>
              </a:defRPr>
            </a:lvl1pPr>
          </a:lstStyle>
          <a:p>
            <a:r>
              <a:rPr lang="en-US" dirty="0"/>
              <a:t>Click to edit title</a:t>
            </a:r>
          </a:p>
        </p:txBody>
      </p:sp>
      <p:sp>
        <p:nvSpPr>
          <p:cNvPr id="12" name="Text Placeholder 3"/>
          <p:cNvSpPr>
            <a:spLocks noGrp="1"/>
          </p:cNvSpPr>
          <p:nvPr>
            <p:ph type="body" sz="quarter" idx="16" hasCustomPrompt="1"/>
          </p:nvPr>
        </p:nvSpPr>
        <p:spPr bwMode="auto">
          <a:xfrm>
            <a:off x="6054753" y="398666"/>
            <a:ext cx="2155300" cy="2155300"/>
          </a:xfrm>
          <a:prstGeom prst="ellipse">
            <a:avLst/>
          </a:prstGeom>
          <a:solidFill>
            <a:srgbClr val="78BE21">
              <a:alpha val="87843"/>
            </a:srgbClr>
          </a:solidFill>
        </p:spPr>
        <p:txBody>
          <a:bodyPr anchor="ctr">
            <a:normAutofit/>
          </a:bodyPr>
          <a:lstStyle>
            <a:lvl1pPr marL="0" indent="0" algn="ctr">
              <a:buNone/>
              <a:defRPr sz="2500" baseline="0">
                <a:solidFill>
                  <a:schemeClr val="tx2"/>
                </a:solidFill>
                <a:latin typeface="+mn-lt"/>
              </a:defRPr>
            </a:lvl1pPr>
          </a:lstStyle>
          <a:p>
            <a:pPr lvl="0"/>
            <a:r>
              <a:rPr lang="en-US" dirty="0"/>
              <a:t>Second Point</a:t>
            </a:r>
          </a:p>
        </p:txBody>
      </p:sp>
      <p:sp>
        <p:nvSpPr>
          <p:cNvPr id="13" name="Text Placeholder 4"/>
          <p:cNvSpPr>
            <a:spLocks noGrp="1"/>
          </p:cNvSpPr>
          <p:nvPr>
            <p:ph type="body" sz="quarter" idx="17" hasCustomPrompt="1"/>
          </p:nvPr>
        </p:nvSpPr>
        <p:spPr bwMode="auto">
          <a:xfrm>
            <a:off x="5679058" y="3827626"/>
            <a:ext cx="2637978" cy="2637978"/>
          </a:xfrm>
          <a:prstGeom prst="ellipse">
            <a:avLst/>
          </a:prstGeom>
          <a:solidFill>
            <a:srgbClr val="000000">
              <a:alpha val="87843"/>
            </a:srgbClr>
          </a:solidFill>
        </p:spPr>
        <p:txBody>
          <a:bodyPr anchor="ctr">
            <a:normAutofit/>
          </a:bodyPr>
          <a:lstStyle>
            <a:lvl1pPr marL="0" indent="0" algn="ctr">
              <a:buNone/>
              <a:defRPr sz="2500" baseline="0">
                <a:solidFill>
                  <a:schemeClr val="bg1"/>
                </a:solidFill>
                <a:latin typeface="+mn-lt"/>
              </a:defRPr>
            </a:lvl1pPr>
          </a:lstStyle>
          <a:p>
            <a:pPr lvl="0"/>
            <a:r>
              <a:rPr lang="en-US" dirty="0"/>
              <a:t>Third Point</a:t>
            </a:r>
          </a:p>
        </p:txBody>
      </p:sp>
    </p:spTree>
    <p:extLst>
      <p:ext uri="{BB962C8B-B14F-4D97-AF65-F5344CB8AC3E}">
        <p14:creationId xmlns:p14="http://schemas.microsoft.com/office/powerpoint/2010/main" val="2911004216"/>
      </p:ext>
    </p:extLst>
  </p:cSld>
  <p:clrMapOvr>
    <a:masterClrMapping/>
  </p:clrMapOvr>
  <p:hf sldNum="0"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Quote or Statement (Blue Box, Photo BG)">
    <p:bg>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3"/>
          </p:nvPr>
        </p:nvSpPr>
        <p:spPr bwMode="gray">
          <a:xfrm>
            <a:off x="0" y="0"/>
            <a:ext cx="12192000" cy="6858000"/>
          </a:xfrm>
        </p:spPr>
        <p:txBody>
          <a:bodyPr/>
          <a:lstStyle/>
          <a:p>
            <a:r>
              <a:rPr lang="en-US"/>
              <a:t>Click icon to add picture</a:t>
            </a:r>
          </a:p>
        </p:txBody>
      </p:sp>
      <p:sp>
        <p:nvSpPr>
          <p:cNvPr id="5" name="Title 2"/>
          <p:cNvSpPr>
            <a:spLocks noGrp="1"/>
          </p:cNvSpPr>
          <p:nvPr>
            <p:ph type="title" hasCustomPrompt="1"/>
          </p:nvPr>
        </p:nvSpPr>
        <p:spPr bwMode="auto">
          <a:xfrm>
            <a:off x="2299475" y="1609867"/>
            <a:ext cx="7593051" cy="3638266"/>
          </a:xfrm>
          <a:solidFill>
            <a:srgbClr val="003865">
              <a:alpha val="87843"/>
            </a:srgbClr>
          </a:solidFill>
        </p:spPr>
        <p:txBody>
          <a:bodyPr>
            <a:noAutofit/>
          </a:bodyPr>
          <a:lstStyle>
            <a:lvl1pPr algn="ctr">
              <a:spcAft>
                <a:spcPts val="1000"/>
              </a:spcAft>
              <a:tabLst>
                <a:tab pos="3770313" algn="l"/>
              </a:tabLst>
              <a:defRPr sz="7000" baseline="0">
                <a:solidFill>
                  <a:schemeClr val="bg1"/>
                </a:solidFill>
              </a:defRPr>
            </a:lvl1pPr>
          </a:lstStyle>
          <a:p>
            <a:r>
              <a:rPr lang="en-US" dirty="0"/>
              <a:t>Quote or </a:t>
            </a:r>
            <a:br>
              <a:rPr lang="en-US" dirty="0"/>
            </a:br>
            <a:r>
              <a:rPr lang="en-US" dirty="0"/>
              <a:t>Statement</a:t>
            </a:r>
          </a:p>
        </p:txBody>
      </p:sp>
    </p:spTree>
    <p:extLst>
      <p:ext uri="{BB962C8B-B14F-4D97-AF65-F5344CB8AC3E}">
        <p14:creationId xmlns:p14="http://schemas.microsoft.com/office/powerpoint/2010/main" val="206771762"/>
      </p:ext>
    </p:extLst>
  </p:cSld>
  <p:clrMapOvr>
    <a:masterClrMapping/>
  </p:clrMapOvr>
  <p:hf sldNum="0"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or Statement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10" name="Text Placeholder 2"/>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3"/>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8/30/2025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5"/>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79537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12" name="Rectangle 1"/>
          <p:cNvSpPr txBox="1">
            <a:spLocks/>
          </p:cNvSpPr>
          <p:nvPr userDrawn="1"/>
        </p:nvSpPr>
        <p:spPr bwMode="black">
          <a:xfrm>
            <a:off x="0" y="4188561"/>
            <a:ext cx="12192000" cy="1199223"/>
          </a:xfrm>
          <a:prstGeom prst="rect">
            <a:avLst/>
          </a:prstGeom>
          <a:solidFill>
            <a:schemeClr val="accent1"/>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a:lstStyle>
          <a:p>
            <a:endParaRPr lang="en-US" dirty="0"/>
          </a:p>
        </p:txBody>
      </p:sp>
      <p:sp>
        <p:nvSpPr>
          <p:cNvPr id="2" name="Title 2"/>
          <p:cNvSpPr>
            <a:spLocks noGrp="1"/>
          </p:cNvSpPr>
          <p:nvPr>
            <p:ph type="ctrTitle" hasCustomPrompt="1"/>
          </p:nvPr>
        </p:nvSpPr>
        <p:spPr bwMode="white">
          <a:xfrm>
            <a:off x="266700" y="4188564"/>
            <a:ext cx="11658600" cy="1199223"/>
          </a:xfrm>
          <a:noFill/>
        </p:spPr>
        <p:txBody>
          <a:bodyPr anchor="ctr">
            <a:normAutofit/>
          </a:bodyPr>
          <a:lstStyle>
            <a:lvl1pPr algn="ctr">
              <a:defRPr sz="3600">
                <a:solidFill>
                  <a:schemeClr val="bg1"/>
                </a:solidFill>
              </a:defRPr>
            </a:lvl1pPr>
          </a:lstStyle>
          <a:p>
            <a:r>
              <a:rPr lang="en-US" dirty="0"/>
              <a:t>Click to edit section title</a:t>
            </a:r>
          </a:p>
        </p:txBody>
      </p:sp>
      <p:sp>
        <p:nvSpPr>
          <p:cNvPr id="3" name="Rectangle 3"/>
          <p:cNvSpPr/>
          <p:nvPr userDrawn="1"/>
        </p:nvSpPr>
        <p:spPr bwMode="auto">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0" name="Text Placeholder 4"/>
          <p:cNvSpPr>
            <a:spLocks noGrp="1"/>
          </p:cNvSpPr>
          <p:nvPr>
            <p:ph type="body" sz="quarter" idx="18" hasCustomPrompt="1"/>
          </p:nvPr>
        </p:nvSpPr>
        <p:spPr bwMode="black">
          <a:xfrm>
            <a:off x="838200" y="5644884"/>
            <a:ext cx="10515600" cy="711464"/>
          </a:xfrm>
        </p:spPr>
        <p:txBody>
          <a:bodyPr>
            <a:normAutofit/>
          </a:bodyPr>
          <a:lstStyle>
            <a:lvl1pPr marL="0" indent="0" algn="ctr">
              <a:buNone/>
              <a:defRPr sz="2400"/>
            </a:lvl1pPr>
          </a:lstStyle>
          <a:p>
            <a:pPr lvl="0"/>
            <a:r>
              <a:rPr lang="en-US" dirty="0" err="1"/>
              <a:t>Firstname</a:t>
            </a:r>
            <a:r>
              <a:rPr lang="en-US" dirty="0"/>
              <a:t> </a:t>
            </a:r>
            <a:r>
              <a:rPr lang="en-US" dirty="0" err="1"/>
              <a:t>Lastname</a:t>
            </a:r>
            <a:r>
              <a:rPr lang="en-US" dirty="0"/>
              <a:t> | Job Title</a:t>
            </a:r>
          </a:p>
        </p:txBody>
      </p:sp>
      <p:sp>
        <p:nvSpPr>
          <p:cNvPr id="18" name="Date Placeholder 5"/>
          <p:cNvSpPr>
            <a:spLocks noGrp="1"/>
          </p:cNvSpPr>
          <p:nvPr>
            <p:ph type="dt" sz="half" idx="15"/>
          </p:nvPr>
        </p:nvSpPr>
        <p:spPr bwMode="black"/>
        <p:txBody>
          <a:bodyPr/>
          <a:lstStyle/>
          <a:p>
            <a:fld id="{A8CA1A9B-139F-4606-AD0A-F3253110DAE5}" type="datetime1">
              <a:rPr lang="en-US" smtClean="0"/>
              <a:t>8/30/2025</a:t>
            </a:fld>
            <a:endParaRPr lang="en-US" dirty="0"/>
          </a:p>
        </p:txBody>
      </p:sp>
      <p:sp>
        <p:nvSpPr>
          <p:cNvPr id="9"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19" name="Slide Number Placeholder 7"/>
          <p:cNvSpPr>
            <a:spLocks noGrp="1"/>
          </p:cNvSpPr>
          <p:nvPr>
            <p:ph type="sldNum" sz="quarter" idx="16"/>
          </p:nvPr>
        </p:nvSpPr>
        <p:spPr bwMode="black"/>
        <p:txBody>
          <a:bodyPr/>
          <a:lstStyle/>
          <a:p>
            <a:fld id="{48F63A3B-78C7-47BE-AE5E-E10140E04643}" type="slidenum">
              <a:rPr lang="en-US" smtClean="0"/>
              <a:pPr/>
              <a:t>‹#›</a:t>
            </a:fld>
            <a:endParaRPr lang="en-US" dirty="0"/>
          </a:p>
        </p:txBody>
      </p:sp>
      <p:pic>
        <p:nvPicPr>
          <p:cNvPr id="13"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34033"/>
            <a:ext cx="3200400" cy="1111147"/>
          </a:xfrm>
          <a:prstGeom prst="rect">
            <a:avLst/>
          </a:prstGeom>
        </p:spPr>
      </p:pic>
      <p:sp>
        <p:nvSpPr>
          <p:cNvPr id="11" name="Picture Placeholder 9"/>
          <p:cNvSpPr>
            <a:spLocks noGrp="1"/>
          </p:cNvSpPr>
          <p:nvPr>
            <p:ph type="pic" sz="quarter" idx="13" hasCustomPrompt="1"/>
          </p:nvPr>
        </p:nvSpPr>
        <p:spPr bwMode="gray">
          <a:xfrm>
            <a:off x="0" y="1789113"/>
            <a:ext cx="12192000" cy="2298700"/>
          </a:xfrm>
        </p:spPr>
        <p:txBody>
          <a:bodyPr/>
          <a:lstStyle/>
          <a:p>
            <a:r>
              <a:rPr lang="en-US" dirty="0"/>
              <a:t>Click Icon to add picture</a:t>
            </a:r>
          </a:p>
        </p:txBody>
      </p:sp>
    </p:spTree>
    <p:extLst>
      <p:ext uri="{BB962C8B-B14F-4D97-AF65-F5344CB8AC3E}">
        <p14:creationId xmlns:p14="http://schemas.microsoft.com/office/powerpoint/2010/main" val="2082250229"/>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Quote or Statement (Light Gray Background)">
    <p:bg bwMode="auto">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9" name="Rectangle 1"/>
          <p:cNvSpPr txBox="1">
            <a:spLocks/>
          </p:cNvSpPr>
          <p:nvPr userDrawn="1"/>
        </p:nvSpPr>
        <p:spPr bwMode="black">
          <a:xfrm>
            <a:off x="0" y="1389684"/>
            <a:ext cx="12192000" cy="1340989"/>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accent2"/>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389685"/>
            <a:ext cx="11658600" cy="1340989"/>
          </a:xfrm>
          <a:noFill/>
        </p:spPr>
        <p:txBody>
          <a:bodyPr>
            <a:noAutofit/>
          </a:bodyPr>
          <a:lstStyle>
            <a:lvl1pPr algn="ctr">
              <a:tabLst>
                <a:tab pos="3770313" algn="l"/>
              </a:tabLst>
              <a:defRPr sz="7000">
                <a:solidFill>
                  <a:schemeClr val="accent2"/>
                </a:solidFill>
              </a:defRPr>
            </a:lvl1pPr>
          </a:lstStyle>
          <a:p>
            <a:r>
              <a:rPr lang="en-US" dirty="0"/>
              <a:t>Quote or Statement</a:t>
            </a:r>
          </a:p>
        </p:txBody>
      </p:sp>
      <p:sp>
        <p:nvSpPr>
          <p:cNvPr id="8" name="Text Placeholder 3"/>
          <p:cNvSpPr>
            <a:spLocks noGrp="1"/>
          </p:cNvSpPr>
          <p:nvPr>
            <p:ph type="body" sz="quarter" idx="13" hasCustomPrompt="1"/>
          </p:nvPr>
        </p:nvSpPr>
        <p:spPr bwMode="black">
          <a:xfrm>
            <a:off x="838200" y="2925699"/>
            <a:ext cx="10515600" cy="2673435"/>
          </a:xfrm>
        </p:spPr>
        <p:txBody>
          <a:bodyPr anchor="ctr"/>
          <a:lstStyle>
            <a:lvl1pPr marL="0" indent="0" algn="ctr">
              <a:lnSpc>
                <a:spcPct val="100000"/>
              </a:lnSpc>
              <a:spcBef>
                <a:spcPts val="0"/>
              </a:spcBef>
              <a:buFont typeface="Arial" panose="020B0604020202020204" pitchFamily="34" charset="0"/>
              <a:buNone/>
              <a:defRPr>
                <a:solidFill>
                  <a:schemeClr val="tx2"/>
                </a:solidFill>
              </a:defRPr>
            </a:lvl1pPr>
          </a:lstStyle>
          <a:p>
            <a:pPr lvl="0"/>
            <a:r>
              <a:rPr lang="en-US" dirty="0"/>
              <a:t>Make a secondary statement here.</a:t>
            </a:r>
          </a:p>
        </p:txBody>
      </p:sp>
      <p:sp>
        <p:nvSpPr>
          <p:cNvPr id="3" name="Date Placeholder 4"/>
          <p:cNvSpPr>
            <a:spLocks noGrp="1"/>
          </p:cNvSpPr>
          <p:nvPr>
            <p:ph type="dt" sz="half" idx="10"/>
          </p:nvPr>
        </p:nvSpPr>
        <p:spPr bwMode="black"/>
        <p:txBody>
          <a:bodyPr/>
          <a:lstStyle/>
          <a:p>
            <a:fld id="{466A75E6-E45B-4C5D-981E-7C8ED0C72F5D}" type="datetime1">
              <a:rPr lang="en-US" smtClean="0"/>
              <a:t>8/30/2025</a:t>
            </a:fld>
            <a:endParaRPr lang="en-US" dirty="0"/>
          </a:p>
        </p:txBody>
      </p:sp>
      <p:sp>
        <p:nvSpPr>
          <p:cNvPr id="5" name="Footer Placeholder 5"/>
          <p:cNvSpPr>
            <a:spLocks noGrp="1"/>
          </p:cNvSpPr>
          <p:nvPr>
            <p:ph type="ftr" sz="quarter" idx="12"/>
          </p:nvPr>
        </p:nvSpPr>
        <p:spPr bwMode="black"/>
        <p:txBody>
          <a:bodyPr/>
          <a:lstStyle>
            <a:lvl1pPr>
              <a:defRPr>
                <a:solidFill>
                  <a:schemeClr val="tx2"/>
                </a:solidFill>
              </a:defRPr>
            </a:lvl1pPr>
          </a:lstStyle>
          <a:p>
            <a:r>
              <a:rPr lang="en-US" dirty="0"/>
              <a:t>Optional Tagline Goes Here | mn.gov/</a:t>
            </a:r>
            <a:r>
              <a:rPr lang="en-US" dirty="0" err="1"/>
              <a:t>websiteurl</a:t>
            </a:r>
            <a:endParaRPr lang="en-US" dirty="0"/>
          </a:p>
        </p:txBody>
      </p:sp>
      <p:sp>
        <p:nvSpPr>
          <p:cNvPr id="4" name="Slide Number Placeholder 6"/>
          <p:cNvSpPr>
            <a:spLocks noGrp="1"/>
          </p:cNvSpPr>
          <p:nvPr>
            <p:ph type="sldNum" sz="quarter" idx="11"/>
          </p:nvPr>
        </p:nvSpPr>
        <p:spPr bwMode="black"/>
        <p:txBody>
          <a:body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309155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or Statement (Image Background)">
    <p:bg bwMode="ltGray">
      <p:bgPr>
        <a:solidFill>
          <a:schemeClr val="bg1"/>
        </a:solidFill>
        <a:effectLst/>
      </p:bgPr>
    </p:bg>
    <p:spTree>
      <p:nvGrpSpPr>
        <p:cNvPr id="1" name=""/>
        <p:cNvGrpSpPr/>
        <p:nvPr/>
      </p:nvGrpSpPr>
      <p:grpSpPr>
        <a:xfrm>
          <a:off x="0" y="0"/>
          <a:ext cx="0" cy="0"/>
          <a:chOff x="0" y="0"/>
          <a:chExt cx="0" cy="0"/>
        </a:xfrm>
      </p:grpSpPr>
      <p:sp>
        <p:nvSpPr>
          <p:cNvPr id="7" name="Picture Placeholder 1"/>
          <p:cNvSpPr>
            <a:spLocks noGrp="1"/>
          </p:cNvSpPr>
          <p:nvPr>
            <p:ph type="pic" sz="quarter" idx="14" hasCustomPrompt="1"/>
          </p:nvPr>
        </p:nvSpPr>
        <p:spPr bwMode="gray">
          <a:xfrm>
            <a:off x="0" y="0"/>
            <a:ext cx="12192000" cy="6858000"/>
          </a:xfrm>
        </p:spPr>
        <p:txBody>
          <a:bodyPr/>
          <a:lstStyle>
            <a:lvl1pPr>
              <a:defRPr/>
            </a:lvl1pPr>
          </a:lstStyle>
          <a:p>
            <a:r>
              <a:rPr lang="en-US" dirty="0"/>
              <a:t>Click icon to edit background picture</a:t>
            </a:r>
          </a:p>
        </p:txBody>
      </p:sp>
      <p:sp>
        <p:nvSpPr>
          <p:cNvPr id="12" name="Title 2"/>
          <p:cNvSpPr>
            <a:spLocks noGrp="1"/>
          </p:cNvSpPr>
          <p:nvPr>
            <p:ph type="title" hasCustomPrompt="1"/>
          </p:nvPr>
        </p:nvSpPr>
        <p:spPr bwMode="white">
          <a:xfrm>
            <a:off x="838200" y="1389685"/>
            <a:ext cx="10515600" cy="1340989"/>
          </a:xfrm>
        </p:spPr>
        <p:txBody>
          <a:bodyPr>
            <a:noAutofit/>
          </a:bodyPr>
          <a:lstStyle>
            <a:lvl1pPr algn="ctr">
              <a:tabLst>
                <a:tab pos="3770313" algn="l"/>
              </a:tabLst>
              <a:defRPr sz="7000">
                <a:solidFill>
                  <a:schemeClr val="bg1"/>
                </a:solidFill>
              </a:defRPr>
            </a:lvl1pPr>
          </a:lstStyle>
          <a:p>
            <a:r>
              <a:rPr lang="en-US" dirty="0"/>
              <a:t>Quote or Statement</a:t>
            </a:r>
          </a:p>
        </p:txBody>
      </p:sp>
      <p:sp>
        <p:nvSpPr>
          <p:cNvPr id="13" name="Text Placeholder 3"/>
          <p:cNvSpPr>
            <a:spLocks noGrp="1"/>
          </p:cNvSpPr>
          <p:nvPr>
            <p:ph type="body" sz="quarter" idx="13" hasCustomPrompt="1"/>
          </p:nvPr>
        </p:nvSpPr>
        <p:spPr bwMode="white">
          <a:xfrm>
            <a:off x="838200" y="2925699"/>
            <a:ext cx="105156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4"/>
          <p:cNvSpPr>
            <a:spLocks noGrp="1"/>
          </p:cNvSpPr>
          <p:nvPr>
            <p:ph type="dt" sz="half" idx="10"/>
          </p:nvPr>
        </p:nvSpPr>
        <p:spPr bwMode="white"/>
        <p:txBody>
          <a:bodyPr/>
          <a:lstStyle>
            <a:lvl1pPr>
              <a:defRPr>
                <a:solidFill>
                  <a:schemeClr val="bg1"/>
                </a:solidFill>
              </a:defRPr>
            </a:lvl1pPr>
          </a:lstStyle>
          <a:p>
            <a:fld id="{F8B25D9D-5365-41CD-BF43-4FFFCBF4BBDA}" type="datetime1">
              <a:rPr lang="en-US" smtClean="0"/>
              <a:t>8/30/2025</a:t>
            </a:fld>
            <a:endParaRPr lang="en-US" dirty="0"/>
          </a:p>
        </p:txBody>
      </p:sp>
      <p:sp>
        <p:nvSpPr>
          <p:cNvPr id="5" name="Footer Placeholder 5"/>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6"/>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947260539"/>
      </p:ext>
    </p:extLst>
  </p:cSld>
  <p:clrMapOvr>
    <a:masterClrMapping/>
  </p:clrMapOvr>
  <p:hf sldNum="0"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hank You">
    <p:bg bwMode="auto">
      <p:bgPr>
        <a:solidFill>
          <a:srgbClr val="E8E8E8"/>
        </a:solidFill>
        <a:effectLst/>
      </p:bgPr>
    </p:bg>
    <p:spTree>
      <p:nvGrpSpPr>
        <p:cNvPr id="1" name=""/>
        <p:cNvGrpSpPr/>
        <p:nvPr/>
      </p:nvGrpSpPr>
      <p:grpSpPr>
        <a:xfrm>
          <a:off x="0" y="0"/>
          <a:ext cx="0" cy="0"/>
          <a:chOff x="0" y="0"/>
          <a:chExt cx="0" cy="0"/>
        </a:xfrm>
      </p:grpSpPr>
      <p:sp>
        <p:nvSpPr>
          <p:cNvPr id="10" name="Rectangle 1"/>
          <p:cNvSpPr txBox="1">
            <a:spLocks/>
          </p:cNvSpPr>
          <p:nvPr userDrawn="1"/>
        </p:nvSpPr>
        <p:spPr bwMode="black">
          <a:xfrm>
            <a:off x="0" y="1651380"/>
            <a:ext cx="12192000" cy="1733266"/>
          </a:xfrm>
          <a:prstGeom prst="rect">
            <a:avLst/>
          </a:prstGeom>
          <a:solidFill>
            <a:schemeClr val="tx1"/>
          </a:solidFill>
        </p:spPr>
        <p:txBody>
          <a:bodyPr vert="horz" lIns="0" tIns="0" rIns="0" bIns="0" rtlCol="0" anchor="ctr">
            <a:noAutofit/>
          </a:bodyPr>
          <a:lstStyle>
            <a:lvl1pPr algn="ctr" defTabSz="914400" rtl="0" eaLnBrk="1" latinLnBrk="0" hangingPunct="1">
              <a:lnSpc>
                <a:spcPct val="90000"/>
              </a:lnSpc>
              <a:spcBef>
                <a:spcPct val="0"/>
              </a:spcBef>
              <a:buNone/>
              <a:tabLst>
                <a:tab pos="3770313" algn="l"/>
              </a:tabLst>
              <a:defRPr sz="7000" kern="1200">
                <a:solidFill>
                  <a:schemeClr val="bg1"/>
                </a:solidFill>
                <a:latin typeface="+mj-lt"/>
                <a:ea typeface="+mj-ea"/>
                <a:cs typeface="+mj-cs"/>
              </a:defRPr>
            </a:lvl1pPr>
          </a:lstStyle>
          <a:p>
            <a:endParaRPr lang="en-US" dirty="0"/>
          </a:p>
        </p:txBody>
      </p:sp>
      <p:sp>
        <p:nvSpPr>
          <p:cNvPr id="7" name="Title 2"/>
          <p:cNvSpPr>
            <a:spLocks noGrp="1"/>
          </p:cNvSpPr>
          <p:nvPr>
            <p:ph type="title" hasCustomPrompt="1"/>
          </p:nvPr>
        </p:nvSpPr>
        <p:spPr bwMode="white">
          <a:xfrm>
            <a:off x="266700" y="1651380"/>
            <a:ext cx="11658600" cy="1733266"/>
          </a:xfrm>
          <a:noFill/>
        </p:spPr>
        <p:txBody>
          <a:bodyPr>
            <a:noAutofit/>
          </a:bodyPr>
          <a:lstStyle>
            <a:lvl1pPr algn="ctr">
              <a:tabLst>
                <a:tab pos="3770313" algn="l"/>
              </a:tabLst>
              <a:defRPr sz="7000">
                <a:solidFill>
                  <a:schemeClr val="bg1"/>
                </a:solidFill>
              </a:defRPr>
            </a:lvl1pPr>
          </a:lstStyle>
          <a:p>
            <a:r>
              <a:rPr lang="en-US" dirty="0"/>
              <a:t>Thank you!</a:t>
            </a:r>
          </a:p>
        </p:txBody>
      </p:sp>
      <p:sp>
        <p:nvSpPr>
          <p:cNvPr id="8" name="Text Placeholder 2"/>
          <p:cNvSpPr>
            <a:spLocks noGrp="1"/>
          </p:cNvSpPr>
          <p:nvPr>
            <p:ph type="body" sz="quarter" idx="13" hasCustomPrompt="1"/>
          </p:nvPr>
        </p:nvSpPr>
        <p:spPr bwMode="black">
          <a:xfrm>
            <a:off x="838200" y="3521123"/>
            <a:ext cx="10515600" cy="2681374"/>
          </a:xfrm>
        </p:spPr>
        <p:txBody>
          <a:bodyPr anchor="ctr"/>
          <a:lstStyle>
            <a:lvl1pPr marL="0" indent="0" algn="ctr">
              <a:lnSpc>
                <a:spcPct val="100000"/>
              </a:lnSpc>
              <a:spcBef>
                <a:spcPts val="0"/>
              </a:spcBef>
              <a:buNone/>
              <a:defRPr baseline="0">
                <a:solidFill>
                  <a:schemeClr val="tx2"/>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3"/>
          <p:cNvSpPr>
            <a:spLocks noGrp="1"/>
          </p:cNvSpPr>
          <p:nvPr>
            <p:ph type="dt" sz="half" idx="10"/>
          </p:nvPr>
        </p:nvSpPr>
        <p:spPr bwMode="black"/>
        <p:txBody>
          <a:bodyPr/>
          <a:lstStyle>
            <a:lvl1pPr>
              <a:defRPr>
                <a:solidFill>
                  <a:schemeClr val="tx2"/>
                </a:solidFill>
              </a:defRPr>
            </a:lvl1pPr>
          </a:lstStyle>
          <a:p>
            <a:fld id="{466A75E6-E45B-4C5D-981E-7C8ED0C72F5D}" type="datetime1">
              <a:rPr lang="en-US" smtClean="0"/>
              <a:pPr/>
              <a:t>8/30/2025</a:t>
            </a:fld>
            <a:endParaRPr lang="en-US" dirty="0"/>
          </a:p>
        </p:txBody>
      </p:sp>
      <p:sp>
        <p:nvSpPr>
          <p:cNvPr id="5" name="Footer Placeholder 4"/>
          <p:cNvSpPr>
            <a:spLocks noGrp="1"/>
          </p:cNvSpPr>
          <p:nvPr>
            <p:ph type="ftr" sz="quarter" idx="12"/>
          </p:nvPr>
        </p:nvSpPr>
        <p:spPr bwMode="black"/>
        <p:txBody>
          <a:bodyPr/>
          <a:lstStyle>
            <a:lvl1pPr>
              <a:defRPr>
                <a:solidFill>
                  <a:schemeClr val="tx1"/>
                </a:solidFill>
              </a:defRPr>
            </a:lvl1pPr>
          </a:lstStyle>
          <a:p>
            <a:r>
              <a:rPr lang="en-US" dirty="0">
                <a:solidFill>
                  <a:schemeClr val="tx2"/>
                </a:solidFill>
              </a:rPr>
              <a:t>Optional Tagline Goes Here</a:t>
            </a:r>
            <a:r>
              <a:rPr lang="en-US" dirty="0"/>
              <a:t> </a:t>
            </a:r>
            <a:r>
              <a:rPr lang="en-US" dirty="0">
                <a:solidFill>
                  <a:schemeClr val="accent1"/>
                </a:solidFill>
              </a:rPr>
              <a:t>|</a:t>
            </a:r>
            <a:r>
              <a:rPr lang="en-US" dirty="0"/>
              <a:t> </a:t>
            </a:r>
            <a:r>
              <a:rPr lang="en-US" dirty="0">
                <a:solidFill>
                  <a:schemeClr val="tx2"/>
                </a:solidFill>
              </a:rPr>
              <a:t>mn.gov/</a:t>
            </a:r>
            <a:r>
              <a:rPr lang="en-US" dirty="0" err="1">
                <a:solidFill>
                  <a:schemeClr val="tx2"/>
                </a:solidFill>
              </a:rPr>
              <a:t>websiteurl</a:t>
            </a:r>
            <a:endParaRPr lang="en-US" dirty="0">
              <a:solidFill>
                <a:schemeClr val="tx2"/>
              </a:solidFill>
            </a:endParaRPr>
          </a:p>
        </p:txBody>
      </p:sp>
      <p:sp>
        <p:nvSpPr>
          <p:cNvPr id="4" name="Slide Number Placeholder 5"/>
          <p:cNvSpPr>
            <a:spLocks noGrp="1"/>
          </p:cNvSpPr>
          <p:nvPr>
            <p:ph type="sldNum" sz="quarter" idx="11"/>
          </p:nvPr>
        </p:nvSpPr>
        <p:spPr bwMode="black"/>
        <p:txBody>
          <a:bodyPr/>
          <a:lstStyle>
            <a:lvl1pPr>
              <a:defRPr>
                <a:solidFill>
                  <a:schemeClr val="tx2"/>
                </a:solidFill>
              </a:defRPr>
            </a:lvl1pPr>
          </a:lstStyle>
          <a:p>
            <a:fld id="{48F63A3B-78C7-47BE-AE5E-E10140E04643}" type="slidenum">
              <a:rPr lang="en-US" smtClean="0"/>
              <a:pPr/>
              <a:t>‹#›</a:t>
            </a:fld>
            <a:endParaRPr lang="en-US" dirty="0"/>
          </a:p>
        </p:txBody>
      </p:sp>
      <p:sp>
        <p:nvSpPr>
          <p:cNvPr id="6" name="Rectangle 6"/>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7"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229089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Blue Background)">
    <p:bg bwMode="black">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bwMode="white">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bwMode="white">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bwMode="white"/>
        <p:txBody>
          <a:bodyPr/>
          <a:lstStyle>
            <a:lvl1pPr>
              <a:defRPr>
                <a:solidFill>
                  <a:schemeClr val="bg1"/>
                </a:solidFill>
              </a:defRPr>
            </a:lvl1pPr>
          </a:lstStyle>
          <a:p>
            <a:fld id="{D094F804-653A-41F1-A565-1098D9DEB37A}" type="datetime1">
              <a:rPr lang="en-US" smtClean="0"/>
              <a:t>8/30/2025</a:t>
            </a:fld>
            <a:endParaRPr lang="en-US" dirty="0"/>
          </a:p>
        </p:txBody>
      </p:sp>
      <p:sp>
        <p:nvSpPr>
          <p:cNvPr id="5" name="Footer Placeholder 4"/>
          <p:cNvSpPr>
            <a:spLocks noGrp="1"/>
          </p:cNvSpPr>
          <p:nvPr>
            <p:ph type="ftr" sz="quarter" idx="12"/>
          </p:nvPr>
        </p:nvSpPr>
        <p:spPr bwMode="white"/>
        <p:txBody>
          <a:bodyPr/>
          <a:lstStyle>
            <a:lvl1pPr>
              <a:defRPr>
                <a:solidFill>
                  <a:schemeClr val="bg1"/>
                </a:solidFill>
              </a:defRPr>
            </a:lvl1pPr>
          </a:lstStyle>
          <a:p>
            <a:r>
              <a:rPr lang="en-US" dirty="0"/>
              <a:t>Optional Tagline Goes Here </a:t>
            </a:r>
            <a:r>
              <a:rPr lang="en-US" dirty="0">
                <a:solidFill>
                  <a:schemeClr val="accent2"/>
                </a:solidFill>
              </a:rPr>
              <a:t>|</a:t>
            </a:r>
            <a:r>
              <a:rPr lang="en-US" dirty="0"/>
              <a:t> mn.gov/</a:t>
            </a:r>
            <a:r>
              <a:rPr lang="en-US" dirty="0" err="1"/>
              <a:t>websiteurl</a:t>
            </a:r>
            <a:endParaRPr lang="en-US" dirty="0"/>
          </a:p>
        </p:txBody>
      </p:sp>
      <p:sp>
        <p:nvSpPr>
          <p:cNvPr id="4" name="Slide Number Placeholder 3"/>
          <p:cNvSpPr>
            <a:spLocks noGrp="1"/>
          </p:cNvSpPr>
          <p:nvPr>
            <p:ph type="sldNum" sz="quarter" idx="11"/>
          </p:nvPr>
        </p:nvSpPr>
        <p:spPr bwMode="white"/>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bwMode="white">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8" descr="Minnesota Department of Human Services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8153400" y="311455"/>
            <a:ext cx="3200400" cy="1111147"/>
          </a:xfrm>
          <a:prstGeom prst="rect">
            <a:avLst/>
          </a:prstGeom>
        </p:spPr>
      </p:pic>
    </p:spTree>
    <p:extLst>
      <p:ext uri="{BB962C8B-B14F-4D97-AF65-F5344CB8AC3E}">
        <p14:creationId xmlns:p14="http://schemas.microsoft.com/office/powerpoint/2010/main" val="210960857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28A28C-4C6A-46EA-90C0-4EE0B89CC5C7}" type="datetimeFigureOut">
              <a:rPr lang="en-US" smtClean="0"/>
              <a:t>8/30/2025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EF7F31-0B8A-474A-B86C-91F381754329}" type="slidenum">
              <a:rPr lang="en-US" smtClean="0"/>
              <a:t>‹#›</a:t>
            </a:fld>
            <a:endParaRPr lang="en-US"/>
          </a:p>
        </p:txBody>
      </p:sp>
    </p:spTree>
    <p:extLst>
      <p:ext uri="{BB962C8B-B14F-4D97-AF65-F5344CB8AC3E}">
        <p14:creationId xmlns:p14="http://schemas.microsoft.com/office/powerpoint/2010/main" val="40931852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Title and Content Split - Light BG">
    <p:bg>
      <p:bgPr>
        <a:solidFill>
          <a:srgbClr val="E8E8E8"/>
        </a:solidFill>
        <a:effectLst/>
      </p:bgPr>
    </p:bg>
    <p:spTree>
      <p:nvGrpSpPr>
        <p:cNvPr id="1" name=""/>
        <p:cNvGrpSpPr/>
        <p:nvPr/>
      </p:nvGrpSpPr>
      <p:grpSpPr>
        <a:xfrm>
          <a:off x="0" y="0"/>
          <a:ext cx="0" cy="0"/>
          <a:chOff x="0" y="0"/>
          <a:chExt cx="0" cy="0"/>
        </a:xfrm>
      </p:grpSpPr>
      <p:sp>
        <p:nvSpPr>
          <p:cNvPr id="13" name="Rectangle 12"/>
          <p:cNvSpPr/>
          <p:nvPr/>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Title 1"/>
          <p:cNvSpPr>
            <a:spLocks noGrp="1"/>
          </p:cNvSpPr>
          <p:nvPr>
            <p:ph type="title" hasCustomPrompt="1"/>
          </p:nvPr>
        </p:nvSpPr>
        <p:spPr>
          <a:xfrm>
            <a:off x="914400" y="182880"/>
            <a:ext cx="10360152" cy="914400"/>
          </a:xfrm>
        </p:spPr>
        <p:txBody>
          <a:bodyPr>
            <a:normAutofit/>
          </a:bodyPr>
          <a:lstStyle>
            <a:lvl1pPr algn="r">
              <a:defRPr sz="3600">
                <a:solidFill>
                  <a:schemeClr val="bg1"/>
                </a:solidFill>
              </a:defRPr>
            </a:lvl1pPr>
          </a:lstStyle>
          <a:p>
            <a:r>
              <a:rPr lang="en-US"/>
              <a:t>Click to edit title</a:t>
            </a:r>
          </a:p>
        </p:txBody>
      </p:sp>
      <p:sp>
        <p:nvSpPr>
          <p:cNvPr id="15" name="Rectangle 14"/>
          <p:cNvSpPr/>
          <p:nvPr/>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sz="half" idx="1"/>
          </p:nvPr>
        </p:nvSpPr>
        <p:spPr>
          <a:xfrm>
            <a:off x="914400"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45352" y="1554480"/>
            <a:ext cx="5029200" cy="4572000"/>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7E20EC-FDC7-49C0-A33B-2A50C87821E9}" type="datetime1">
              <a:rPr lang="en-US" smtClean="0"/>
              <a:t>8/30/2025</a:t>
            </a:fld>
            <a:endParaRPr lang="en-US"/>
          </a:p>
        </p:txBody>
      </p:sp>
      <p:sp>
        <p:nvSpPr>
          <p:cNvPr id="11"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a:t>Waiver Reimagine Advisory Committee, Meeting 1 | mn.gov/DHS</a:t>
            </a:r>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2125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5638799"/>
            <a:ext cx="12192000" cy="1219200"/>
          </a:xfrm>
          <a:custGeom>
            <a:avLst/>
            <a:gdLst/>
            <a:ahLst/>
            <a:cxnLst/>
            <a:rect l="l" t="t" r="r" b="b"/>
            <a:pathLst>
              <a:path w="12192000" h="1219200">
                <a:moveTo>
                  <a:pt x="12192000" y="0"/>
                </a:moveTo>
                <a:lnTo>
                  <a:pt x="0" y="0"/>
                </a:lnTo>
                <a:lnTo>
                  <a:pt x="0" y="1219199"/>
                </a:lnTo>
                <a:lnTo>
                  <a:pt x="12192000" y="1219199"/>
                </a:lnTo>
                <a:lnTo>
                  <a:pt x="12192000" y="0"/>
                </a:lnTo>
                <a:close/>
              </a:path>
            </a:pathLst>
          </a:custGeom>
          <a:solidFill>
            <a:srgbClr val="00386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8/30/2025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1388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White)">
    <p:bg bwMode="gray">
      <p:bgRef idx="1001">
        <a:schemeClr val="bg1"/>
      </p:bgRef>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idx="1"/>
          </p:nvPr>
        </p:nvSpPr>
        <p:spPr bwMode="gray">
          <a:xfrm>
            <a:off x="838200" y="1594624"/>
            <a:ext cx="10515600" cy="4582339"/>
          </a:xfrm>
          <a:noFill/>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4"/>
          <p:cNvSpPr>
            <a:spLocks noGrp="1"/>
          </p:cNvSpPr>
          <p:nvPr>
            <p:ph type="dt" sz="half" idx="10"/>
          </p:nvPr>
        </p:nvSpPr>
        <p:spPr bwMode="black"/>
        <p:txBody>
          <a:bodyPr/>
          <a:lstStyle/>
          <a:p>
            <a:fld id="{824D5D47-1752-4D84-8BFB-C2F71A34C932}" type="datetime1">
              <a:rPr lang="en-US" smtClean="0"/>
              <a:t>8/30/2025</a:t>
            </a:fld>
            <a:endParaRPr lang="en-US" dirty="0"/>
          </a:p>
        </p:txBody>
      </p:sp>
      <p:sp>
        <p:nvSpPr>
          <p:cNvPr id="10"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8"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32499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bwMode="gray">
      <p:bgPr>
        <a:solidFill>
          <a:schemeClr val="bg1"/>
        </a:solidFill>
        <a:effectLst/>
      </p:bgPr>
    </p:bg>
    <p:spTree>
      <p:nvGrpSpPr>
        <p:cNvPr id="1" name=""/>
        <p:cNvGrpSpPr/>
        <p:nvPr/>
      </p:nvGrpSpPr>
      <p:grpSpPr>
        <a:xfrm>
          <a:off x="0" y="0"/>
          <a:ext cx="0" cy="0"/>
          <a:chOff x="0" y="0"/>
          <a:chExt cx="0" cy="0"/>
        </a:xfrm>
      </p:grpSpPr>
      <p:sp>
        <p:nvSpPr>
          <p:cNvPr id="17"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6"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3" name="Content Placeholder 3"/>
          <p:cNvSpPr>
            <a:spLocks noGrp="1"/>
          </p:cNvSpPr>
          <p:nvPr>
            <p:ph sz="half" idx="1"/>
          </p:nvPr>
        </p:nvSpPr>
        <p:spPr bwMode="gray">
          <a:xfrm>
            <a:off x="838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4"/>
          <p:cNvSpPr>
            <a:spLocks noGrp="1"/>
          </p:cNvSpPr>
          <p:nvPr>
            <p:ph sz="half" idx="2"/>
          </p:nvPr>
        </p:nvSpPr>
        <p:spPr bwMode="gray">
          <a:xfrm>
            <a:off x="6172200" y="1594624"/>
            <a:ext cx="5181600" cy="458233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7C198DD1-C477-482D-A126-3FBDD1778E48}" type="datetime1">
              <a:rPr lang="en-US" smtClean="0"/>
              <a:t>8/30/2025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10"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accent2"/>
              </a:solidFill>
            </a:endParaRPr>
          </a:p>
        </p:txBody>
      </p:sp>
    </p:spTree>
    <p:extLst>
      <p:ext uri="{BB962C8B-B14F-4D97-AF65-F5344CB8AC3E}">
        <p14:creationId xmlns:p14="http://schemas.microsoft.com/office/powerpoint/2010/main" val="716610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Boxed)">
    <p:bg bwMode="auto">
      <p:bgPr>
        <a:solidFill>
          <a:srgbClr val="E8E8E8"/>
        </a:solidFill>
        <a:effectLst/>
      </p:bgPr>
    </p:bg>
    <p:spTree>
      <p:nvGrpSpPr>
        <p:cNvPr id="1" name=""/>
        <p:cNvGrpSpPr/>
        <p:nvPr/>
      </p:nvGrpSpPr>
      <p:grpSpPr>
        <a:xfrm>
          <a:off x="0" y="0"/>
          <a:ext cx="0" cy="0"/>
          <a:chOff x="0" y="0"/>
          <a:chExt cx="0" cy="0"/>
        </a:xfrm>
      </p:grpSpPr>
      <p:sp>
        <p:nvSpPr>
          <p:cNvPr id="15"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4"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2" name="Rectangle 1"/>
          <p:cNvSpPr/>
          <p:nvPr userDrawn="1"/>
        </p:nvSpPr>
        <p:spPr>
          <a:xfrm>
            <a:off x="838200" y="1335281"/>
            <a:ext cx="10515600" cy="48416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3"/>
          <p:cNvSpPr>
            <a:spLocks noGrp="1"/>
          </p:cNvSpPr>
          <p:nvPr>
            <p:ph idx="1"/>
          </p:nvPr>
        </p:nvSpPr>
        <p:spPr bwMode="gray">
          <a:xfrm>
            <a:off x="838200" y="1335281"/>
            <a:ext cx="10515600" cy="4841683"/>
          </a:xfrm>
          <a:noFill/>
        </p:spPr>
        <p:txBody>
          <a:bodyPr lIns="182880" tIns="301752" rIns="182880"/>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7"/>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4"/>
          <p:cNvSpPr>
            <a:spLocks noGrp="1"/>
          </p:cNvSpPr>
          <p:nvPr>
            <p:ph type="dt" sz="half" idx="10"/>
          </p:nvPr>
        </p:nvSpPr>
        <p:spPr bwMode="black"/>
        <p:txBody>
          <a:bodyPr/>
          <a:lstStyle/>
          <a:p>
            <a:fld id="{9A198C9B-0587-4A1E-9E03-E4C9FE222F08}" type="datetime1">
              <a:rPr lang="en-US" smtClean="0"/>
              <a:t>8/30/2025</a:t>
            </a:fld>
            <a:endParaRPr lang="en-US" dirty="0"/>
          </a:p>
        </p:txBody>
      </p:sp>
      <p:sp>
        <p:nvSpPr>
          <p:cNvPr id="11" name="Footer Placeholder 5"/>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6"/>
          <p:cNvSpPr>
            <a:spLocks noGrp="1"/>
          </p:cNvSpPr>
          <p:nvPr>
            <p:ph type="sldNum" sz="quarter" idx="12"/>
          </p:nvPr>
        </p:nvSpPr>
        <p:spPr bwMode="black"/>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84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bwMode="auto">
      <p:bgPr>
        <a:solidFill>
          <a:srgbClr val="E8E8E8"/>
        </a:solidFill>
        <a:effectLst/>
      </p:bgPr>
    </p:bg>
    <p:spTree>
      <p:nvGrpSpPr>
        <p:cNvPr id="1" name=""/>
        <p:cNvGrpSpPr/>
        <p:nvPr/>
      </p:nvGrpSpPr>
      <p:grpSpPr>
        <a:xfrm>
          <a:off x="0" y="0"/>
          <a:ext cx="0" cy="0"/>
          <a:chOff x="0" y="0"/>
          <a:chExt cx="0" cy="0"/>
        </a:xfrm>
      </p:grpSpPr>
      <p:sp>
        <p:nvSpPr>
          <p:cNvPr id="16" name="Rectangle 1"/>
          <p:cNvSpPr/>
          <p:nvPr userDrawn="1"/>
        </p:nvSpPr>
        <p:spPr bwMode="black">
          <a:xfrm>
            <a:off x="0" y="-128"/>
            <a:ext cx="12188952" cy="12161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a:p>
        </p:txBody>
      </p:sp>
      <p:sp>
        <p:nvSpPr>
          <p:cNvPr id="15" name="Title 2"/>
          <p:cNvSpPr>
            <a:spLocks noGrp="1"/>
          </p:cNvSpPr>
          <p:nvPr>
            <p:ph type="title"/>
          </p:nvPr>
        </p:nvSpPr>
        <p:spPr bwMode="white">
          <a:xfrm>
            <a:off x="838200" y="-1"/>
            <a:ext cx="10515600" cy="1216025"/>
          </a:xfrm>
          <a:noFill/>
        </p:spPr>
        <p:txBody>
          <a:bodyPr lIns="0" rIns="0">
            <a:normAutofit/>
          </a:bodyPr>
          <a:lstStyle>
            <a:lvl1pPr algn="r">
              <a:defRPr sz="3600">
                <a:solidFill>
                  <a:schemeClr val="bg1"/>
                </a:solidFill>
              </a:defRPr>
            </a:lvl1pPr>
          </a:lstStyle>
          <a:p>
            <a:r>
              <a:rPr lang="en-US"/>
              <a:t>Click to edit Master title style</a:t>
            </a:r>
            <a:endParaRPr lang="en-US" dirty="0"/>
          </a:p>
        </p:txBody>
      </p:sp>
      <p:sp>
        <p:nvSpPr>
          <p:cNvPr id="10" name="Rectangle 9"/>
          <p:cNvSpPr/>
          <p:nvPr userDrawn="1"/>
        </p:nvSpPr>
        <p:spPr>
          <a:xfrm>
            <a:off x="838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3"/>
          <p:cNvSpPr>
            <a:spLocks noGrp="1"/>
          </p:cNvSpPr>
          <p:nvPr>
            <p:ph sz="half" idx="1"/>
          </p:nvPr>
        </p:nvSpPr>
        <p:spPr bwMode="gray">
          <a:xfrm>
            <a:off x="838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6172200" y="1594624"/>
            <a:ext cx="5181600" cy="45823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4"/>
          <p:cNvSpPr>
            <a:spLocks noGrp="1"/>
          </p:cNvSpPr>
          <p:nvPr>
            <p:ph sz="half" idx="2"/>
          </p:nvPr>
        </p:nvSpPr>
        <p:spPr bwMode="gray">
          <a:xfrm>
            <a:off x="6172200" y="1594624"/>
            <a:ext cx="5181600" cy="4582339"/>
          </a:xfrm>
          <a:noFill/>
        </p:spPr>
        <p:txBody>
          <a:bodyPr lIns="182880" tIns="182880" rIns="18288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5"/>
          <p:cNvSpPr>
            <a:spLocks noGrp="1"/>
          </p:cNvSpPr>
          <p:nvPr>
            <p:ph type="dt" sz="half" idx="10"/>
          </p:nvPr>
        </p:nvSpPr>
        <p:spPr bwMode="black"/>
        <p:txBody>
          <a:bodyPr/>
          <a:lstStyle/>
          <a:p>
            <a:fld id="{5485A5BA-A5F9-4138-9E4B-FFD626F6437A}" type="datetime1">
              <a:rPr lang="en-US" smtClean="0"/>
              <a:t>8/30/2025</a:t>
            </a:fld>
            <a:endParaRPr lang="en-US" dirty="0"/>
          </a:p>
        </p:txBody>
      </p:sp>
      <p:sp>
        <p:nvSpPr>
          <p:cNvPr id="11" name="Footer Placeholder 6"/>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7" name="Slide Number Placeholder 7"/>
          <p:cNvSpPr>
            <a:spLocks noGrp="1"/>
          </p:cNvSpPr>
          <p:nvPr>
            <p:ph type="sldNum" sz="quarter" idx="12"/>
          </p:nvPr>
        </p:nvSpPr>
        <p:spPr bwMode="black"/>
        <p:txBody>
          <a:bodyPr/>
          <a:lstStyle/>
          <a:p>
            <a:fld id="{48F63A3B-78C7-47BE-AE5E-E10140E04643}" type="slidenum">
              <a:rPr lang="en-US" smtClean="0"/>
              <a:t>‹#›</a:t>
            </a:fld>
            <a:endParaRPr lang="en-US" dirty="0"/>
          </a:p>
        </p:txBody>
      </p:sp>
      <p:sp>
        <p:nvSpPr>
          <p:cNvPr id="9" name="Rectangle 8"/>
          <p:cNvSpPr/>
          <p:nvPr userDrawn="1"/>
        </p:nvSpPr>
        <p:spPr bwMode="auto">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5380107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theme" Target="../theme/theme1.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bwMode="black">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bwMode="black">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8/30/2025</a:t>
            </a:fld>
            <a:endParaRPr lang="en-US" dirty="0"/>
          </a:p>
        </p:txBody>
      </p:sp>
      <p:sp>
        <p:nvSpPr>
          <p:cNvPr id="12" name="Footer Placeholder 4"/>
          <p:cNvSpPr>
            <a:spLocks noGrp="1"/>
          </p:cNvSpPr>
          <p:nvPr>
            <p:ph type="ftr" sz="quarter" idx="3"/>
          </p:nvPr>
        </p:nvSpPr>
        <p:spPr bwMode="black">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a:t>
            </a:r>
            <a:r>
              <a:rPr lang="en-US" dirty="0" err="1"/>
              <a:t>websiteurl</a:t>
            </a:r>
            <a:endParaRPr lang="en-US" dirty="0"/>
          </a:p>
        </p:txBody>
      </p:sp>
      <p:sp>
        <p:nvSpPr>
          <p:cNvPr id="6" name="Slide Number Placeholder 5"/>
          <p:cNvSpPr>
            <a:spLocks noGrp="1"/>
          </p:cNvSpPr>
          <p:nvPr>
            <p:ph type="sldNum" sz="quarter" idx="4"/>
          </p:nvPr>
        </p:nvSpPr>
        <p:spPr bwMode="black">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99" r:id="rId1"/>
    <p:sldLayoutId id="2147483788" r:id="rId2"/>
    <p:sldLayoutId id="2147483787" r:id="rId3"/>
    <p:sldLayoutId id="2147483795" r:id="rId4"/>
    <p:sldLayoutId id="2147483711" r:id="rId5"/>
    <p:sldLayoutId id="2147483712" r:id="rId6"/>
    <p:sldLayoutId id="2147483790" r:id="rId7"/>
    <p:sldLayoutId id="2147483789" r:id="rId8"/>
    <p:sldLayoutId id="2147483714" r:id="rId9"/>
    <p:sldLayoutId id="2147483780" r:id="rId10"/>
    <p:sldLayoutId id="2147483773" r:id="rId11"/>
    <p:sldLayoutId id="2147483800" r:id="rId12"/>
    <p:sldLayoutId id="2147483688" r:id="rId13"/>
    <p:sldLayoutId id="2147483826" r:id="rId14"/>
    <p:sldLayoutId id="2147483801" r:id="rId15"/>
    <p:sldLayoutId id="2147483802" r:id="rId16"/>
    <p:sldLayoutId id="2147483803" r:id="rId17"/>
    <p:sldLayoutId id="2147483744" r:id="rId18"/>
    <p:sldLayoutId id="2147483793" r:id="rId19"/>
    <p:sldLayoutId id="2147483767" r:id="rId20"/>
    <p:sldLayoutId id="2147483771" r:id="rId21"/>
    <p:sldLayoutId id="2147483772" r:id="rId22"/>
    <p:sldLayoutId id="2147483820" r:id="rId23"/>
    <p:sldLayoutId id="2147483769" r:id="rId24"/>
    <p:sldLayoutId id="2147483770" r:id="rId25"/>
    <p:sldLayoutId id="2147483829" r:id="rId26"/>
    <p:sldLayoutId id="2147483732" r:id="rId27"/>
    <p:sldLayoutId id="2147483794" r:id="rId28"/>
    <p:sldLayoutId id="2147483733" r:id="rId29"/>
    <p:sldLayoutId id="2147483821" r:id="rId30"/>
    <p:sldLayoutId id="2147483805" r:id="rId31"/>
    <p:sldLayoutId id="2147483806" r:id="rId32"/>
    <p:sldLayoutId id="2147483822" r:id="rId33"/>
    <p:sldLayoutId id="2147483750" r:id="rId34"/>
    <p:sldLayoutId id="2147483765" r:id="rId35"/>
    <p:sldLayoutId id="2147483823" r:id="rId36"/>
    <p:sldLayoutId id="2147483809" r:id="rId37"/>
    <p:sldLayoutId id="2147483808" r:id="rId38"/>
    <p:sldLayoutId id="2147483824" r:id="rId39"/>
    <p:sldLayoutId id="2147483781" r:id="rId40"/>
    <p:sldLayoutId id="2147483825" r:id="rId41"/>
    <p:sldLayoutId id="2147483807" r:id="rId42"/>
    <p:sldLayoutId id="2147483819" r:id="rId43"/>
    <p:sldLayoutId id="2147483738" r:id="rId44"/>
    <p:sldLayoutId id="2147483739" r:id="rId45"/>
    <p:sldLayoutId id="2147483754" r:id="rId46"/>
    <p:sldLayoutId id="2147483755" r:id="rId47"/>
    <p:sldLayoutId id="2147483759" r:id="rId48"/>
    <p:sldLayoutId id="2147483753" r:id="rId49"/>
    <p:sldLayoutId id="2147483763" r:id="rId50"/>
    <p:sldLayoutId id="2147483762" r:id="rId51"/>
    <p:sldLayoutId id="2147483797" r:id="rId52"/>
    <p:sldLayoutId id="2147483827" r:id="rId53"/>
    <p:sldLayoutId id="2147483830" r:id="rId54"/>
    <p:sldLayoutId id="2147483831" r:id="rId55"/>
    <p:sldLayoutId id="2147483832" r:id="rId56"/>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s://mn.gov/dhs/partners-and-providers/news-initiatives-reports-workgroups/long-term-services-and-supports/waiver-reimagine/faq/index.jsp" TargetMode="External"/><Relationship Id="rId2" Type="http://schemas.openxmlformats.org/officeDocument/2006/relationships/hyperlink" Target="https://mn.gov/dhs/partners-and-providers/news-initiatives-reports-workgroups/long-term-services-and-supports/waiver-reimagine/" TargetMode="External"/><Relationship Id="rId1" Type="http://schemas.openxmlformats.org/officeDocument/2006/relationships/slideLayout" Target="../slideLayouts/slideLayout6.xml"/><Relationship Id="rId6" Type="http://schemas.openxmlformats.org/officeDocument/2006/relationships/image" Target="../media/image16.jpeg"/><Relationship Id="rId5" Type="http://schemas.openxmlformats.org/officeDocument/2006/relationships/hyperlink" Target="mailto:Waiver.Reimagine@state.mn.us" TargetMode="External"/><Relationship Id="rId4" Type="http://schemas.openxmlformats.org/officeDocument/2006/relationships/hyperlink" Target="https://mn.gov/dhs/partners-and-providers/news-initiatives-reports-workgroups/long-term-services-and-supports/waiver-reimagine/#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6.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hyperlink" Target="mailto:Heidi.Hamilton@state.mn.us" TargetMode="External"/><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DHS Update – MOHR Legislative Conference</a:t>
            </a:r>
            <a:br>
              <a:rPr lang="en-US" dirty="0"/>
            </a:br>
            <a:r>
              <a:rPr lang="en-US" dirty="0"/>
              <a:t>September 4, 2024</a:t>
            </a:r>
          </a:p>
        </p:txBody>
      </p:sp>
      <p:sp>
        <p:nvSpPr>
          <p:cNvPr id="5" name="Text Placeholder 4"/>
          <p:cNvSpPr>
            <a:spLocks noGrp="1"/>
          </p:cNvSpPr>
          <p:nvPr>
            <p:ph type="body" sz="quarter" idx="18"/>
          </p:nvPr>
        </p:nvSpPr>
        <p:spPr/>
        <p:txBody>
          <a:bodyPr/>
          <a:lstStyle/>
          <a:p>
            <a:r>
              <a:rPr lang="en-US" dirty="0"/>
              <a:t>Heidi Hamilton| Disability Services Division Director</a:t>
            </a:r>
          </a:p>
        </p:txBody>
      </p:sp>
      <p:pic>
        <p:nvPicPr>
          <p:cNvPr id="11" name="Picture Placeholder 10" descr="A field of crops&#10;&#10;AI-generated content may be incorrect.">
            <a:extLst>
              <a:ext uri="{FF2B5EF4-FFF2-40B4-BE49-F238E27FC236}">
                <a16:creationId xmlns:a16="http://schemas.microsoft.com/office/drawing/2014/main" id="{42A53F27-E178-9089-C0C3-02F57E5E3258}"/>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21891" b="21891"/>
          <a:stretch>
            <a:fillRect/>
          </a:stretch>
        </p:blipFill>
        <p:spPr/>
      </p:pic>
      <p:sp>
        <p:nvSpPr>
          <p:cNvPr id="9" name="Footer Placeholder 6"/>
          <p:cNvSpPr txBox="1">
            <a:spLocks/>
          </p:cNvSpPr>
          <p:nvPr/>
        </p:nvSpPr>
        <p:spPr bwMode="black">
          <a:xfrm>
            <a:off x="5766152" y="6138332"/>
            <a:ext cx="5587647" cy="365125"/>
          </a:xfrm>
          <a:prstGeom prst="rect">
            <a:avLst/>
          </a:prstGeom>
        </p:spPr>
        <p:txBody>
          <a:bodyPr anchor="b"/>
          <a:lstStyle>
            <a:defPPr>
              <a:defRPr lang="en-US"/>
            </a:defPPr>
            <a:lvl1pPr marL="0" algn="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pic>
        <p:nvPicPr>
          <p:cNvPr id="10" name="Picture 5" descr="Minnesota Department of Human Services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gray">
          <a:xfrm>
            <a:off x="457805" y="5690768"/>
            <a:ext cx="3200400" cy="1111147"/>
          </a:xfrm>
          <a:prstGeom prst="rect">
            <a:avLst/>
          </a:prstGeom>
        </p:spPr>
      </p:pic>
    </p:spTree>
    <p:extLst>
      <p:ext uri="{BB962C8B-B14F-4D97-AF65-F5344CB8AC3E}">
        <p14:creationId xmlns:p14="http://schemas.microsoft.com/office/powerpoint/2010/main" val="16869077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AF041-C4E4-5ECE-91F7-3BB14AB3A340}"/>
              </a:ext>
            </a:extLst>
          </p:cNvPr>
          <p:cNvSpPr>
            <a:spLocks noGrp="1"/>
          </p:cNvSpPr>
          <p:nvPr>
            <p:ph type="title"/>
          </p:nvPr>
        </p:nvSpPr>
        <p:spPr/>
        <p:txBody>
          <a:bodyPr/>
          <a:lstStyle/>
          <a:p>
            <a:r>
              <a:rPr lang="en-US"/>
              <a:t>How will people and families be impacted?</a:t>
            </a:r>
          </a:p>
        </p:txBody>
      </p:sp>
      <p:sp>
        <p:nvSpPr>
          <p:cNvPr id="6" name="Content Placeholder 5">
            <a:extLst>
              <a:ext uri="{FF2B5EF4-FFF2-40B4-BE49-F238E27FC236}">
                <a16:creationId xmlns:a16="http://schemas.microsoft.com/office/drawing/2014/main" id="{C1D81D42-DC99-F147-65FC-8737C64E3D05}"/>
              </a:ext>
            </a:extLst>
          </p:cNvPr>
          <p:cNvSpPr>
            <a:spLocks noGrp="1"/>
          </p:cNvSpPr>
          <p:nvPr>
            <p:ph idx="1"/>
          </p:nvPr>
        </p:nvSpPr>
        <p:spPr>
          <a:xfrm>
            <a:off x="1003570" y="1413102"/>
            <a:ext cx="9307749" cy="4627775"/>
          </a:xfrm>
        </p:spPr>
        <p:txBody>
          <a:bodyPr vert="horz" lIns="182880" tIns="301752" rIns="182880" bIns="45720" rtlCol="0" anchor="t">
            <a:normAutofit fontScale="92500" lnSpcReduction="10000"/>
          </a:bodyPr>
          <a:lstStyle/>
          <a:p>
            <a:pPr marL="0" indent="0">
              <a:buNone/>
            </a:pPr>
            <a:r>
              <a:rPr lang="en-US" sz="3400" b="1" i="0" dirty="0">
                <a:solidFill>
                  <a:srgbClr val="000000"/>
                </a:solidFill>
                <a:effectLst/>
                <a:cs typeface="Calibri"/>
              </a:rPr>
              <a:t>What will change</a:t>
            </a:r>
            <a:r>
              <a:rPr lang="en-US" sz="3400" b="1" dirty="0">
                <a:solidFill>
                  <a:srgbClr val="000000"/>
                </a:solidFill>
                <a:cs typeface="Calibri"/>
              </a:rPr>
              <a:t>..</a:t>
            </a:r>
            <a:endParaRPr lang="en-US" sz="3400" dirty="0">
              <a:solidFill>
                <a:srgbClr val="000000"/>
              </a:solidFill>
              <a:cs typeface="Calibri"/>
            </a:endParaRPr>
          </a:p>
          <a:p>
            <a:r>
              <a:rPr lang="en-US" sz="2200" dirty="0">
                <a:cs typeface="Calibri"/>
              </a:rPr>
              <a:t>Individualized Budgets </a:t>
            </a:r>
          </a:p>
          <a:p>
            <a:r>
              <a:rPr lang="en-US" sz="2200" dirty="0">
                <a:effectLst/>
                <a:ea typeface="Times New Roman" panose="02020603050405020304" pitchFamily="18" charset="0"/>
                <a:cs typeface="Times New Roman"/>
              </a:rPr>
              <a:t>Increase in informed choice training/information</a:t>
            </a:r>
            <a:endParaRPr lang="en-US" sz="2200" dirty="0">
              <a:cs typeface="Calibri"/>
            </a:endParaRPr>
          </a:p>
          <a:p>
            <a:pPr marL="0" indent="0">
              <a:buNone/>
            </a:pPr>
            <a:r>
              <a:rPr lang="en-US" sz="3400" b="1" dirty="0">
                <a:solidFill>
                  <a:srgbClr val="000000"/>
                </a:solidFill>
                <a:cs typeface="Calibri"/>
              </a:rPr>
              <a:t>W</a:t>
            </a:r>
            <a:r>
              <a:rPr lang="en-US" sz="3400" b="1" dirty="0">
                <a:solidFill>
                  <a:srgbClr val="000000"/>
                </a:solidFill>
                <a:effectLst/>
                <a:cs typeface="Calibri"/>
              </a:rPr>
              <a:t>hat will stay the </a:t>
            </a:r>
            <a:r>
              <a:rPr lang="en-US" sz="3400" b="1" dirty="0">
                <a:solidFill>
                  <a:srgbClr val="000000"/>
                </a:solidFill>
                <a:cs typeface="Calibri"/>
              </a:rPr>
              <a:t>same...</a:t>
            </a:r>
            <a:endParaRPr lang="en-US" sz="3400" b="1" dirty="0">
              <a:cs typeface="Calibri"/>
            </a:endParaRPr>
          </a:p>
          <a:p>
            <a:pPr marL="342900" indent="-342900"/>
            <a:r>
              <a:rPr lang="en-US" sz="2200" dirty="0">
                <a:cs typeface="Calibri"/>
              </a:rPr>
              <a:t>People</a:t>
            </a:r>
            <a:r>
              <a:rPr lang="en-US" sz="2200" dirty="0">
                <a:ea typeface="+mn-lt"/>
                <a:cs typeface="+mn-lt"/>
              </a:rPr>
              <a:t> will still need to meet current level of care eligibility requirements. </a:t>
            </a:r>
          </a:p>
          <a:p>
            <a:pPr marL="342900" indent="-342900"/>
            <a:r>
              <a:rPr lang="en-US" sz="2200" dirty="0">
                <a:ea typeface="+mn-lt"/>
                <a:cs typeface="+mn-lt"/>
              </a:rPr>
              <a:t>DHS is not adding new services to the waiver programs as we transition from four waivers to two. </a:t>
            </a:r>
          </a:p>
          <a:p>
            <a:pPr marL="342900" indent="-342900"/>
            <a:r>
              <a:rPr lang="en-US" sz="2200" dirty="0">
                <a:ea typeface="+mn-lt"/>
                <a:cs typeface="+mn-lt"/>
              </a:rPr>
              <a:t>Consistency and transparency in allocation of funds across the state</a:t>
            </a:r>
            <a:endParaRPr lang="en-US" sz="2200" dirty="0">
              <a:cs typeface="Calibri"/>
            </a:endParaRPr>
          </a:p>
          <a:p>
            <a:pPr marL="0" indent="0">
              <a:buNone/>
            </a:pPr>
            <a:endParaRPr lang="en-US" sz="2400" dirty="0">
              <a:cs typeface="Calibri"/>
            </a:endParaRPr>
          </a:p>
          <a:p>
            <a:endParaRPr lang="en-US" dirty="0">
              <a:cs typeface="Calibri"/>
            </a:endParaRPr>
          </a:p>
        </p:txBody>
      </p:sp>
    </p:spTree>
    <p:extLst>
      <p:ext uri="{BB962C8B-B14F-4D97-AF65-F5344CB8AC3E}">
        <p14:creationId xmlns:p14="http://schemas.microsoft.com/office/powerpoint/2010/main" val="1889374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AF041-C4E4-5ECE-91F7-3BB14AB3A340}"/>
              </a:ext>
            </a:extLst>
          </p:cNvPr>
          <p:cNvSpPr>
            <a:spLocks noGrp="1"/>
          </p:cNvSpPr>
          <p:nvPr>
            <p:ph type="title"/>
          </p:nvPr>
        </p:nvSpPr>
        <p:spPr/>
        <p:txBody>
          <a:bodyPr/>
          <a:lstStyle/>
          <a:p>
            <a:r>
              <a:rPr lang="en-US"/>
              <a:t>Waiver Reimagine: Providers</a:t>
            </a:r>
          </a:p>
        </p:txBody>
      </p:sp>
      <p:sp>
        <p:nvSpPr>
          <p:cNvPr id="6" name="Content Placeholder 5">
            <a:extLst>
              <a:ext uri="{FF2B5EF4-FFF2-40B4-BE49-F238E27FC236}">
                <a16:creationId xmlns:a16="http://schemas.microsoft.com/office/drawing/2014/main" id="{C1D81D42-DC99-F147-65FC-8737C64E3D05}"/>
              </a:ext>
            </a:extLst>
          </p:cNvPr>
          <p:cNvSpPr>
            <a:spLocks noGrp="1"/>
          </p:cNvSpPr>
          <p:nvPr>
            <p:ph idx="1"/>
          </p:nvPr>
        </p:nvSpPr>
        <p:spPr>
          <a:xfrm>
            <a:off x="838200" y="1220262"/>
            <a:ext cx="10515600" cy="4841683"/>
          </a:xfrm>
        </p:spPr>
        <p:txBody>
          <a:bodyPr vert="horz" lIns="182880" tIns="301752" rIns="182880" bIns="45720" rtlCol="0" anchor="t">
            <a:normAutofit/>
          </a:bodyPr>
          <a:lstStyle/>
          <a:p>
            <a:r>
              <a:rPr lang="en-US" dirty="0"/>
              <a:t>Waiver Reimagine impacts providers by…</a:t>
            </a:r>
            <a:endParaRPr lang="en-US" dirty="0">
              <a:cs typeface="Calibri"/>
            </a:endParaRPr>
          </a:p>
          <a:p>
            <a:pPr lvl="1">
              <a:spcBef>
                <a:spcPts val="0"/>
              </a:spcBef>
              <a:spcAft>
                <a:spcPts val="0"/>
              </a:spcAft>
            </a:pPr>
            <a:r>
              <a:rPr lang="en-US" dirty="0">
                <a:ea typeface="+mn-lt"/>
                <a:cs typeface="+mn-lt"/>
              </a:rPr>
              <a:t>Standardizing practices </a:t>
            </a:r>
          </a:p>
          <a:p>
            <a:pPr marL="457200" lvl="1" indent="0">
              <a:spcBef>
                <a:spcPts val="0"/>
              </a:spcBef>
              <a:spcAft>
                <a:spcPts val="0"/>
              </a:spcAft>
              <a:buNone/>
            </a:pPr>
            <a:endParaRPr lang="en-US" dirty="0">
              <a:ea typeface="+mn-lt"/>
              <a:cs typeface="+mn-lt"/>
            </a:endParaRPr>
          </a:p>
          <a:p>
            <a:pPr lvl="1">
              <a:spcBef>
                <a:spcPts val="0"/>
              </a:spcBef>
              <a:spcAft>
                <a:spcPts val="0"/>
              </a:spcAft>
            </a:pPr>
            <a:r>
              <a:rPr lang="en-US" dirty="0">
                <a:ea typeface="+mn-lt"/>
                <a:cs typeface="+mn-lt"/>
              </a:rPr>
              <a:t>Applying policies consistently and equitably </a:t>
            </a:r>
            <a:endParaRPr lang="en-US" dirty="0"/>
          </a:p>
          <a:p>
            <a:pPr lvl="1">
              <a:spcBef>
                <a:spcPts val="0"/>
              </a:spcBef>
              <a:spcAft>
                <a:spcPts val="0"/>
              </a:spcAft>
            </a:pPr>
            <a:endParaRPr lang="en-US" dirty="0">
              <a:ea typeface="+mn-lt"/>
              <a:cs typeface="+mn-lt"/>
            </a:endParaRPr>
          </a:p>
          <a:p>
            <a:pPr lvl="1">
              <a:spcBef>
                <a:spcPts val="0"/>
              </a:spcBef>
              <a:spcAft>
                <a:spcPts val="0"/>
              </a:spcAft>
            </a:pPr>
            <a:r>
              <a:rPr lang="en-US" dirty="0">
                <a:ea typeface="+mn-lt"/>
                <a:cs typeface="+mn-lt"/>
              </a:rPr>
              <a:t>Simplifying processes and creating clear information has a positive impact on providers </a:t>
            </a:r>
            <a:endParaRPr lang="en-US" dirty="0">
              <a:cs typeface="Calibri"/>
            </a:endParaRPr>
          </a:p>
          <a:p>
            <a:pPr>
              <a:spcBef>
                <a:spcPts val="0"/>
              </a:spcBef>
              <a:spcAft>
                <a:spcPts val="0"/>
              </a:spcAft>
            </a:pPr>
            <a:endParaRPr lang="en-US" dirty="0"/>
          </a:p>
          <a:p>
            <a:pPr>
              <a:spcBef>
                <a:spcPts val="0"/>
              </a:spcBef>
              <a:spcAft>
                <a:spcPts val="0"/>
              </a:spcAft>
            </a:pPr>
            <a:r>
              <a:rPr lang="en-US" dirty="0"/>
              <a:t>Providers will continue to deliver person-centered services as identified in the person's Support Plan, service agreement and </a:t>
            </a:r>
            <a:r>
              <a:rPr lang="en-US" dirty="0">
                <a:ea typeface="+mn-lt"/>
                <a:cs typeface="+mn-lt"/>
              </a:rPr>
              <a:t>according to requirements</a:t>
            </a:r>
            <a:r>
              <a:rPr lang="en-US" dirty="0"/>
              <a:t>.</a:t>
            </a:r>
            <a:endParaRPr lang="en-US" strike="sngStrike" dirty="0">
              <a:cs typeface="Calibri"/>
            </a:endParaRPr>
          </a:p>
          <a:p>
            <a:pPr marL="457200" lvl="1" indent="0">
              <a:buNone/>
            </a:pPr>
            <a:endParaRPr lang="en-US" strike="sngStrike" dirty="0">
              <a:cs typeface="Calibri"/>
            </a:endParaRPr>
          </a:p>
          <a:p>
            <a:pPr>
              <a:spcBef>
                <a:spcPts val="0"/>
              </a:spcBef>
              <a:spcAft>
                <a:spcPts val="0"/>
              </a:spcAft>
            </a:pPr>
            <a:endParaRPr lang="en-US" sz="1200" dirty="0">
              <a:cs typeface="Calibri"/>
            </a:endParaRPr>
          </a:p>
          <a:p>
            <a:pPr>
              <a:spcBef>
                <a:spcPts val="0"/>
              </a:spcBef>
              <a:spcAft>
                <a:spcPts val="0"/>
              </a:spcAft>
            </a:pPr>
            <a:endParaRPr lang="en-US" sz="1200" dirty="0">
              <a:cs typeface="Calibri"/>
            </a:endParaRPr>
          </a:p>
          <a:p>
            <a:pPr marL="457200" lvl="1" indent="0">
              <a:buNone/>
            </a:pPr>
            <a:endParaRPr lang="en-US" strike="sngStrike" dirty="0">
              <a:cs typeface="Calibri"/>
            </a:endParaRPr>
          </a:p>
          <a:p>
            <a:pPr lvl="1"/>
            <a:endParaRPr lang="en-US" dirty="0">
              <a:cs typeface="Calibri"/>
            </a:endParaRPr>
          </a:p>
          <a:p>
            <a:pPr marL="0" indent="0">
              <a:buNone/>
            </a:pPr>
            <a:endParaRPr lang="en-US" dirty="0">
              <a:cs typeface="Calibri"/>
            </a:endParaRPr>
          </a:p>
        </p:txBody>
      </p:sp>
    </p:spTree>
    <p:extLst>
      <p:ext uri="{BB962C8B-B14F-4D97-AF65-F5344CB8AC3E}">
        <p14:creationId xmlns:p14="http://schemas.microsoft.com/office/powerpoint/2010/main" val="39440480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9EBA2-0944-ED96-E824-F827FB05A1BD}"/>
              </a:ext>
            </a:extLst>
          </p:cNvPr>
          <p:cNvSpPr>
            <a:spLocks noGrp="1"/>
          </p:cNvSpPr>
          <p:nvPr>
            <p:ph type="title"/>
          </p:nvPr>
        </p:nvSpPr>
        <p:spPr/>
        <p:txBody>
          <a:bodyPr/>
          <a:lstStyle/>
          <a:p>
            <a:r>
              <a:rPr lang="en-US" dirty="0"/>
              <a:t>Next Steps for Waiver Reimagine Implementation</a:t>
            </a:r>
          </a:p>
        </p:txBody>
      </p:sp>
      <p:sp>
        <p:nvSpPr>
          <p:cNvPr id="3" name="Content Placeholder 2">
            <a:extLst>
              <a:ext uri="{FF2B5EF4-FFF2-40B4-BE49-F238E27FC236}">
                <a16:creationId xmlns:a16="http://schemas.microsoft.com/office/drawing/2014/main" id="{CF4F18D5-8582-EFA9-A5EB-93B008DA4247}"/>
              </a:ext>
            </a:extLst>
          </p:cNvPr>
          <p:cNvSpPr>
            <a:spLocks noGrp="1"/>
          </p:cNvSpPr>
          <p:nvPr>
            <p:ph idx="1"/>
          </p:nvPr>
        </p:nvSpPr>
        <p:spPr/>
        <p:txBody>
          <a:bodyPr/>
          <a:lstStyle/>
          <a:p>
            <a:r>
              <a:rPr lang="en-US" dirty="0"/>
              <a:t>DHS identified Waiver Reimagine as one of top priorities</a:t>
            </a:r>
          </a:p>
          <a:p>
            <a:pPr lvl="1"/>
            <a:r>
              <a:rPr lang="en-US" dirty="0"/>
              <a:t>MNIT resources</a:t>
            </a:r>
          </a:p>
          <a:p>
            <a:pPr lvl="1"/>
            <a:r>
              <a:rPr lang="en-US" dirty="0"/>
              <a:t>DHS-wide resources</a:t>
            </a:r>
          </a:p>
          <a:p>
            <a:r>
              <a:rPr lang="en-US" dirty="0"/>
              <a:t>Waiver Reimagine Task Force begins meeting November 2025</a:t>
            </a:r>
          </a:p>
          <a:p>
            <a:r>
              <a:rPr lang="en-US" dirty="0"/>
              <a:t>Person Portal available July 2026</a:t>
            </a:r>
          </a:p>
          <a:p>
            <a:r>
              <a:rPr lang="en-US" dirty="0"/>
              <a:t>Launch Waiver Reimagine January 2027, rolling launch based on assessment</a:t>
            </a:r>
          </a:p>
        </p:txBody>
      </p:sp>
      <p:sp>
        <p:nvSpPr>
          <p:cNvPr id="4" name="Date Placeholder 3">
            <a:extLst>
              <a:ext uri="{FF2B5EF4-FFF2-40B4-BE49-F238E27FC236}">
                <a16:creationId xmlns:a16="http://schemas.microsoft.com/office/drawing/2014/main" id="{FBFFB38A-0489-2CFF-0AE4-8B66EE83E28D}"/>
              </a:ext>
            </a:extLst>
          </p:cNvPr>
          <p:cNvSpPr>
            <a:spLocks noGrp="1"/>
          </p:cNvSpPr>
          <p:nvPr>
            <p:ph type="dt" sz="half" idx="10"/>
          </p:nvPr>
        </p:nvSpPr>
        <p:spPr/>
        <p:txBody>
          <a:bodyPr/>
          <a:lstStyle/>
          <a:p>
            <a:fld id="{9A198C9B-0587-4A1E-9E03-E4C9FE222F08}" type="datetime1">
              <a:rPr lang="en-US" smtClean="0"/>
              <a:t>8/30/2025</a:t>
            </a:fld>
            <a:endParaRPr lang="en-US" dirty="0"/>
          </a:p>
        </p:txBody>
      </p:sp>
      <p:sp>
        <p:nvSpPr>
          <p:cNvPr id="5" name="Footer Placeholder 4">
            <a:extLst>
              <a:ext uri="{FF2B5EF4-FFF2-40B4-BE49-F238E27FC236}">
                <a16:creationId xmlns:a16="http://schemas.microsoft.com/office/drawing/2014/main" id="{AEAC8D43-0AB3-BED1-A928-51565251DF0B}"/>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FBCCEF90-7D38-82D6-BD96-B3F8EDC36FFF}"/>
              </a:ext>
            </a:extLst>
          </p:cNvPr>
          <p:cNvSpPr>
            <a:spLocks noGrp="1"/>
          </p:cNvSpPr>
          <p:nvPr>
            <p:ph type="sldNum" sz="quarter" idx="12"/>
          </p:nvPr>
        </p:nvSpPr>
        <p:spPr/>
        <p:txBody>
          <a:bodyPr/>
          <a:lstStyle/>
          <a:p>
            <a:fld id="{48F63A3B-78C7-47BE-AE5E-E10140E04643}" type="slidenum">
              <a:rPr lang="en-US" smtClean="0"/>
              <a:t>12</a:t>
            </a:fld>
            <a:endParaRPr lang="en-US" dirty="0"/>
          </a:p>
        </p:txBody>
      </p:sp>
    </p:spTree>
    <p:extLst>
      <p:ext uri="{BB962C8B-B14F-4D97-AF65-F5344CB8AC3E}">
        <p14:creationId xmlns:p14="http://schemas.microsoft.com/office/powerpoint/2010/main" val="28822686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055B0-2454-569D-4F77-3A8BD90A4986}"/>
              </a:ext>
            </a:extLst>
          </p:cNvPr>
          <p:cNvSpPr>
            <a:spLocks noGrp="1"/>
          </p:cNvSpPr>
          <p:nvPr>
            <p:ph type="title"/>
          </p:nvPr>
        </p:nvSpPr>
        <p:spPr/>
        <p:txBody>
          <a:bodyPr/>
          <a:lstStyle/>
          <a:p>
            <a:r>
              <a:rPr lang="en-US" dirty="0"/>
              <a:t>Next Steps for Waiver Reimagine Implementation</a:t>
            </a:r>
          </a:p>
        </p:txBody>
      </p:sp>
      <p:sp>
        <p:nvSpPr>
          <p:cNvPr id="3" name="Content Placeholder 2">
            <a:extLst>
              <a:ext uri="{FF2B5EF4-FFF2-40B4-BE49-F238E27FC236}">
                <a16:creationId xmlns:a16="http://schemas.microsoft.com/office/drawing/2014/main" id="{61E8FBA9-3AEB-54E3-B6E7-EBACA5566B52}"/>
              </a:ext>
            </a:extLst>
          </p:cNvPr>
          <p:cNvSpPr>
            <a:spLocks noGrp="1"/>
          </p:cNvSpPr>
          <p:nvPr>
            <p:ph idx="1"/>
          </p:nvPr>
        </p:nvSpPr>
        <p:spPr/>
        <p:txBody>
          <a:bodyPr/>
          <a:lstStyle/>
          <a:p>
            <a:r>
              <a:rPr lang="en-US" dirty="0"/>
              <a:t>Waiver Structure</a:t>
            </a:r>
          </a:p>
          <a:p>
            <a:pPr lvl="1"/>
            <a:r>
              <a:rPr lang="en-US" dirty="0"/>
              <a:t>CMS technical assistance</a:t>
            </a:r>
          </a:p>
          <a:p>
            <a:pPr lvl="1"/>
            <a:r>
              <a:rPr lang="en-US" dirty="0"/>
              <a:t>Public comment </a:t>
            </a:r>
          </a:p>
          <a:p>
            <a:pPr lvl="1"/>
            <a:r>
              <a:rPr lang="en-US" dirty="0"/>
              <a:t>Formal submission to CMS</a:t>
            </a:r>
          </a:p>
          <a:p>
            <a:r>
              <a:rPr lang="en-US" dirty="0"/>
              <a:t>Individual Budgets</a:t>
            </a:r>
          </a:p>
          <a:p>
            <a:pPr lvl="1"/>
            <a:r>
              <a:rPr lang="en-US" dirty="0"/>
              <a:t>Calculate budget ranges based on the revised MnCHOICES tool</a:t>
            </a:r>
          </a:p>
        </p:txBody>
      </p:sp>
      <p:sp>
        <p:nvSpPr>
          <p:cNvPr id="4" name="Date Placeholder 3">
            <a:extLst>
              <a:ext uri="{FF2B5EF4-FFF2-40B4-BE49-F238E27FC236}">
                <a16:creationId xmlns:a16="http://schemas.microsoft.com/office/drawing/2014/main" id="{C27C97E8-082C-6C7D-E5A0-5BE72F548C19}"/>
              </a:ext>
            </a:extLst>
          </p:cNvPr>
          <p:cNvSpPr>
            <a:spLocks noGrp="1"/>
          </p:cNvSpPr>
          <p:nvPr>
            <p:ph type="dt" sz="half" idx="10"/>
          </p:nvPr>
        </p:nvSpPr>
        <p:spPr/>
        <p:txBody>
          <a:bodyPr/>
          <a:lstStyle/>
          <a:p>
            <a:fld id="{9A198C9B-0587-4A1E-9E03-E4C9FE222F08}" type="datetime1">
              <a:rPr lang="en-US" smtClean="0"/>
              <a:t>8/30/2025</a:t>
            </a:fld>
            <a:endParaRPr lang="en-US" dirty="0"/>
          </a:p>
        </p:txBody>
      </p:sp>
      <p:sp>
        <p:nvSpPr>
          <p:cNvPr id="5" name="Footer Placeholder 4">
            <a:extLst>
              <a:ext uri="{FF2B5EF4-FFF2-40B4-BE49-F238E27FC236}">
                <a16:creationId xmlns:a16="http://schemas.microsoft.com/office/drawing/2014/main" id="{D8A6D536-9554-ADBD-1C93-42551617D1C4}"/>
              </a:ext>
            </a:extLst>
          </p:cNvPr>
          <p:cNvSpPr>
            <a:spLocks noGrp="1"/>
          </p:cNvSpPr>
          <p:nvPr>
            <p:ph type="ftr" sz="quarter" idx="3"/>
          </p:nvPr>
        </p:nvSpPr>
        <p:spPr/>
        <p:txBody>
          <a:bodyPr/>
          <a:lstStyle/>
          <a:p>
            <a:endParaRPr lang="en-US" dirty="0"/>
          </a:p>
        </p:txBody>
      </p:sp>
      <p:sp>
        <p:nvSpPr>
          <p:cNvPr id="6" name="Slide Number Placeholder 5">
            <a:extLst>
              <a:ext uri="{FF2B5EF4-FFF2-40B4-BE49-F238E27FC236}">
                <a16:creationId xmlns:a16="http://schemas.microsoft.com/office/drawing/2014/main" id="{0E60C206-CA2B-4BAE-516C-E68AA137D203}"/>
              </a:ext>
            </a:extLst>
          </p:cNvPr>
          <p:cNvSpPr>
            <a:spLocks noGrp="1"/>
          </p:cNvSpPr>
          <p:nvPr>
            <p:ph type="sldNum" sz="quarter" idx="12"/>
          </p:nvPr>
        </p:nvSpPr>
        <p:spPr/>
        <p:txBody>
          <a:bodyPr/>
          <a:lstStyle/>
          <a:p>
            <a:fld id="{48F63A3B-78C7-47BE-AE5E-E10140E04643}" type="slidenum">
              <a:rPr lang="en-US" smtClean="0"/>
              <a:t>13</a:t>
            </a:fld>
            <a:endParaRPr lang="en-US" dirty="0"/>
          </a:p>
        </p:txBody>
      </p:sp>
    </p:spTree>
    <p:extLst>
      <p:ext uri="{BB962C8B-B14F-4D97-AF65-F5344CB8AC3E}">
        <p14:creationId xmlns:p14="http://schemas.microsoft.com/office/powerpoint/2010/main" val="308367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 more about Waiver Reimagine</a:t>
            </a:r>
          </a:p>
        </p:txBody>
      </p:sp>
      <p:sp>
        <p:nvSpPr>
          <p:cNvPr id="3" name="Content Placeholder 2"/>
          <p:cNvSpPr>
            <a:spLocks noGrp="1"/>
          </p:cNvSpPr>
          <p:nvPr>
            <p:ph idx="1"/>
          </p:nvPr>
        </p:nvSpPr>
        <p:spPr>
          <a:xfrm>
            <a:off x="838200" y="1594624"/>
            <a:ext cx="5678557" cy="4582339"/>
          </a:xfrm>
        </p:spPr>
        <p:txBody>
          <a:bodyPr vert="horz" lIns="91440" tIns="45720" rIns="91440" bIns="45720" rtlCol="0" anchor="t">
            <a:normAutofit lnSpcReduction="10000"/>
          </a:bodyPr>
          <a:lstStyle/>
          <a:p>
            <a:pPr marL="0" indent="0">
              <a:buNone/>
            </a:pPr>
            <a:r>
              <a:rPr lang="en-US" b="1"/>
              <a:t>You can learn more by:</a:t>
            </a:r>
          </a:p>
          <a:p>
            <a:r>
              <a:rPr lang="en-US">
                <a:cs typeface="Calibri"/>
              </a:rPr>
              <a:t>Visit the </a:t>
            </a:r>
            <a:r>
              <a:rPr lang="en-US">
                <a:ea typeface="+mn-lt"/>
                <a:cs typeface="+mn-lt"/>
                <a:hlinkClick r:id="rId2"/>
              </a:rPr>
              <a:t>Waiver Reimagine website</a:t>
            </a:r>
            <a:r>
              <a:rPr lang="en-US">
                <a:ea typeface="+mn-lt"/>
                <a:cs typeface="+mn-lt"/>
              </a:rPr>
              <a:t> </a:t>
            </a:r>
          </a:p>
          <a:p>
            <a:r>
              <a:rPr lang="en-US"/>
              <a:t>Reviewing the </a:t>
            </a:r>
            <a:r>
              <a:rPr lang="en-US">
                <a:hlinkClick r:id="rId3" tooltip="Waiver Re-imagine FAQ - intro"/>
              </a:rPr>
              <a:t>frequently asked questions (FAQ)</a:t>
            </a:r>
            <a:r>
              <a:rPr lang="en-US"/>
              <a:t> page</a:t>
            </a:r>
          </a:p>
          <a:p>
            <a:r>
              <a:rPr lang="en-US"/>
              <a:t>Subscribing to get </a:t>
            </a:r>
            <a:r>
              <a:rPr lang="en-US">
                <a:hlinkClick r:id="rId4"/>
              </a:rPr>
              <a:t>DHS Disability Services Division eList announcements</a:t>
            </a:r>
            <a:r>
              <a:rPr lang="en-US"/>
              <a:t>.</a:t>
            </a:r>
            <a:endParaRPr lang="en-US">
              <a:cs typeface="Calibri"/>
            </a:endParaRPr>
          </a:p>
          <a:p>
            <a:r>
              <a:rPr lang="en-US"/>
              <a:t>Emailing DHS at </a:t>
            </a:r>
            <a:r>
              <a:rPr lang="en-US">
                <a:hlinkClick r:id="rId5"/>
              </a:rPr>
              <a:t>Waiver.Reimagine@state.mn.us</a:t>
            </a:r>
            <a:r>
              <a:rPr lang="en-US"/>
              <a:t> with questions or input about Waiver Reimagine.</a:t>
            </a:r>
            <a:endParaRPr lang="en-US">
              <a:cs typeface="Calibri"/>
            </a:endParaRPr>
          </a:p>
        </p:txBody>
      </p:sp>
      <p:sp>
        <p:nvSpPr>
          <p:cNvPr id="4" name="Date Placeholder 3"/>
          <p:cNvSpPr>
            <a:spLocks noGrp="1"/>
          </p:cNvSpPr>
          <p:nvPr>
            <p:ph type="dt" sz="half" idx="10"/>
          </p:nvPr>
        </p:nvSpPr>
        <p:spPr/>
        <p:txBody>
          <a:bodyPr/>
          <a:lstStyle/>
          <a:p>
            <a:fld id="{CE315576-34A8-44DA-AC1D-292A22505764}" type="datetime1">
              <a:rPr lang="en-US" smtClean="0"/>
              <a:t>8/30/2025</a:t>
            </a:fld>
            <a:endParaRPr lang="en-US"/>
          </a:p>
        </p:txBody>
      </p:sp>
      <p:pic>
        <p:nvPicPr>
          <p:cNvPr id="5" name="Picture 5" descr="Man resting with cat">
            <a:extLst>
              <a:ext uri="{FF2B5EF4-FFF2-40B4-BE49-F238E27FC236}">
                <a16:creationId xmlns:a16="http://schemas.microsoft.com/office/drawing/2014/main" id="{98FE1379-B7DE-4D1A-266B-664E55A583E9}"/>
              </a:ext>
            </a:extLst>
          </p:cNvPr>
          <p:cNvPicPr>
            <a:picLocks noChangeAspect="1"/>
          </p:cNvPicPr>
          <p:nvPr/>
        </p:nvPicPr>
        <p:blipFill>
          <a:blip r:embed="rId6"/>
          <a:stretch>
            <a:fillRect/>
          </a:stretch>
        </p:blipFill>
        <p:spPr>
          <a:xfrm>
            <a:off x="7938052" y="2183296"/>
            <a:ext cx="3118678" cy="2502452"/>
          </a:xfrm>
          <a:prstGeom prst="rect">
            <a:avLst/>
          </a:prstGeom>
        </p:spPr>
      </p:pic>
    </p:spTree>
    <p:extLst>
      <p:ext uri="{BB962C8B-B14F-4D97-AF65-F5344CB8AC3E}">
        <p14:creationId xmlns:p14="http://schemas.microsoft.com/office/powerpoint/2010/main" val="3786500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A3D8143-2388-DD4D-89DA-0BC2584192A7}"/>
              </a:ext>
            </a:extLst>
          </p:cNvPr>
          <p:cNvSpPr>
            <a:spLocks noGrp="1"/>
          </p:cNvSpPr>
          <p:nvPr>
            <p:ph type="title"/>
          </p:nvPr>
        </p:nvSpPr>
        <p:spPr/>
        <p:txBody>
          <a:bodyPr/>
          <a:lstStyle/>
          <a:p>
            <a:r>
              <a:rPr lang="en-US" dirty="0"/>
              <a:t>Comments? Questions? Considerations? </a:t>
            </a:r>
          </a:p>
        </p:txBody>
      </p:sp>
      <p:sp>
        <p:nvSpPr>
          <p:cNvPr id="4" name="Date Placeholder 3">
            <a:extLst>
              <a:ext uri="{FF2B5EF4-FFF2-40B4-BE49-F238E27FC236}">
                <a16:creationId xmlns:a16="http://schemas.microsoft.com/office/drawing/2014/main" id="{E240B371-34C5-7851-976D-44D6D130EA80}"/>
              </a:ext>
            </a:extLst>
          </p:cNvPr>
          <p:cNvSpPr>
            <a:spLocks noGrp="1"/>
          </p:cNvSpPr>
          <p:nvPr>
            <p:ph type="dt" sz="half" idx="10"/>
          </p:nvPr>
        </p:nvSpPr>
        <p:spPr/>
        <p:txBody>
          <a:bodyPr/>
          <a:lstStyle/>
          <a:p>
            <a:fld id="{824D5D47-1752-4D84-8BFB-C2F71A34C932}" type="datetime1">
              <a:rPr lang="en-US" smtClean="0"/>
              <a:t>8/30/2025</a:t>
            </a:fld>
            <a:endParaRPr lang="en-US" dirty="0"/>
          </a:p>
        </p:txBody>
      </p:sp>
      <p:sp>
        <p:nvSpPr>
          <p:cNvPr id="6" name="Slide Number Placeholder 5">
            <a:extLst>
              <a:ext uri="{FF2B5EF4-FFF2-40B4-BE49-F238E27FC236}">
                <a16:creationId xmlns:a16="http://schemas.microsoft.com/office/drawing/2014/main" id="{32302073-29E5-B723-1E23-63F6C3647253}"/>
              </a:ext>
            </a:extLst>
          </p:cNvPr>
          <p:cNvSpPr>
            <a:spLocks noGrp="1"/>
          </p:cNvSpPr>
          <p:nvPr>
            <p:ph type="sldNum" sz="quarter" idx="11"/>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25645991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3477895"/>
            <a:ext cx="12192000" cy="3380485"/>
            <a:chOff x="0" y="3477895"/>
            <a:chExt cx="12192000" cy="3380485"/>
          </a:xfrm>
        </p:grpSpPr>
        <p:sp>
          <p:nvSpPr>
            <p:cNvPr id="3" name="object 3"/>
            <p:cNvSpPr/>
            <p:nvPr/>
          </p:nvSpPr>
          <p:spPr>
            <a:xfrm>
              <a:off x="0" y="3477895"/>
              <a:ext cx="12192000" cy="1295400"/>
            </a:xfrm>
            <a:custGeom>
              <a:avLst/>
              <a:gdLst/>
              <a:ahLst/>
              <a:cxnLst/>
              <a:rect l="l" t="t" r="r" b="b"/>
              <a:pathLst>
                <a:path w="12192000" h="1295400">
                  <a:moveTo>
                    <a:pt x="12192000" y="0"/>
                  </a:moveTo>
                  <a:lnTo>
                    <a:pt x="0" y="0"/>
                  </a:lnTo>
                  <a:lnTo>
                    <a:pt x="0" y="1295145"/>
                  </a:lnTo>
                  <a:lnTo>
                    <a:pt x="12192000" y="1295145"/>
                  </a:lnTo>
                  <a:lnTo>
                    <a:pt x="12192000" y="0"/>
                  </a:lnTo>
                  <a:close/>
                </a:path>
              </a:pathLst>
            </a:custGeom>
            <a:solidFill>
              <a:srgbClr val="003864"/>
            </a:solidFill>
          </p:spPr>
          <p:txBody>
            <a:bodyPr wrap="square" lIns="0" tIns="0" rIns="0" bIns="0" rtlCol="0"/>
            <a:lstStyle/>
            <a:p>
              <a:endParaRPr/>
            </a:p>
          </p:txBody>
        </p:sp>
        <p:sp>
          <p:nvSpPr>
            <p:cNvPr id="4" name="object 4"/>
            <p:cNvSpPr/>
            <p:nvPr/>
          </p:nvSpPr>
          <p:spPr>
            <a:xfrm>
              <a:off x="0" y="4773041"/>
              <a:ext cx="12192000" cy="2085339"/>
            </a:xfrm>
            <a:custGeom>
              <a:avLst/>
              <a:gdLst/>
              <a:ahLst/>
              <a:cxnLst/>
              <a:rect l="l" t="t" r="r" b="b"/>
              <a:pathLst>
                <a:path w="12192000" h="2085340">
                  <a:moveTo>
                    <a:pt x="12192000" y="0"/>
                  </a:moveTo>
                  <a:lnTo>
                    <a:pt x="0" y="0"/>
                  </a:lnTo>
                  <a:lnTo>
                    <a:pt x="0" y="2084958"/>
                  </a:lnTo>
                  <a:lnTo>
                    <a:pt x="12192000" y="2084958"/>
                  </a:lnTo>
                  <a:lnTo>
                    <a:pt x="12192000" y="0"/>
                  </a:lnTo>
                  <a:close/>
                </a:path>
              </a:pathLst>
            </a:custGeom>
            <a:solidFill>
              <a:srgbClr val="E8E8E8"/>
            </a:solidFill>
          </p:spPr>
          <p:txBody>
            <a:bodyPr wrap="square" lIns="0" tIns="0" rIns="0" bIns="0" rtlCol="0"/>
            <a:lstStyle/>
            <a:p>
              <a:endParaRPr/>
            </a:p>
          </p:txBody>
        </p:sp>
        <p:pic>
          <p:nvPicPr>
            <p:cNvPr id="5" name="object 5"/>
            <p:cNvPicPr/>
            <p:nvPr/>
          </p:nvPicPr>
          <p:blipFill>
            <a:blip r:embed="rId2" cstate="print"/>
            <a:stretch>
              <a:fillRect/>
            </a:stretch>
          </p:blipFill>
          <p:spPr>
            <a:xfrm>
              <a:off x="457809" y="5690764"/>
              <a:ext cx="3200400" cy="1111148"/>
            </a:xfrm>
            <a:prstGeom prst="rect">
              <a:avLst/>
            </a:prstGeom>
          </p:spPr>
        </p:pic>
      </p:grpSp>
      <p:sp>
        <p:nvSpPr>
          <p:cNvPr id="6" name="object 6"/>
          <p:cNvSpPr txBox="1"/>
          <p:nvPr/>
        </p:nvSpPr>
        <p:spPr>
          <a:xfrm>
            <a:off x="2034073" y="3782948"/>
            <a:ext cx="7837715" cy="566822"/>
          </a:xfrm>
          <a:prstGeom prst="rect">
            <a:avLst/>
          </a:prstGeom>
        </p:spPr>
        <p:txBody>
          <a:bodyPr vert="horz" wrap="square" lIns="0" tIns="12700" rIns="0" bIns="0" rtlCol="0">
            <a:spAutoFit/>
          </a:bodyPr>
          <a:lstStyle/>
          <a:p>
            <a:pPr marL="12700">
              <a:lnSpc>
                <a:spcPct val="100000"/>
              </a:lnSpc>
              <a:spcBef>
                <a:spcPts val="100"/>
              </a:spcBef>
            </a:pPr>
            <a:r>
              <a:rPr lang="en-US" sz="3600" b="0" spc="-10" dirty="0">
                <a:solidFill>
                  <a:srgbClr val="FFFFFF"/>
                </a:solidFill>
                <a:latin typeface="Calibri Light"/>
                <a:cs typeface="Calibri Light"/>
              </a:rPr>
              <a:t>Federal Legislation – </a:t>
            </a:r>
            <a:r>
              <a:rPr sz="3600" b="0" spc="-10" dirty="0">
                <a:solidFill>
                  <a:srgbClr val="FFFFFF"/>
                </a:solidFill>
                <a:latin typeface="Calibri Light"/>
                <a:cs typeface="Calibri Light"/>
              </a:rPr>
              <a:t>Preliminary</a:t>
            </a:r>
            <a:r>
              <a:rPr lang="en-US" sz="3600" spc="-125" dirty="0">
                <a:solidFill>
                  <a:srgbClr val="FFFFFF"/>
                </a:solidFill>
                <a:latin typeface="Calibri Light"/>
                <a:cs typeface="Calibri Light"/>
              </a:rPr>
              <a:t> </a:t>
            </a:r>
            <a:r>
              <a:rPr sz="3600" b="0" spc="-10" dirty="0">
                <a:solidFill>
                  <a:srgbClr val="FFFFFF"/>
                </a:solidFill>
                <a:latin typeface="Calibri Light"/>
                <a:cs typeface="Calibri Light"/>
              </a:rPr>
              <a:t>Analysis</a:t>
            </a:r>
            <a:endParaRPr sz="3600" dirty="0">
              <a:latin typeface="Calibri Light"/>
              <a:cs typeface="Calibri Light"/>
            </a:endParaRPr>
          </a:p>
        </p:txBody>
      </p:sp>
      <p:pic>
        <p:nvPicPr>
          <p:cNvPr id="8" name="object 8"/>
          <p:cNvPicPr/>
          <p:nvPr/>
        </p:nvPicPr>
        <p:blipFill>
          <a:blip r:embed="rId3" cstate="print"/>
          <a:stretch>
            <a:fillRect/>
          </a:stretch>
        </p:blipFill>
        <p:spPr>
          <a:xfrm>
            <a:off x="0" y="0"/>
            <a:ext cx="12191999" cy="338137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03198" y="5979363"/>
            <a:ext cx="10186035"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FFFFFF"/>
                </a:solidFill>
                <a:latin typeface="Calibri Light"/>
                <a:cs typeface="Calibri Light"/>
              </a:rPr>
              <a:t>Snapshot</a:t>
            </a:r>
            <a:r>
              <a:rPr sz="2800" b="0" spc="-65" dirty="0">
                <a:solidFill>
                  <a:srgbClr val="FFFFFF"/>
                </a:solidFill>
                <a:latin typeface="Calibri Light"/>
                <a:cs typeface="Calibri Light"/>
              </a:rPr>
              <a:t> </a:t>
            </a:r>
            <a:r>
              <a:rPr sz="2800" b="0" dirty="0">
                <a:solidFill>
                  <a:srgbClr val="FFFFFF"/>
                </a:solidFill>
                <a:latin typeface="Calibri Light"/>
                <a:cs typeface="Calibri Light"/>
              </a:rPr>
              <a:t>of</a:t>
            </a:r>
            <a:r>
              <a:rPr sz="2800" b="0" spc="-60" dirty="0">
                <a:solidFill>
                  <a:srgbClr val="FFFFFF"/>
                </a:solidFill>
                <a:latin typeface="Calibri Light"/>
                <a:cs typeface="Calibri Light"/>
              </a:rPr>
              <a:t> </a:t>
            </a:r>
            <a:r>
              <a:rPr sz="2800" b="0" spc="-20" dirty="0">
                <a:solidFill>
                  <a:srgbClr val="FFFFFF"/>
                </a:solidFill>
                <a:latin typeface="Calibri Light"/>
                <a:cs typeface="Calibri Light"/>
              </a:rPr>
              <a:t>Minnesota’s</a:t>
            </a:r>
            <a:r>
              <a:rPr sz="2800" b="0" spc="-55" dirty="0">
                <a:solidFill>
                  <a:srgbClr val="FFFFFF"/>
                </a:solidFill>
                <a:latin typeface="Calibri Light"/>
                <a:cs typeface="Calibri Light"/>
              </a:rPr>
              <a:t> </a:t>
            </a:r>
            <a:r>
              <a:rPr sz="2800" b="0" dirty="0">
                <a:solidFill>
                  <a:srgbClr val="FFFFFF"/>
                </a:solidFill>
                <a:latin typeface="Calibri Light"/>
                <a:cs typeface="Calibri Light"/>
              </a:rPr>
              <a:t>Medicaid</a:t>
            </a:r>
            <a:r>
              <a:rPr sz="2800" b="0" spc="-65" dirty="0">
                <a:solidFill>
                  <a:srgbClr val="FFFFFF"/>
                </a:solidFill>
                <a:latin typeface="Calibri Light"/>
                <a:cs typeface="Calibri Light"/>
              </a:rPr>
              <a:t> </a:t>
            </a:r>
            <a:r>
              <a:rPr sz="2800" b="0" spc="-10" dirty="0">
                <a:solidFill>
                  <a:srgbClr val="FFFFFF"/>
                </a:solidFill>
                <a:latin typeface="Calibri Light"/>
                <a:cs typeface="Calibri Light"/>
              </a:rPr>
              <a:t>Program</a:t>
            </a:r>
            <a:r>
              <a:rPr sz="2800" b="0" spc="-45" dirty="0">
                <a:solidFill>
                  <a:srgbClr val="FFFFFF"/>
                </a:solidFill>
                <a:latin typeface="Calibri Light"/>
                <a:cs typeface="Calibri Light"/>
              </a:rPr>
              <a:t> </a:t>
            </a:r>
            <a:r>
              <a:rPr sz="2800" b="0" dirty="0">
                <a:solidFill>
                  <a:srgbClr val="FFFFFF"/>
                </a:solidFill>
                <a:latin typeface="Calibri Light"/>
                <a:cs typeface="Calibri Light"/>
              </a:rPr>
              <a:t>(FY26</a:t>
            </a:r>
            <a:r>
              <a:rPr sz="2800" b="0" spc="-40" dirty="0">
                <a:solidFill>
                  <a:srgbClr val="FFFFFF"/>
                </a:solidFill>
                <a:latin typeface="Calibri Light"/>
                <a:cs typeface="Calibri Light"/>
              </a:rPr>
              <a:t> </a:t>
            </a:r>
            <a:r>
              <a:rPr sz="2800" b="0" dirty="0">
                <a:solidFill>
                  <a:srgbClr val="FFFFFF"/>
                </a:solidFill>
                <a:latin typeface="Calibri Light"/>
                <a:cs typeface="Calibri Light"/>
              </a:rPr>
              <a:t>–</a:t>
            </a:r>
            <a:r>
              <a:rPr sz="2800" b="0" spc="-55" dirty="0">
                <a:solidFill>
                  <a:srgbClr val="FFFFFF"/>
                </a:solidFill>
                <a:latin typeface="Calibri Light"/>
                <a:cs typeface="Calibri Light"/>
              </a:rPr>
              <a:t> </a:t>
            </a:r>
            <a:r>
              <a:rPr sz="2800" b="0" dirty="0">
                <a:solidFill>
                  <a:srgbClr val="FFFFFF"/>
                </a:solidFill>
                <a:latin typeface="Calibri Light"/>
                <a:cs typeface="Calibri Light"/>
              </a:rPr>
              <a:t>EOS</a:t>
            </a:r>
            <a:r>
              <a:rPr sz="2800" b="0" spc="-80" dirty="0">
                <a:solidFill>
                  <a:srgbClr val="FFFFFF"/>
                </a:solidFill>
                <a:latin typeface="Calibri Light"/>
                <a:cs typeface="Calibri Light"/>
              </a:rPr>
              <a:t> </a:t>
            </a:r>
            <a:r>
              <a:rPr sz="2800" b="0" dirty="0">
                <a:solidFill>
                  <a:srgbClr val="FFFFFF"/>
                </a:solidFill>
                <a:latin typeface="Calibri Light"/>
                <a:cs typeface="Calibri Light"/>
              </a:rPr>
              <a:t>2025</a:t>
            </a:r>
            <a:r>
              <a:rPr sz="2800" b="0" spc="-30" dirty="0">
                <a:solidFill>
                  <a:srgbClr val="FFFFFF"/>
                </a:solidFill>
                <a:latin typeface="Calibri Light"/>
                <a:cs typeface="Calibri Light"/>
              </a:rPr>
              <a:t> </a:t>
            </a:r>
            <a:r>
              <a:rPr sz="2800" b="0" spc="-10" dirty="0">
                <a:solidFill>
                  <a:srgbClr val="FFFFFF"/>
                </a:solidFill>
                <a:latin typeface="Calibri Light"/>
                <a:cs typeface="Calibri Light"/>
              </a:rPr>
              <a:t>Forecast)</a:t>
            </a:r>
            <a:endParaRPr sz="2800">
              <a:latin typeface="Calibri Light"/>
              <a:cs typeface="Calibri Light"/>
            </a:endParaRPr>
          </a:p>
        </p:txBody>
      </p:sp>
      <p:pic>
        <p:nvPicPr>
          <p:cNvPr id="3" name="object 3"/>
          <p:cNvPicPr/>
          <p:nvPr/>
        </p:nvPicPr>
        <p:blipFill>
          <a:blip r:embed="rId2" cstate="print"/>
          <a:stretch>
            <a:fillRect/>
          </a:stretch>
        </p:blipFill>
        <p:spPr>
          <a:xfrm>
            <a:off x="468156" y="596849"/>
            <a:ext cx="9306394" cy="4818346"/>
          </a:xfrm>
          <a:prstGeom prst="rect">
            <a:avLst/>
          </a:prstGeom>
        </p:spPr>
      </p:pic>
      <p:sp>
        <p:nvSpPr>
          <p:cNvPr id="4" name="object 4"/>
          <p:cNvSpPr txBox="1"/>
          <p:nvPr/>
        </p:nvSpPr>
        <p:spPr>
          <a:xfrm>
            <a:off x="10275569" y="594359"/>
            <a:ext cx="1649730" cy="1323975"/>
          </a:xfrm>
          <a:prstGeom prst="rect">
            <a:avLst/>
          </a:prstGeom>
          <a:solidFill>
            <a:srgbClr val="003864"/>
          </a:solidFill>
        </p:spPr>
        <p:txBody>
          <a:bodyPr vert="horz" wrap="square" lIns="0" tIns="29844" rIns="0" bIns="0" rtlCol="0">
            <a:spAutoFit/>
          </a:bodyPr>
          <a:lstStyle/>
          <a:p>
            <a:pPr marL="357505" marR="281305" indent="-66040">
              <a:lnSpc>
                <a:spcPct val="100000"/>
              </a:lnSpc>
              <a:spcBef>
                <a:spcPts val="234"/>
              </a:spcBef>
            </a:pPr>
            <a:r>
              <a:rPr sz="2000" b="0" dirty="0">
                <a:solidFill>
                  <a:srgbClr val="FFFFFF"/>
                </a:solidFill>
                <a:latin typeface="Calibri Light"/>
                <a:cs typeface="Calibri Light"/>
              </a:rPr>
              <a:t>1.2</a:t>
            </a:r>
            <a:r>
              <a:rPr sz="2000" b="0" spc="-15" dirty="0">
                <a:solidFill>
                  <a:srgbClr val="FFFFFF"/>
                </a:solidFill>
                <a:latin typeface="Calibri Light"/>
                <a:cs typeface="Calibri Light"/>
              </a:rPr>
              <a:t> </a:t>
            </a:r>
            <a:r>
              <a:rPr sz="2000" b="0" spc="-10" dirty="0">
                <a:solidFill>
                  <a:srgbClr val="FFFFFF"/>
                </a:solidFill>
                <a:latin typeface="Calibri Light"/>
                <a:cs typeface="Calibri Light"/>
              </a:rPr>
              <a:t>million average monthly enrollees</a:t>
            </a:r>
            <a:endParaRPr sz="2000">
              <a:latin typeface="Calibri Light"/>
              <a:cs typeface="Calibri Light"/>
            </a:endParaRPr>
          </a:p>
        </p:txBody>
      </p:sp>
      <p:sp>
        <p:nvSpPr>
          <p:cNvPr id="5" name="object 5"/>
          <p:cNvSpPr txBox="1"/>
          <p:nvPr/>
        </p:nvSpPr>
        <p:spPr>
          <a:xfrm>
            <a:off x="10275569" y="3755644"/>
            <a:ext cx="1649730" cy="1323975"/>
          </a:xfrm>
          <a:prstGeom prst="rect">
            <a:avLst/>
          </a:prstGeom>
          <a:solidFill>
            <a:srgbClr val="003864"/>
          </a:solidFill>
        </p:spPr>
        <p:txBody>
          <a:bodyPr vert="horz" wrap="square" lIns="0" tIns="29845" rIns="0" bIns="0" rtlCol="0">
            <a:spAutoFit/>
          </a:bodyPr>
          <a:lstStyle/>
          <a:p>
            <a:pPr marL="113664" marR="104139" indent="635" algn="ctr">
              <a:lnSpc>
                <a:spcPct val="100000"/>
              </a:lnSpc>
              <a:spcBef>
                <a:spcPts val="235"/>
              </a:spcBef>
            </a:pPr>
            <a:r>
              <a:rPr sz="2000" b="0" dirty="0">
                <a:solidFill>
                  <a:srgbClr val="FFFFFF"/>
                </a:solidFill>
                <a:latin typeface="Calibri Light"/>
                <a:cs typeface="Calibri Light"/>
              </a:rPr>
              <a:t>56%</a:t>
            </a:r>
            <a:r>
              <a:rPr sz="2000" b="0" spc="-20" dirty="0">
                <a:solidFill>
                  <a:srgbClr val="FFFFFF"/>
                </a:solidFill>
                <a:latin typeface="Calibri Light"/>
                <a:cs typeface="Calibri Light"/>
              </a:rPr>
              <a:t> </a:t>
            </a:r>
            <a:r>
              <a:rPr sz="2000" b="0" spc="-25" dirty="0">
                <a:solidFill>
                  <a:srgbClr val="FFFFFF"/>
                </a:solidFill>
                <a:latin typeface="Calibri Light"/>
                <a:cs typeface="Calibri Light"/>
              </a:rPr>
              <a:t>of </a:t>
            </a:r>
            <a:r>
              <a:rPr sz="2000" b="0" spc="-10" dirty="0">
                <a:solidFill>
                  <a:srgbClr val="FFFFFF"/>
                </a:solidFill>
                <a:latin typeface="Calibri Light"/>
                <a:cs typeface="Calibri Light"/>
              </a:rPr>
              <a:t>spending </a:t>
            </a:r>
            <a:r>
              <a:rPr sz="2000" b="0" dirty="0">
                <a:solidFill>
                  <a:srgbClr val="FFFFFF"/>
                </a:solidFill>
                <a:latin typeface="Calibri Light"/>
                <a:cs typeface="Calibri Light"/>
              </a:rPr>
              <a:t>funded</a:t>
            </a:r>
            <a:r>
              <a:rPr sz="2000" b="0" spc="-30" dirty="0">
                <a:solidFill>
                  <a:srgbClr val="FFFFFF"/>
                </a:solidFill>
                <a:latin typeface="Calibri Light"/>
                <a:cs typeface="Calibri Light"/>
              </a:rPr>
              <a:t> </a:t>
            </a:r>
            <a:r>
              <a:rPr sz="2000" b="0" spc="-25" dirty="0">
                <a:solidFill>
                  <a:srgbClr val="FFFFFF"/>
                </a:solidFill>
                <a:latin typeface="Calibri Light"/>
                <a:cs typeface="Calibri Light"/>
              </a:rPr>
              <a:t>by </a:t>
            </a:r>
            <a:r>
              <a:rPr sz="2000" b="0" spc="-10" dirty="0">
                <a:solidFill>
                  <a:srgbClr val="FFFFFF"/>
                </a:solidFill>
                <a:latin typeface="Calibri Light"/>
                <a:cs typeface="Calibri Light"/>
              </a:rPr>
              <a:t>Federal</a:t>
            </a:r>
            <a:r>
              <a:rPr sz="2000" b="0" spc="-50" dirty="0">
                <a:solidFill>
                  <a:srgbClr val="FFFFFF"/>
                </a:solidFill>
                <a:latin typeface="Calibri Light"/>
                <a:cs typeface="Calibri Light"/>
              </a:rPr>
              <a:t> </a:t>
            </a:r>
            <a:r>
              <a:rPr sz="2000" b="0" spc="-20" dirty="0">
                <a:solidFill>
                  <a:srgbClr val="FFFFFF"/>
                </a:solidFill>
                <a:latin typeface="Calibri Light"/>
                <a:cs typeface="Calibri Light"/>
              </a:rPr>
              <a:t>Funds</a:t>
            </a:r>
            <a:endParaRPr sz="2000">
              <a:latin typeface="Calibri Light"/>
              <a:cs typeface="Calibri Light"/>
            </a:endParaRPr>
          </a:p>
        </p:txBody>
      </p:sp>
      <p:sp>
        <p:nvSpPr>
          <p:cNvPr id="6" name="object 6"/>
          <p:cNvSpPr txBox="1"/>
          <p:nvPr/>
        </p:nvSpPr>
        <p:spPr>
          <a:xfrm>
            <a:off x="10275569" y="2487180"/>
            <a:ext cx="1649730" cy="708025"/>
          </a:xfrm>
          <a:prstGeom prst="rect">
            <a:avLst/>
          </a:prstGeom>
          <a:solidFill>
            <a:srgbClr val="003864"/>
          </a:solidFill>
        </p:spPr>
        <p:txBody>
          <a:bodyPr vert="horz" wrap="square" lIns="0" tIns="29845" rIns="0" bIns="0" rtlCol="0">
            <a:spAutoFit/>
          </a:bodyPr>
          <a:lstStyle/>
          <a:p>
            <a:pPr marL="223520" marR="213360" indent="69850">
              <a:lnSpc>
                <a:spcPct val="100000"/>
              </a:lnSpc>
              <a:spcBef>
                <a:spcPts val="235"/>
              </a:spcBef>
            </a:pPr>
            <a:r>
              <a:rPr sz="2000" b="0" dirty="0">
                <a:solidFill>
                  <a:srgbClr val="FFFFFF"/>
                </a:solidFill>
                <a:latin typeface="Calibri Light"/>
                <a:cs typeface="Calibri Light"/>
              </a:rPr>
              <a:t>$23</a:t>
            </a:r>
            <a:r>
              <a:rPr sz="2000" b="0" spc="-10" dirty="0">
                <a:solidFill>
                  <a:srgbClr val="FFFFFF"/>
                </a:solidFill>
                <a:latin typeface="Calibri Light"/>
                <a:cs typeface="Calibri Light"/>
              </a:rPr>
              <a:t> billion </a:t>
            </a:r>
            <a:r>
              <a:rPr sz="2000" b="0" dirty="0">
                <a:solidFill>
                  <a:srgbClr val="FFFFFF"/>
                </a:solidFill>
                <a:latin typeface="Calibri Light"/>
                <a:cs typeface="Calibri Light"/>
              </a:rPr>
              <a:t>total</a:t>
            </a:r>
            <a:r>
              <a:rPr sz="2000" b="0" spc="-75" dirty="0">
                <a:solidFill>
                  <a:srgbClr val="FFFFFF"/>
                </a:solidFill>
                <a:latin typeface="Calibri Light"/>
                <a:cs typeface="Calibri Light"/>
              </a:rPr>
              <a:t> </a:t>
            </a:r>
            <a:r>
              <a:rPr sz="2000" b="0" spc="-10" dirty="0">
                <a:solidFill>
                  <a:srgbClr val="FFFFFF"/>
                </a:solidFill>
                <a:latin typeface="Calibri Light"/>
                <a:cs typeface="Calibri Light"/>
              </a:rPr>
              <a:t>dollars</a:t>
            </a:r>
            <a:endParaRPr sz="2000">
              <a:latin typeface="Calibri Light"/>
              <a:cs typeface="Calibri 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836644" y="600583"/>
            <a:ext cx="9429271" cy="4706824"/>
          </a:xfrm>
          <a:prstGeom prst="rect">
            <a:avLst/>
          </a:prstGeom>
        </p:spPr>
      </p:pic>
      <p:sp>
        <p:nvSpPr>
          <p:cNvPr id="3" name="object 3"/>
          <p:cNvSpPr txBox="1"/>
          <p:nvPr/>
        </p:nvSpPr>
        <p:spPr>
          <a:xfrm>
            <a:off x="3388614" y="5979363"/>
            <a:ext cx="5414645"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FFFFFF"/>
                </a:solidFill>
                <a:latin typeface="Calibri Light"/>
                <a:cs typeface="Calibri Light"/>
              </a:rPr>
              <a:t>Population</a:t>
            </a:r>
            <a:r>
              <a:rPr sz="2800" b="0" spc="-85" dirty="0">
                <a:solidFill>
                  <a:srgbClr val="FFFFFF"/>
                </a:solidFill>
                <a:latin typeface="Calibri Light"/>
                <a:cs typeface="Calibri Light"/>
              </a:rPr>
              <a:t> </a:t>
            </a:r>
            <a:r>
              <a:rPr sz="2800" b="0" dirty="0">
                <a:solidFill>
                  <a:srgbClr val="FFFFFF"/>
                </a:solidFill>
                <a:latin typeface="Calibri Light"/>
                <a:cs typeface="Calibri Light"/>
              </a:rPr>
              <a:t>Served</a:t>
            </a:r>
            <a:r>
              <a:rPr sz="2800" b="0" spc="-60" dirty="0">
                <a:solidFill>
                  <a:srgbClr val="FFFFFF"/>
                </a:solidFill>
                <a:latin typeface="Calibri Light"/>
                <a:cs typeface="Calibri Light"/>
              </a:rPr>
              <a:t> </a:t>
            </a:r>
            <a:r>
              <a:rPr sz="2800" b="0" dirty="0">
                <a:solidFill>
                  <a:srgbClr val="FFFFFF"/>
                </a:solidFill>
                <a:latin typeface="Calibri Light"/>
                <a:cs typeface="Calibri Light"/>
              </a:rPr>
              <a:t>by</a:t>
            </a:r>
            <a:r>
              <a:rPr sz="2800" b="0" spc="-85" dirty="0">
                <a:solidFill>
                  <a:srgbClr val="FFFFFF"/>
                </a:solidFill>
                <a:latin typeface="Calibri Light"/>
                <a:cs typeface="Calibri Light"/>
              </a:rPr>
              <a:t> </a:t>
            </a:r>
            <a:r>
              <a:rPr sz="2800" b="0" dirty="0">
                <a:solidFill>
                  <a:srgbClr val="FFFFFF"/>
                </a:solidFill>
                <a:latin typeface="Calibri Light"/>
                <a:cs typeface="Calibri Light"/>
              </a:rPr>
              <a:t>Medicaid</a:t>
            </a:r>
            <a:r>
              <a:rPr sz="2800" b="0" spc="-95" dirty="0">
                <a:solidFill>
                  <a:srgbClr val="FFFFFF"/>
                </a:solidFill>
                <a:latin typeface="Calibri Light"/>
                <a:cs typeface="Calibri Light"/>
              </a:rPr>
              <a:t> </a:t>
            </a:r>
            <a:r>
              <a:rPr sz="2800" b="0" spc="-10" dirty="0">
                <a:solidFill>
                  <a:srgbClr val="FFFFFF"/>
                </a:solidFill>
                <a:latin typeface="Calibri Light"/>
                <a:cs typeface="Calibri Light"/>
              </a:rPr>
              <a:t>(FY24)</a:t>
            </a:r>
            <a:endParaRPr sz="2800">
              <a:latin typeface="Calibri Light"/>
              <a:cs typeface="Calibri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3388614" y="5979363"/>
            <a:ext cx="5414645" cy="452120"/>
          </a:xfrm>
          <a:prstGeom prst="rect">
            <a:avLst/>
          </a:prstGeom>
        </p:spPr>
        <p:txBody>
          <a:bodyPr vert="horz" wrap="square" lIns="0" tIns="12065" rIns="0" bIns="0" rtlCol="0">
            <a:spAutoFit/>
          </a:bodyPr>
          <a:lstStyle/>
          <a:p>
            <a:pPr marL="12700">
              <a:lnSpc>
                <a:spcPct val="100000"/>
              </a:lnSpc>
              <a:spcBef>
                <a:spcPts val="95"/>
              </a:spcBef>
            </a:pPr>
            <a:r>
              <a:rPr sz="2800" b="0" dirty="0">
                <a:solidFill>
                  <a:srgbClr val="FFFFFF"/>
                </a:solidFill>
                <a:latin typeface="Calibri Light"/>
                <a:cs typeface="Calibri Light"/>
              </a:rPr>
              <a:t>Population</a:t>
            </a:r>
            <a:r>
              <a:rPr sz="2800" b="0" spc="-85" dirty="0">
                <a:solidFill>
                  <a:srgbClr val="FFFFFF"/>
                </a:solidFill>
                <a:latin typeface="Calibri Light"/>
                <a:cs typeface="Calibri Light"/>
              </a:rPr>
              <a:t> </a:t>
            </a:r>
            <a:r>
              <a:rPr sz="2800" b="0" dirty="0">
                <a:solidFill>
                  <a:srgbClr val="FFFFFF"/>
                </a:solidFill>
                <a:latin typeface="Calibri Light"/>
                <a:cs typeface="Calibri Light"/>
              </a:rPr>
              <a:t>Served</a:t>
            </a:r>
            <a:r>
              <a:rPr sz="2800" b="0" spc="-60" dirty="0">
                <a:solidFill>
                  <a:srgbClr val="FFFFFF"/>
                </a:solidFill>
                <a:latin typeface="Calibri Light"/>
                <a:cs typeface="Calibri Light"/>
              </a:rPr>
              <a:t> </a:t>
            </a:r>
            <a:r>
              <a:rPr sz="2800" b="0" dirty="0">
                <a:solidFill>
                  <a:srgbClr val="FFFFFF"/>
                </a:solidFill>
                <a:latin typeface="Calibri Light"/>
                <a:cs typeface="Calibri Light"/>
              </a:rPr>
              <a:t>by</a:t>
            </a:r>
            <a:r>
              <a:rPr sz="2800" b="0" spc="-85" dirty="0">
                <a:solidFill>
                  <a:srgbClr val="FFFFFF"/>
                </a:solidFill>
                <a:latin typeface="Calibri Light"/>
                <a:cs typeface="Calibri Light"/>
              </a:rPr>
              <a:t> </a:t>
            </a:r>
            <a:r>
              <a:rPr sz="2800" b="0" dirty="0">
                <a:solidFill>
                  <a:srgbClr val="FFFFFF"/>
                </a:solidFill>
                <a:latin typeface="Calibri Light"/>
                <a:cs typeface="Calibri Light"/>
              </a:rPr>
              <a:t>Medicaid</a:t>
            </a:r>
            <a:r>
              <a:rPr sz="2800" b="0" spc="-95" dirty="0">
                <a:solidFill>
                  <a:srgbClr val="FFFFFF"/>
                </a:solidFill>
                <a:latin typeface="Calibri Light"/>
                <a:cs typeface="Calibri Light"/>
              </a:rPr>
              <a:t> </a:t>
            </a:r>
            <a:r>
              <a:rPr sz="2800" b="0" spc="-10" dirty="0">
                <a:solidFill>
                  <a:srgbClr val="FFFFFF"/>
                </a:solidFill>
                <a:latin typeface="Calibri Light"/>
                <a:cs typeface="Calibri Light"/>
              </a:rPr>
              <a:t>(FY24)</a:t>
            </a:r>
            <a:endParaRPr sz="2800">
              <a:latin typeface="Calibri Light"/>
              <a:cs typeface="Calibri Light"/>
            </a:endParaRPr>
          </a:p>
        </p:txBody>
      </p:sp>
      <p:pic>
        <p:nvPicPr>
          <p:cNvPr id="3" name="object 3"/>
          <p:cNvPicPr/>
          <p:nvPr/>
        </p:nvPicPr>
        <p:blipFill>
          <a:blip r:embed="rId2" cstate="print"/>
          <a:stretch>
            <a:fillRect/>
          </a:stretch>
        </p:blipFill>
        <p:spPr>
          <a:xfrm>
            <a:off x="3943205" y="352620"/>
            <a:ext cx="4806739" cy="49576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DBEC4-1D8A-6F6E-B837-97C181962FD1}"/>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F59CB92B-D4DA-6D30-D75D-E354E0ED9932}"/>
              </a:ext>
            </a:extLst>
          </p:cNvPr>
          <p:cNvSpPr>
            <a:spLocks noGrp="1"/>
          </p:cNvSpPr>
          <p:nvPr>
            <p:ph idx="1"/>
          </p:nvPr>
        </p:nvSpPr>
        <p:spPr/>
        <p:txBody>
          <a:bodyPr/>
          <a:lstStyle/>
          <a:p>
            <a:r>
              <a:rPr lang="en-US" dirty="0"/>
              <a:t>Waiver Reimagine </a:t>
            </a:r>
          </a:p>
          <a:p>
            <a:r>
              <a:rPr lang="en-US" dirty="0"/>
              <a:t>Federal Legislation</a:t>
            </a:r>
          </a:p>
          <a:p>
            <a:pPr lvl="1"/>
            <a:endParaRPr lang="en-US" dirty="0"/>
          </a:p>
        </p:txBody>
      </p:sp>
      <p:sp>
        <p:nvSpPr>
          <p:cNvPr id="4" name="Date Placeholder 3">
            <a:extLst>
              <a:ext uri="{FF2B5EF4-FFF2-40B4-BE49-F238E27FC236}">
                <a16:creationId xmlns:a16="http://schemas.microsoft.com/office/drawing/2014/main" id="{DBC65707-ACA6-D6B5-D3E1-0A53DA14F82A}"/>
              </a:ext>
            </a:extLst>
          </p:cNvPr>
          <p:cNvSpPr>
            <a:spLocks noGrp="1"/>
          </p:cNvSpPr>
          <p:nvPr>
            <p:ph type="dt" sz="half" idx="10"/>
          </p:nvPr>
        </p:nvSpPr>
        <p:spPr/>
        <p:txBody>
          <a:bodyPr/>
          <a:lstStyle/>
          <a:p>
            <a:fld id="{824D5D47-1752-4D84-8BFB-C2F71A34C932}" type="datetime1">
              <a:rPr lang="en-US" smtClean="0"/>
              <a:t>8/30/2025</a:t>
            </a:fld>
            <a:endParaRPr lang="en-US" dirty="0"/>
          </a:p>
        </p:txBody>
      </p:sp>
      <p:sp>
        <p:nvSpPr>
          <p:cNvPr id="5" name="Footer Placeholder 4">
            <a:extLst>
              <a:ext uri="{FF2B5EF4-FFF2-40B4-BE49-F238E27FC236}">
                <a16:creationId xmlns:a16="http://schemas.microsoft.com/office/drawing/2014/main" id="{3BD2500C-1692-3D87-5D33-103636230839}"/>
              </a:ext>
            </a:extLst>
          </p:cNvPr>
          <p:cNvSpPr>
            <a:spLocks noGrp="1"/>
          </p:cNvSpPr>
          <p:nvPr>
            <p:ph type="ftr" sz="quarter" idx="3"/>
          </p:nvPr>
        </p:nvSpPr>
        <p:spPr/>
        <p:txBody>
          <a:bodyPr/>
          <a:lstStyle/>
          <a:p>
            <a:r>
              <a:rPr lang="en-US"/>
              <a:t>Optional Tagline Goes Here </a:t>
            </a:r>
            <a:r>
              <a:rPr lang="en-US">
                <a:solidFill>
                  <a:schemeClr val="accent1"/>
                </a:solidFill>
              </a:rPr>
              <a:t>|</a:t>
            </a:r>
            <a:r>
              <a:rPr lang="en-US"/>
              <a:t> mn.gov/websiteurl</a:t>
            </a:r>
            <a:endParaRPr lang="en-US" dirty="0"/>
          </a:p>
        </p:txBody>
      </p:sp>
      <p:sp>
        <p:nvSpPr>
          <p:cNvPr id="6" name="Slide Number Placeholder 5">
            <a:extLst>
              <a:ext uri="{FF2B5EF4-FFF2-40B4-BE49-F238E27FC236}">
                <a16:creationId xmlns:a16="http://schemas.microsoft.com/office/drawing/2014/main" id="{CE198210-33BB-C3E1-0CD5-0BE5B3B308B5}"/>
              </a:ext>
            </a:extLst>
          </p:cNvPr>
          <p:cNvSpPr>
            <a:spLocks noGrp="1"/>
          </p:cNvSpPr>
          <p:nvPr>
            <p:ph type="sldNum" sz="quarter" idx="12"/>
          </p:nvPr>
        </p:nvSpPr>
        <p:spPr/>
        <p:txBody>
          <a:bodyPr/>
          <a:lstStyle/>
          <a:p>
            <a:fld id="{48F63A3B-78C7-47BE-AE5E-E10140E04643}" type="slidenum">
              <a:rPr lang="en-US" smtClean="0"/>
              <a:t>2</a:t>
            </a:fld>
            <a:endParaRPr lang="en-US" dirty="0"/>
          </a:p>
        </p:txBody>
      </p:sp>
    </p:spTree>
    <p:extLst>
      <p:ext uri="{BB962C8B-B14F-4D97-AF65-F5344CB8AC3E}">
        <p14:creationId xmlns:p14="http://schemas.microsoft.com/office/powerpoint/2010/main" val="7477438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38200" y="-1"/>
            <a:ext cx="10515600" cy="1216025"/>
          </a:xfrm>
        </p:spPr>
        <p:txBody>
          <a:bodyPr vert="horz" lIns="0" tIns="45720" rIns="0" bIns="45720" rtlCol="0" anchor="ctr">
            <a:normAutofit/>
          </a:bodyPr>
          <a:lstStyle/>
          <a:p>
            <a:pPr marL="12700"/>
            <a:r>
              <a:rPr lang="en-US" kern="1200">
                <a:latin typeface="+mj-lt"/>
                <a:ea typeface="+mj-ea"/>
                <a:cs typeface="+mj-cs"/>
              </a:rPr>
              <a:t>High</a:t>
            </a:r>
            <a:r>
              <a:rPr lang="en-US" kern="1200" spc="-120">
                <a:latin typeface="+mj-lt"/>
                <a:ea typeface="+mj-ea"/>
                <a:cs typeface="+mj-cs"/>
              </a:rPr>
              <a:t> </a:t>
            </a:r>
            <a:r>
              <a:rPr lang="en-US" kern="1200" spc="-20">
                <a:latin typeface="+mj-lt"/>
                <a:ea typeface="+mj-ea"/>
                <a:cs typeface="+mj-cs"/>
              </a:rPr>
              <a:t>Level</a:t>
            </a:r>
            <a:r>
              <a:rPr lang="en-US" kern="1200" spc="-105">
                <a:latin typeface="+mj-lt"/>
                <a:ea typeface="+mj-ea"/>
                <a:cs typeface="+mj-cs"/>
              </a:rPr>
              <a:t> </a:t>
            </a:r>
            <a:r>
              <a:rPr lang="en-US" kern="1200" spc="-10">
                <a:latin typeface="+mj-lt"/>
                <a:ea typeface="+mj-ea"/>
                <a:cs typeface="+mj-cs"/>
              </a:rPr>
              <a:t>Impacts</a:t>
            </a:r>
          </a:p>
        </p:txBody>
      </p:sp>
      <p:sp>
        <p:nvSpPr>
          <p:cNvPr id="10" name="Date Placeholder 3">
            <a:extLst>
              <a:ext uri="{FF2B5EF4-FFF2-40B4-BE49-F238E27FC236}">
                <a16:creationId xmlns:a16="http://schemas.microsoft.com/office/drawing/2014/main" id="{E8A30B2D-9553-50AB-5EC5-217D84585DE0}"/>
              </a:ext>
            </a:extLst>
          </p:cNvPr>
          <p:cNvSpPr>
            <a:spLocks noGrp="1"/>
          </p:cNvSpPr>
          <p:nvPr>
            <p:ph type="dt" sz="half" idx="10"/>
          </p:nvPr>
        </p:nvSpPr>
        <p:spPr>
          <a:xfrm>
            <a:off x="838200" y="6356350"/>
            <a:ext cx="1358590" cy="365125"/>
          </a:xfrm>
        </p:spPr>
        <p:txBody>
          <a:bodyPr/>
          <a:lstStyle/>
          <a:p>
            <a:pPr>
              <a:spcAft>
                <a:spcPts val="600"/>
              </a:spcAft>
            </a:pPr>
            <a:fld id="{824D5D47-1752-4D84-8BFB-C2F71A34C932}" type="datetime1">
              <a:rPr lang="en-US" smtClean="0"/>
              <a:pPr>
                <a:spcAft>
                  <a:spcPts val="600"/>
                </a:spcAft>
              </a:pPr>
              <a:t>8/30/2025</a:t>
            </a:fld>
            <a:endParaRPr lang="en-US"/>
          </a:p>
        </p:txBody>
      </p:sp>
      <p:sp>
        <p:nvSpPr>
          <p:cNvPr id="14" name="Slide Number Placeholder 5">
            <a:extLst>
              <a:ext uri="{FF2B5EF4-FFF2-40B4-BE49-F238E27FC236}">
                <a16:creationId xmlns:a16="http://schemas.microsoft.com/office/drawing/2014/main" id="{1301E4B6-2170-A5B8-792C-918C860BED8F}"/>
              </a:ext>
            </a:extLst>
          </p:cNvPr>
          <p:cNvSpPr>
            <a:spLocks noGrp="1"/>
          </p:cNvSpPr>
          <p:nvPr>
            <p:ph type="sldNum" sz="quarter" idx="12"/>
          </p:nvPr>
        </p:nvSpPr>
        <p:spPr>
          <a:xfrm>
            <a:off x="9891132" y="6356350"/>
            <a:ext cx="1462668" cy="365125"/>
          </a:xfrm>
        </p:spPr>
        <p:txBody>
          <a:bodyPr/>
          <a:lstStyle/>
          <a:p>
            <a:pPr>
              <a:spcAft>
                <a:spcPts val="600"/>
              </a:spcAft>
            </a:pPr>
            <a:fld id="{48F63A3B-78C7-47BE-AE5E-E10140E04643}" type="slidenum">
              <a:rPr lang="en-US" smtClean="0"/>
              <a:pPr>
                <a:spcAft>
                  <a:spcPts val="600"/>
                </a:spcAft>
              </a:pPr>
              <a:t>20</a:t>
            </a:fld>
            <a:endParaRPr lang="en-US"/>
          </a:p>
        </p:txBody>
      </p:sp>
      <p:graphicFrame>
        <p:nvGraphicFramePr>
          <p:cNvPr id="6" name="object 3">
            <a:extLst>
              <a:ext uri="{FF2B5EF4-FFF2-40B4-BE49-F238E27FC236}">
                <a16:creationId xmlns:a16="http://schemas.microsoft.com/office/drawing/2014/main" id="{939A263C-6451-5749-FB19-5CE9434CB39E}"/>
              </a:ext>
            </a:extLst>
          </p:cNvPr>
          <p:cNvGraphicFramePr/>
          <p:nvPr>
            <p:extLst>
              <p:ext uri="{D42A27DB-BD31-4B8C-83A1-F6EECF244321}">
                <p14:modId xmlns:p14="http://schemas.microsoft.com/office/powerpoint/2010/main" val="3075221256"/>
              </p:ext>
            </p:extLst>
          </p:nvPr>
        </p:nvGraphicFramePr>
        <p:xfrm>
          <a:off x="838200" y="1594624"/>
          <a:ext cx="10515600" cy="45823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Section</a:t>
            </a:r>
            <a:r>
              <a:rPr spc="-140" dirty="0"/>
              <a:t> </a:t>
            </a:r>
            <a:r>
              <a:rPr spc="-20" dirty="0"/>
              <a:t>71107:</a:t>
            </a:r>
            <a:r>
              <a:rPr spc="-120" dirty="0"/>
              <a:t> </a:t>
            </a:r>
            <a:r>
              <a:rPr spc="-10" dirty="0"/>
              <a:t>Six-</a:t>
            </a:r>
            <a:r>
              <a:rPr spc="-25" dirty="0"/>
              <a:t>Month</a:t>
            </a:r>
            <a:r>
              <a:rPr spc="-135" dirty="0"/>
              <a:t> </a:t>
            </a:r>
            <a:r>
              <a:rPr spc="-10" dirty="0"/>
              <a:t>Renewals</a:t>
            </a:r>
          </a:p>
        </p:txBody>
      </p:sp>
      <p:sp>
        <p:nvSpPr>
          <p:cNvPr id="9" name="Content Placeholder 8">
            <a:extLst>
              <a:ext uri="{FF2B5EF4-FFF2-40B4-BE49-F238E27FC236}">
                <a16:creationId xmlns:a16="http://schemas.microsoft.com/office/drawing/2014/main" id="{D609F7C9-107D-542C-9F21-3ACB7E7BBE5A}"/>
              </a:ext>
            </a:extLst>
          </p:cNvPr>
          <p:cNvSpPr>
            <a:spLocks noGrp="1"/>
          </p:cNvSpPr>
          <p:nvPr>
            <p:ph idx="1"/>
          </p:nvPr>
        </p:nvSpPr>
        <p:spPr/>
        <p:txBody>
          <a:bodyPr/>
          <a:lstStyle/>
          <a:p>
            <a:endParaRPr lang="en-US"/>
          </a:p>
        </p:txBody>
      </p:sp>
      <p:sp>
        <p:nvSpPr>
          <p:cNvPr id="3" name="object 3"/>
          <p:cNvSpPr txBox="1"/>
          <p:nvPr/>
        </p:nvSpPr>
        <p:spPr>
          <a:xfrm>
            <a:off x="2879598" y="2258948"/>
            <a:ext cx="8808720" cy="3592829"/>
          </a:xfrm>
          <a:prstGeom prst="rect">
            <a:avLst/>
          </a:prstGeom>
        </p:spPr>
        <p:txBody>
          <a:bodyPr vert="horz" wrap="square" lIns="0" tIns="12700" rIns="0" bIns="0" rtlCol="0">
            <a:spAutoFit/>
          </a:bodyPr>
          <a:lstStyle/>
          <a:p>
            <a:pPr marL="12700" marR="5080">
              <a:lnSpc>
                <a:spcPct val="100000"/>
              </a:lnSpc>
              <a:spcBef>
                <a:spcPts val="100"/>
              </a:spcBef>
            </a:pPr>
            <a:r>
              <a:rPr sz="1800" b="0" dirty="0">
                <a:solidFill>
                  <a:srgbClr val="003864"/>
                </a:solidFill>
                <a:latin typeface="Calibri Light"/>
                <a:cs typeface="Calibri Light"/>
              </a:rPr>
              <a:t>Currently</a:t>
            </a:r>
            <a:r>
              <a:rPr sz="1800" b="0" spc="-50" dirty="0">
                <a:solidFill>
                  <a:srgbClr val="003864"/>
                </a:solidFill>
                <a:latin typeface="Calibri Light"/>
                <a:cs typeface="Calibri Light"/>
              </a:rPr>
              <a:t> </a:t>
            </a:r>
            <a:r>
              <a:rPr sz="1800" b="0" dirty="0">
                <a:solidFill>
                  <a:srgbClr val="003864"/>
                </a:solidFill>
                <a:latin typeface="Calibri Light"/>
                <a:cs typeface="Calibri Light"/>
              </a:rPr>
              <a:t>annual</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renewals</a:t>
            </a:r>
            <a:r>
              <a:rPr sz="1800" b="0" spc="-35" dirty="0">
                <a:solidFill>
                  <a:srgbClr val="003864"/>
                </a:solidFill>
                <a:latin typeface="Calibri Light"/>
                <a:cs typeface="Calibri Light"/>
              </a:rPr>
              <a:t> </a:t>
            </a:r>
            <a:r>
              <a:rPr sz="1800" b="0" dirty="0">
                <a:solidFill>
                  <a:srgbClr val="003864"/>
                </a:solidFill>
                <a:latin typeface="Calibri Light"/>
                <a:cs typeface="Calibri Light"/>
              </a:rPr>
              <a:t>for</a:t>
            </a:r>
            <a:r>
              <a:rPr sz="1800" b="0" spc="-40" dirty="0">
                <a:solidFill>
                  <a:srgbClr val="003864"/>
                </a:solidFill>
                <a:latin typeface="Calibri Light"/>
                <a:cs typeface="Calibri Light"/>
              </a:rPr>
              <a:t> </a:t>
            </a:r>
            <a:r>
              <a:rPr sz="1800" b="0" dirty="0">
                <a:solidFill>
                  <a:srgbClr val="003864"/>
                </a:solidFill>
                <a:latin typeface="Calibri Light"/>
                <a:cs typeface="Calibri Light"/>
              </a:rPr>
              <a:t>Medicaid</a:t>
            </a:r>
            <a:r>
              <a:rPr sz="1800" b="0" spc="-45" dirty="0">
                <a:solidFill>
                  <a:srgbClr val="003864"/>
                </a:solidFill>
                <a:latin typeface="Calibri Light"/>
                <a:cs typeface="Calibri Light"/>
              </a:rPr>
              <a:t> </a:t>
            </a:r>
            <a:r>
              <a:rPr sz="1800" b="0" dirty="0">
                <a:solidFill>
                  <a:srgbClr val="003864"/>
                </a:solidFill>
                <a:latin typeface="Calibri Light"/>
                <a:cs typeface="Calibri Light"/>
              </a:rPr>
              <a:t>occur</a:t>
            </a:r>
            <a:r>
              <a:rPr sz="1800" b="0" spc="-50" dirty="0">
                <a:solidFill>
                  <a:srgbClr val="003864"/>
                </a:solidFill>
                <a:latin typeface="Calibri Light"/>
                <a:cs typeface="Calibri Light"/>
              </a:rPr>
              <a:t> </a:t>
            </a:r>
            <a:r>
              <a:rPr sz="1800" b="0" dirty="0">
                <a:solidFill>
                  <a:srgbClr val="003864"/>
                </a:solidFill>
                <a:latin typeface="Calibri Light"/>
                <a:cs typeface="Calibri Light"/>
              </a:rPr>
              <a:t>every</a:t>
            </a:r>
            <a:r>
              <a:rPr sz="1800" b="0" spc="-60" dirty="0">
                <a:solidFill>
                  <a:srgbClr val="003864"/>
                </a:solidFill>
                <a:latin typeface="Calibri Light"/>
                <a:cs typeface="Calibri Light"/>
              </a:rPr>
              <a:t> </a:t>
            </a:r>
            <a:r>
              <a:rPr sz="1800" b="0" dirty="0">
                <a:solidFill>
                  <a:srgbClr val="003864"/>
                </a:solidFill>
                <a:latin typeface="Calibri Light"/>
                <a:cs typeface="Calibri Light"/>
              </a:rPr>
              <a:t>12</a:t>
            </a:r>
            <a:r>
              <a:rPr sz="1800" b="0" spc="-40" dirty="0">
                <a:solidFill>
                  <a:srgbClr val="003864"/>
                </a:solidFill>
                <a:latin typeface="Calibri Light"/>
                <a:cs typeface="Calibri Light"/>
              </a:rPr>
              <a:t> </a:t>
            </a:r>
            <a:r>
              <a:rPr sz="1800" b="0" dirty="0">
                <a:solidFill>
                  <a:srgbClr val="003864"/>
                </a:solidFill>
                <a:latin typeface="Calibri Light"/>
                <a:cs typeface="Calibri Light"/>
              </a:rPr>
              <a:t>months.</a:t>
            </a:r>
            <a:r>
              <a:rPr sz="1800" b="0" spc="-45" dirty="0">
                <a:solidFill>
                  <a:srgbClr val="003864"/>
                </a:solidFill>
                <a:latin typeface="Calibri Light"/>
                <a:cs typeface="Calibri Light"/>
              </a:rPr>
              <a:t> </a:t>
            </a:r>
            <a:r>
              <a:rPr sz="1800" b="0" dirty="0">
                <a:solidFill>
                  <a:srgbClr val="003864"/>
                </a:solidFill>
                <a:latin typeface="Calibri Light"/>
                <a:cs typeface="Calibri Light"/>
              </a:rPr>
              <a:t>This</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provision</a:t>
            </a:r>
            <a:r>
              <a:rPr sz="1800" b="0" spc="-30" dirty="0">
                <a:solidFill>
                  <a:srgbClr val="003864"/>
                </a:solidFill>
                <a:latin typeface="Calibri Light"/>
                <a:cs typeface="Calibri Light"/>
              </a:rPr>
              <a:t> </a:t>
            </a:r>
            <a:r>
              <a:rPr sz="1800" b="0" spc="-10" dirty="0">
                <a:solidFill>
                  <a:srgbClr val="003864"/>
                </a:solidFill>
                <a:latin typeface="Calibri Light"/>
                <a:cs typeface="Calibri Light"/>
              </a:rPr>
              <a:t>requires</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states</a:t>
            </a:r>
            <a:r>
              <a:rPr sz="1800" b="0" spc="-60" dirty="0">
                <a:solidFill>
                  <a:srgbClr val="003864"/>
                </a:solidFill>
                <a:latin typeface="Calibri Light"/>
                <a:cs typeface="Calibri Light"/>
              </a:rPr>
              <a:t> </a:t>
            </a:r>
            <a:r>
              <a:rPr sz="1800" b="0" spc="-25" dirty="0">
                <a:solidFill>
                  <a:srgbClr val="003864"/>
                </a:solidFill>
                <a:latin typeface="Calibri Light"/>
                <a:cs typeface="Calibri Light"/>
              </a:rPr>
              <a:t>to </a:t>
            </a:r>
            <a:r>
              <a:rPr sz="1800" b="0" dirty="0">
                <a:solidFill>
                  <a:srgbClr val="003864"/>
                </a:solidFill>
                <a:latin typeface="Calibri Light"/>
                <a:cs typeface="Calibri Light"/>
              </a:rPr>
              <a:t>verify</a:t>
            </a:r>
            <a:r>
              <a:rPr sz="1800" b="0" spc="-70" dirty="0">
                <a:solidFill>
                  <a:srgbClr val="003864"/>
                </a:solidFill>
                <a:latin typeface="Calibri Light"/>
                <a:cs typeface="Calibri Light"/>
              </a:rPr>
              <a:t> </a:t>
            </a:r>
            <a:r>
              <a:rPr sz="1800" b="0" dirty="0">
                <a:solidFill>
                  <a:srgbClr val="003864"/>
                </a:solidFill>
                <a:latin typeface="Calibri Light"/>
                <a:cs typeface="Calibri Light"/>
              </a:rPr>
              <a:t>Medicaid</a:t>
            </a:r>
            <a:r>
              <a:rPr sz="1800" b="0" spc="-55" dirty="0">
                <a:solidFill>
                  <a:srgbClr val="003864"/>
                </a:solidFill>
                <a:latin typeface="Calibri Light"/>
                <a:cs typeface="Calibri Light"/>
              </a:rPr>
              <a:t> </a:t>
            </a:r>
            <a:r>
              <a:rPr sz="1800" b="0" dirty="0">
                <a:solidFill>
                  <a:srgbClr val="003864"/>
                </a:solidFill>
                <a:latin typeface="Calibri Light"/>
                <a:cs typeface="Calibri Light"/>
              </a:rPr>
              <a:t>eligibility</a:t>
            </a:r>
            <a:r>
              <a:rPr sz="1800" b="0" spc="-30" dirty="0">
                <a:solidFill>
                  <a:srgbClr val="003864"/>
                </a:solidFill>
                <a:latin typeface="Calibri Light"/>
                <a:cs typeface="Calibri Light"/>
              </a:rPr>
              <a:t> </a:t>
            </a:r>
            <a:r>
              <a:rPr sz="1800" b="0" dirty="0">
                <a:solidFill>
                  <a:srgbClr val="003864"/>
                </a:solidFill>
                <a:latin typeface="Calibri Light"/>
                <a:cs typeface="Calibri Light"/>
              </a:rPr>
              <a:t>every</a:t>
            </a:r>
            <a:r>
              <a:rPr sz="1800" b="0" spc="-70" dirty="0">
                <a:solidFill>
                  <a:srgbClr val="003864"/>
                </a:solidFill>
                <a:latin typeface="Calibri Light"/>
                <a:cs typeface="Calibri Light"/>
              </a:rPr>
              <a:t> </a:t>
            </a:r>
            <a:r>
              <a:rPr sz="1800" b="0" dirty="0">
                <a:solidFill>
                  <a:srgbClr val="003864"/>
                </a:solidFill>
                <a:latin typeface="Calibri Light"/>
                <a:cs typeface="Calibri Light"/>
              </a:rPr>
              <a:t>six</a:t>
            </a:r>
            <a:r>
              <a:rPr sz="1800" b="0" spc="-45" dirty="0">
                <a:solidFill>
                  <a:srgbClr val="003864"/>
                </a:solidFill>
                <a:latin typeface="Calibri Light"/>
                <a:cs typeface="Calibri Light"/>
              </a:rPr>
              <a:t> </a:t>
            </a:r>
            <a:r>
              <a:rPr sz="1800" b="0" dirty="0">
                <a:solidFill>
                  <a:srgbClr val="003864"/>
                </a:solidFill>
                <a:latin typeface="Calibri Light"/>
                <a:cs typeface="Calibri Light"/>
              </a:rPr>
              <a:t>months</a:t>
            </a:r>
            <a:r>
              <a:rPr sz="1800" b="0" spc="-55" dirty="0">
                <a:solidFill>
                  <a:srgbClr val="003864"/>
                </a:solidFill>
                <a:latin typeface="Calibri Light"/>
                <a:cs typeface="Calibri Light"/>
              </a:rPr>
              <a:t> </a:t>
            </a:r>
            <a:r>
              <a:rPr sz="1800" b="0" dirty="0">
                <a:solidFill>
                  <a:srgbClr val="003864"/>
                </a:solidFill>
                <a:latin typeface="Calibri Light"/>
                <a:cs typeface="Calibri Light"/>
              </a:rPr>
              <a:t>for</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low-</a:t>
            </a:r>
            <a:r>
              <a:rPr sz="1800" b="0" dirty="0">
                <a:solidFill>
                  <a:srgbClr val="003864"/>
                </a:solidFill>
                <a:latin typeface="Calibri Light"/>
                <a:cs typeface="Calibri Light"/>
              </a:rPr>
              <a:t>income</a:t>
            </a:r>
            <a:r>
              <a:rPr sz="1800" b="0" spc="-60" dirty="0">
                <a:solidFill>
                  <a:srgbClr val="003864"/>
                </a:solidFill>
                <a:latin typeface="Calibri Light"/>
                <a:cs typeface="Calibri Light"/>
              </a:rPr>
              <a:t> </a:t>
            </a:r>
            <a:r>
              <a:rPr sz="1800" b="0" spc="-10" dirty="0">
                <a:solidFill>
                  <a:srgbClr val="003864"/>
                </a:solidFill>
                <a:latin typeface="Calibri Light"/>
                <a:cs typeface="Calibri Light"/>
              </a:rPr>
              <a:t>adults</a:t>
            </a:r>
            <a:endParaRPr sz="1800" dirty="0">
              <a:latin typeface="Calibri Light"/>
              <a:cs typeface="Calibri Light"/>
            </a:endParaRPr>
          </a:p>
          <a:p>
            <a:pPr marL="12700" marR="6205855">
              <a:lnSpc>
                <a:spcPct val="166700"/>
              </a:lnSpc>
            </a:pPr>
            <a:r>
              <a:rPr sz="1800" b="0" spc="-30" dirty="0">
                <a:solidFill>
                  <a:srgbClr val="003864"/>
                </a:solidFill>
                <a:latin typeface="Calibri Light"/>
                <a:cs typeface="Calibri Light"/>
              </a:rPr>
              <a:t>Effective</a:t>
            </a:r>
            <a:r>
              <a:rPr sz="1800" b="0" spc="-55" dirty="0">
                <a:solidFill>
                  <a:srgbClr val="003864"/>
                </a:solidFill>
                <a:latin typeface="Calibri Light"/>
                <a:cs typeface="Calibri Light"/>
              </a:rPr>
              <a:t> </a:t>
            </a:r>
            <a:r>
              <a:rPr sz="1800" b="0" spc="-20" dirty="0">
                <a:solidFill>
                  <a:srgbClr val="003864"/>
                </a:solidFill>
                <a:latin typeface="Calibri Light"/>
                <a:cs typeface="Calibri Light"/>
              </a:rPr>
              <a:t>date:</a:t>
            </a:r>
            <a:r>
              <a:rPr sz="1800" b="0" spc="-55" dirty="0">
                <a:solidFill>
                  <a:srgbClr val="003864"/>
                </a:solidFill>
                <a:latin typeface="Calibri Light"/>
                <a:cs typeface="Calibri Light"/>
              </a:rPr>
              <a:t> </a:t>
            </a:r>
            <a:r>
              <a:rPr sz="1800" b="0" dirty="0">
                <a:solidFill>
                  <a:srgbClr val="003864"/>
                </a:solidFill>
                <a:latin typeface="Calibri Light"/>
                <a:cs typeface="Calibri Light"/>
              </a:rPr>
              <a:t>Dec.</a:t>
            </a:r>
            <a:r>
              <a:rPr sz="1800" b="0" spc="-10" dirty="0">
                <a:solidFill>
                  <a:srgbClr val="003864"/>
                </a:solidFill>
                <a:latin typeface="Calibri Light"/>
                <a:cs typeface="Calibri Light"/>
              </a:rPr>
              <a:t> </a:t>
            </a:r>
            <a:r>
              <a:rPr sz="1800" b="0" dirty="0">
                <a:solidFill>
                  <a:srgbClr val="003864"/>
                </a:solidFill>
                <a:latin typeface="Calibri Light"/>
                <a:cs typeface="Calibri Light"/>
              </a:rPr>
              <a:t>31, </a:t>
            </a:r>
            <a:r>
              <a:rPr sz="1800" b="0" spc="-20" dirty="0">
                <a:solidFill>
                  <a:srgbClr val="003864"/>
                </a:solidFill>
                <a:latin typeface="Calibri Light"/>
                <a:cs typeface="Calibri Light"/>
              </a:rPr>
              <a:t>2026 Impacted</a:t>
            </a:r>
            <a:r>
              <a:rPr sz="1800" b="0" spc="-55" dirty="0">
                <a:solidFill>
                  <a:srgbClr val="003864"/>
                </a:solidFill>
                <a:latin typeface="Calibri Light"/>
                <a:cs typeface="Calibri Light"/>
              </a:rPr>
              <a:t> </a:t>
            </a:r>
            <a:r>
              <a:rPr sz="1800" b="0" spc="-10" dirty="0">
                <a:solidFill>
                  <a:srgbClr val="003864"/>
                </a:solidFill>
                <a:latin typeface="Calibri Light"/>
                <a:cs typeface="Calibri Light"/>
              </a:rPr>
              <a:t>population:</a:t>
            </a:r>
            <a:endParaRPr sz="1800" dirty="0">
              <a:latin typeface="Calibri Light"/>
              <a:cs typeface="Calibri Light"/>
            </a:endParaRPr>
          </a:p>
          <a:p>
            <a:pPr marL="299085" indent="-286385">
              <a:lnSpc>
                <a:spcPct val="100000"/>
              </a:lnSpc>
              <a:buFont typeface="Arial"/>
              <a:buChar char="•"/>
              <a:tabLst>
                <a:tab pos="299085" algn="l"/>
              </a:tabLst>
            </a:pPr>
            <a:r>
              <a:rPr sz="1800" b="0" spc="-10" dirty="0">
                <a:solidFill>
                  <a:srgbClr val="003864"/>
                </a:solidFill>
                <a:latin typeface="Calibri Light"/>
                <a:cs typeface="Calibri Light"/>
              </a:rPr>
              <a:t>Low-</a:t>
            </a:r>
            <a:r>
              <a:rPr sz="1800" b="0" dirty="0">
                <a:solidFill>
                  <a:srgbClr val="003864"/>
                </a:solidFill>
                <a:latin typeface="Calibri Light"/>
                <a:cs typeface="Calibri Light"/>
              </a:rPr>
              <a:t>income</a:t>
            </a:r>
            <a:r>
              <a:rPr sz="1800" b="0" spc="-45" dirty="0">
                <a:solidFill>
                  <a:srgbClr val="003864"/>
                </a:solidFill>
                <a:latin typeface="Calibri Light"/>
                <a:cs typeface="Calibri Light"/>
              </a:rPr>
              <a:t> </a:t>
            </a:r>
            <a:r>
              <a:rPr sz="1800" b="0" dirty="0">
                <a:solidFill>
                  <a:srgbClr val="003864"/>
                </a:solidFill>
                <a:latin typeface="Calibri Light"/>
                <a:cs typeface="Calibri Light"/>
              </a:rPr>
              <a:t>adults</a:t>
            </a:r>
            <a:r>
              <a:rPr sz="1800" b="0" spc="-35" dirty="0">
                <a:solidFill>
                  <a:srgbClr val="003864"/>
                </a:solidFill>
                <a:latin typeface="Calibri Light"/>
                <a:cs typeface="Calibri Light"/>
              </a:rPr>
              <a:t> </a:t>
            </a:r>
            <a:r>
              <a:rPr sz="1800" b="0" dirty="0">
                <a:solidFill>
                  <a:srgbClr val="003864"/>
                </a:solidFill>
                <a:latin typeface="Calibri Light"/>
                <a:cs typeface="Calibri Light"/>
              </a:rPr>
              <a:t>in</a:t>
            </a:r>
            <a:r>
              <a:rPr sz="1800" b="0" spc="-35" dirty="0">
                <a:solidFill>
                  <a:srgbClr val="003864"/>
                </a:solidFill>
                <a:latin typeface="Calibri Light"/>
                <a:cs typeface="Calibri Light"/>
              </a:rPr>
              <a:t> </a:t>
            </a:r>
            <a:r>
              <a:rPr sz="1800" b="0" dirty="0">
                <a:solidFill>
                  <a:srgbClr val="003864"/>
                </a:solidFill>
                <a:latin typeface="Calibri Light"/>
                <a:cs typeface="Calibri Light"/>
              </a:rPr>
              <a:t>the</a:t>
            </a:r>
            <a:r>
              <a:rPr sz="1800" b="0" spc="-50" dirty="0">
                <a:solidFill>
                  <a:srgbClr val="003864"/>
                </a:solidFill>
                <a:latin typeface="Calibri Light"/>
                <a:cs typeface="Calibri Light"/>
              </a:rPr>
              <a:t> </a:t>
            </a:r>
            <a:r>
              <a:rPr sz="1800" b="0" dirty="0">
                <a:solidFill>
                  <a:srgbClr val="003864"/>
                </a:solidFill>
                <a:latin typeface="Calibri Light"/>
                <a:cs typeface="Calibri Light"/>
              </a:rPr>
              <a:t>expansion</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population</a:t>
            </a:r>
            <a:endParaRPr sz="1800" dirty="0">
              <a:latin typeface="Calibri Light"/>
              <a:cs typeface="Calibri Light"/>
            </a:endParaRPr>
          </a:p>
          <a:p>
            <a:pPr marL="299085" indent="-286385">
              <a:lnSpc>
                <a:spcPct val="100000"/>
              </a:lnSpc>
              <a:buFont typeface="Arial"/>
              <a:buChar char="•"/>
              <a:tabLst>
                <a:tab pos="299085" algn="l"/>
              </a:tabLst>
            </a:pPr>
            <a:r>
              <a:rPr sz="1800" b="0" dirty="0">
                <a:solidFill>
                  <a:srgbClr val="003864"/>
                </a:solidFill>
                <a:latin typeface="Calibri Light"/>
                <a:cs typeface="Calibri Light"/>
              </a:rPr>
              <a:t>Does</a:t>
            </a:r>
            <a:r>
              <a:rPr sz="1800" b="0" spc="-35" dirty="0">
                <a:solidFill>
                  <a:srgbClr val="003864"/>
                </a:solidFill>
                <a:latin typeface="Calibri Light"/>
                <a:cs typeface="Calibri Light"/>
              </a:rPr>
              <a:t> </a:t>
            </a:r>
            <a:r>
              <a:rPr sz="1800" b="0" dirty="0">
                <a:solidFill>
                  <a:srgbClr val="003864"/>
                </a:solidFill>
                <a:latin typeface="Calibri Light"/>
                <a:cs typeface="Calibri Light"/>
              </a:rPr>
              <a:t>not</a:t>
            </a:r>
            <a:r>
              <a:rPr sz="1800" b="0" spc="-35" dirty="0">
                <a:solidFill>
                  <a:srgbClr val="003864"/>
                </a:solidFill>
                <a:latin typeface="Calibri Light"/>
                <a:cs typeface="Calibri Light"/>
              </a:rPr>
              <a:t> </a:t>
            </a:r>
            <a:r>
              <a:rPr sz="1800" b="0" dirty="0">
                <a:solidFill>
                  <a:srgbClr val="003864"/>
                </a:solidFill>
                <a:latin typeface="Calibri Light"/>
                <a:cs typeface="Calibri Light"/>
              </a:rPr>
              <a:t>apply</a:t>
            </a:r>
            <a:r>
              <a:rPr sz="1800" b="0" spc="-35" dirty="0">
                <a:solidFill>
                  <a:srgbClr val="003864"/>
                </a:solidFill>
                <a:latin typeface="Calibri Light"/>
                <a:cs typeface="Calibri Light"/>
              </a:rPr>
              <a:t> </a:t>
            </a:r>
            <a:r>
              <a:rPr sz="1800" b="0" dirty="0">
                <a:solidFill>
                  <a:srgbClr val="003864"/>
                </a:solidFill>
                <a:latin typeface="Calibri Light"/>
                <a:cs typeface="Calibri Light"/>
              </a:rPr>
              <a:t>to</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Tribal</a:t>
            </a:r>
            <a:r>
              <a:rPr sz="1800" b="0" spc="-25" dirty="0">
                <a:solidFill>
                  <a:srgbClr val="003864"/>
                </a:solidFill>
                <a:latin typeface="Calibri Light"/>
                <a:cs typeface="Calibri Light"/>
              </a:rPr>
              <a:t> </a:t>
            </a:r>
            <a:r>
              <a:rPr sz="1800" b="0" dirty="0">
                <a:solidFill>
                  <a:srgbClr val="003864"/>
                </a:solidFill>
                <a:latin typeface="Calibri Light"/>
                <a:cs typeface="Calibri Light"/>
              </a:rPr>
              <a:t>members</a:t>
            </a:r>
            <a:r>
              <a:rPr sz="1800" b="0" spc="-30" dirty="0">
                <a:solidFill>
                  <a:srgbClr val="003864"/>
                </a:solidFill>
                <a:latin typeface="Calibri Light"/>
                <a:cs typeface="Calibri Light"/>
              </a:rPr>
              <a:t> </a:t>
            </a:r>
            <a:r>
              <a:rPr sz="1800" b="0" dirty="0">
                <a:solidFill>
                  <a:srgbClr val="003864"/>
                </a:solidFill>
                <a:latin typeface="Calibri Light"/>
                <a:cs typeface="Calibri Light"/>
              </a:rPr>
              <a:t>and</a:t>
            </a:r>
            <a:r>
              <a:rPr sz="1800" b="0" spc="-35" dirty="0">
                <a:solidFill>
                  <a:srgbClr val="003864"/>
                </a:solidFill>
                <a:latin typeface="Calibri Light"/>
                <a:cs typeface="Calibri Light"/>
              </a:rPr>
              <a:t> </a:t>
            </a:r>
            <a:r>
              <a:rPr sz="1800" b="0" dirty="0">
                <a:solidFill>
                  <a:srgbClr val="003864"/>
                </a:solidFill>
                <a:latin typeface="Calibri Light"/>
                <a:cs typeface="Calibri Light"/>
              </a:rPr>
              <a:t>people</a:t>
            </a:r>
            <a:r>
              <a:rPr sz="1800" b="0" spc="-35" dirty="0">
                <a:solidFill>
                  <a:srgbClr val="003864"/>
                </a:solidFill>
                <a:latin typeface="Calibri Light"/>
                <a:cs typeface="Calibri Light"/>
              </a:rPr>
              <a:t> </a:t>
            </a:r>
            <a:r>
              <a:rPr sz="1800" b="0" dirty="0">
                <a:solidFill>
                  <a:srgbClr val="003864"/>
                </a:solidFill>
                <a:latin typeface="Calibri Light"/>
                <a:cs typeface="Calibri Light"/>
              </a:rPr>
              <a:t>living</a:t>
            </a:r>
            <a:r>
              <a:rPr sz="1800" b="0" spc="-20" dirty="0">
                <a:solidFill>
                  <a:srgbClr val="003864"/>
                </a:solidFill>
                <a:latin typeface="Calibri Light"/>
                <a:cs typeface="Calibri Light"/>
              </a:rPr>
              <a:t> </a:t>
            </a:r>
            <a:r>
              <a:rPr sz="1800" b="0" dirty="0">
                <a:solidFill>
                  <a:srgbClr val="003864"/>
                </a:solidFill>
                <a:latin typeface="Calibri Light"/>
                <a:cs typeface="Calibri Light"/>
              </a:rPr>
              <a:t>in</a:t>
            </a:r>
            <a:r>
              <a:rPr sz="1800" b="0" spc="-30" dirty="0">
                <a:solidFill>
                  <a:srgbClr val="003864"/>
                </a:solidFill>
                <a:latin typeface="Calibri Light"/>
                <a:cs typeface="Calibri Light"/>
              </a:rPr>
              <a:t> </a:t>
            </a:r>
            <a:r>
              <a:rPr sz="1800" b="0" dirty="0">
                <a:solidFill>
                  <a:srgbClr val="003864"/>
                </a:solidFill>
                <a:latin typeface="Calibri Light"/>
                <a:cs typeface="Calibri Light"/>
              </a:rPr>
              <a:t>U.S.</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territories</a:t>
            </a:r>
            <a:endParaRPr sz="1800" dirty="0">
              <a:latin typeface="Calibri Light"/>
              <a:cs typeface="Calibri Light"/>
            </a:endParaRPr>
          </a:p>
          <a:p>
            <a:pPr marL="12700">
              <a:lnSpc>
                <a:spcPct val="100000"/>
              </a:lnSpc>
              <a:spcBef>
                <a:spcPts val="1445"/>
              </a:spcBef>
            </a:pPr>
            <a:r>
              <a:rPr sz="1800" b="0" spc="-10" dirty="0">
                <a:solidFill>
                  <a:srgbClr val="003864"/>
                </a:solidFill>
                <a:latin typeface="Calibri Light"/>
                <a:cs typeface="Calibri Light"/>
              </a:rPr>
              <a:t>Fiscal</a:t>
            </a:r>
            <a:r>
              <a:rPr sz="1800" b="0" spc="-65" dirty="0">
                <a:solidFill>
                  <a:srgbClr val="003864"/>
                </a:solidFill>
                <a:latin typeface="Calibri Light"/>
                <a:cs typeface="Calibri Light"/>
              </a:rPr>
              <a:t> </a:t>
            </a:r>
            <a:r>
              <a:rPr sz="1800" b="0" spc="-10" dirty="0">
                <a:solidFill>
                  <a:srgbClr val="003864"/>
                </a:solidFill>
                <a:latin typeface="Calibri Light"/>
                <a:cs typeface="Calibri Light"/>
              </a:rPr>
              <a:t>impact:</a:t>
            </a:r>
            <a:endParaRPr sz="1800" dirty="0">
              <a:latin typeface="Calibri Light"/>
              <a:cs typeface="Calibri Light"/>
            </a:endParaRPr>
          </a:p>
          <a:p>
            <a:pPr marL="299085" marR="347345" indent="-287020">
              <a:lnSpc>
                <a:spcPct val="100000"/>
              </a:lnSpc>
              <a:buFont typeface="Arial"/>
              <a:buChar char="•"/>
              <a:tabLst>
                <a:tab pos="299085" algn="l"/>
              </a:tabLst>
            </a:pPr>
            <a:r>
              <a:rPr sz="1800" b="0" dirty="0">
                <a:solidFill>
                  <a:srgbClr val="003864"/>
                </a:solidFill>
                <a:latin typeface="Calibri Light"/>
                <a:cs typeface="Calibri Light"/>
              </a:rPr>
              <a:t>State</a:t>
            </a:r>
            <a:r>
              <a:rPr sz="1800" b="0" spc="-65" dirty="0">
                <a:solidFill>
                  <a:srgbClr val="003864"/>
                </a:solidFill>
                <a:latin typeface="Calibri Light"/>
                <a:cs typeface="Calibri Light"/>
              </a:rPr>
              <a:t> </a:t>
            </a:r>
            <a:r>
              <a:rPr sz="1800" b="0" spc="-10" dirty="0">
                <a:solidFill>
                  <a:srgbClr val="003864"/>
                </a:solidFill>
                <a:latin typeface="Calibri Light"/>
                <a:cs typeface="Calibri Light"/>
              </a:rPr>
              <a:t>Administrative</a:t>
            </a:r>
            <a:r>
              <a:rPr sz="1800" b="0" spc="-50" dirty="0">
                <a:solidFill>
                  <a:srgbClr val="003864"/>
                </a:solidFill>
                <a:latin typeface="Calibri Light"/>
                <a:cs typeface="Calibri Light"/>
              </a:rPr>
              <a:t> </a:t>
            </a:r>
            <a:r>
              <a:rPr sz="1800" b="0" dirty="0">
                <a:solidFill>
                  <a:srgbClr val="003864"/>
                </a:solidFill>
                <a:latin typeface="Calibri Light"/>
                <a:cs typeface="Calibri Light"/>
              </a:rPr>
              <a:t>Costs:</a:t>
            </a:r>
            <a:r>
              <a:rPr sz="1800" b="0" spc="-40" dirty="0">
                <a:solidFill>
                  <a:srgbClr val="003864"/>
                </a:solidFill>
                <a:latin typeface="Calibri Light"/>
                <a:cs typeface="Calibri Light"/>
              </a:rPr>
              <a:t> </a:t>
            </a:r>
            <a:r>
              <a:rPr sz="1800" b="0" dirty="0">
                <a:solidFill>
                  <a:srgbClr val="003864"/>
                </a:solidFill>
                <a:latin typeface="Calibri Light"/>
                <a:cs typeface="Calibri Light"/>
              </a:rPr>
              <a:t>$4.9</a:t>
            </a:r>
            <a:r>
              <a:rPr sz="1800" b="0" spc="-50" dirty="0">
                <a:solidFill>
                  <a:srgbClr val="003864"/>
                </a:solidFill>
                <a:latin typeface="Calibri Light"/>
                <a:cs typeface="Calibri Light"/>
              </a:rPr>
              <a:t> </a:t>
            </a:r>
            <a:r>
              <a:rPr sz="1800" b="0" dirty="0">
                <a:solidFill>
                  <a:srgbClr val="003864"/>
                </a:solidFill>
                <a:latin typeface="Calibri Light"/>
                <a:cs typeface="Calibri Light"/>
              </a:rPr>
              <a:t>million</a:t>
            </a:r>
            <a:r>
              <a:rPr sz="1800" b="0" spc="-45" dirty="0">
                <a:solidFill>
                  <a:srgbClr val="003864"/>
                </a:solidFill>
                <a:latin typeface="Calibri Light"/>
                <a:cs typeface="Calibri Light"/>
              </a:rPr>
              <a:t> </a:t>
            </a:r>
            <a:r>
              <a:rPr sz="1800" b="0" dirty="0">
                <a:solidFill>
                  <a:srgbClr val="003864"/>
                </a:solidFill>
                <a:latin typeface="Calibri Light"/>
                <a:cs typeface="Calibri Light"/>
              </a:rPr>
              <a:t>annually</a:t>
            </a:r>
            <a:r>
              <a:rPr sz="1800" b="0" spc="-45" dirty="0">
                <a:solidFill>
                  <a:srgbClr val="003864"/>
                </a:solidFill>
                <a:latin typeface="Calibri Light"/>
                <a:cs typeface="Calibri Light"/>
              </a:rPr>
              <a:t> </a:t>
            </a:r>
            <a:r>
              <a:rPr sz="1800" b="0" dirty="0">
                <a:solidFill>
                  <a:srgbClr val="003864"/>
                </a:solidFill>
                <a:latin typeface="Calibri Light"/>
                <a:cs typeface="Calibri Light"/>
              </a:rPr>
              <a:t>to</a:t>
            </a:r>
            <a:r>
              <a:rPr sz="1800" b="0" spc="-50" dirty="0">
                <a:solidFill>
                  <a:srgbClr val="003864"/>
                </a:solidFill>
                <a:latin typeface="Calibri Light"/>
                <a:cs typeface="Calibri Light"/>
              </a:rPr>
              <a:t> </a:t>
            </a:r>
            <a:r>
              <a:rPr sz="1800" b="0" spc="-10" dirty="0">
                <a:solidFill>
                  <a:srgbClr val="003864"/>
                </a:solidFill>
                <a:latin typeface="Calibri Light"/>
                <a:cs typeface="Calibri Light"/>
              </a:rPr>
              <a:t>complete</a:t>
            </a:r>
            <a:r>
              <a:rPr sz="1800" b="0" spc="-65" dirty="0">
                <a:solidFill>
                  <a:srgbClr val="003864"/>
                </a:solidFill>
                <a:latin typeface="Calibri Light"/>
                <a:cs typeface="Calibri Light"/>
              </a:rPr>
              <a:t> </a:t>
            </a:r>
            <a:r>
              <a:rPr sz="1800" b="0" dirty="0">
                <a:solidFill>
                  <a:srgbClr val="003864"/>
                </a:solidFill>
                <a:latin typeface="Calibri Light"/>
                <a:cs typeface="Calibri Light"/>
              </a:rPr>
              <a:t>additional</a:t>
            </a:r>
            <a:r>
              <a:rPr sz="1800" b="0" spc="-25" dirty="0">
                <a:solidFill>
                  <a:srgbClr val="003864"/>
                </a:solidFill>
                <a:latin typeface="Calibri Light"/>
                <a:cs typeface="Calibri Light"/>
              </a:rPr>
              <a:t> </a:t>
            </a:r>
            <a:r>
              <a:rPr sz="1800" b="0" dirty="0">
                <a:solidFill>
                  <a:srgbClr val="003864"/>
                </a:solidFill>
                <a:latin typeface="Calibri Light"/>
                <a:cs typeface="Calibri Light"/>
              </a:rPr>
              <a:t>data</a:t>
            </a:r>
            <a:r>
              <a:rPr sz="1800" b="0" spc="-55" dirty="0">
                <a:solidFill>
                  <a:srgbClr val="003864"/>
                </a:solidFill>
                <a:latin typeface="Calibri Light"/>
                <a:cs typeface="Calibri Light"/>
              </a:rPr>
              <a:t> </a:t>
            </a:r>
            <a:r>
              <a:rPr sz="1800" b="0" spc="-10" dirty="0">
                <a:solidFill>
                  <a:srgbClr val="003864"/>
                </a:solidFill>
                <a:latin typeface="Calibri Light"/>
                <a:cs typeface="Calibri Light"/>
              </a:rPr>
              <a:t>verifications </a:t>
            </a:r>
            <a:r>
              <a:rPr sz="1800" b="0" dirty="0">
                <a:solidFill>
                  <a:srgbClr val="003864"/>
                </a:solidFill>
                <a:latin typeface="Calibri Light"/>
                <a:cs typeface="Calibri Light"/>
              </a:rPr>
              <a:t>against</a:t>
            </a:r>
            <a:r>
              <a:rPr sz="1800" b="0" spc="-45" dirty="0">
                <a:solidFill>
                  <a:srgbClr val="003864"/>
                </a:solidFill>
                <a:latin typeface="Calibri Light"/>
                <a:cs typeface="Calibri Light"/>
              </a:rPr>
              <a:t> </a:t>
            </a:r>
            <a:r>
              <a:rPr sz="1800" b="0" dirty="0">
                <a:solidFill>
                  <a:srgbClr val="003864"/>
                </a:solidFill>
                <a:latin typeface="Calibri Light"/>
                <a:cs typeface="Calibri Light"/>
              </a:rPr>
              <a:t>the</a:t>
            </a:r>
            <a:r>
              <a:rPr sz="1800" b="0" spc="-70" dirty="0">
                <a:solidFill>
                  <a:srgbClr val="003864"/>
                </a:solidFill>
                <a:latin typeface="Calibri Light"/>
                <a:cs typeface="Calibri Light"/>
              </a:rPr>
              <a:t> </a:t>
            </a:r>
            <a:r>
              <a:rPr sz="1800" b="0" spc="-10" dirty="0">
                <a:solidFill>
                  <a:srgbClr val="003864"/>
                </a:solidFill>
                <a:latin typeface="Calibri Light"/>
                <a:cs typeface="Calibri Light"/>
              </a:rPr>
              <a:t>federal</a:t>
            </a:r>
            <a:r>
              <a:rPr sz="1800" b="0" spc="-60" dirty="0">
                <a:solidFill>
                  <a:srgbClr val="003864"/>
                </a:solidFill>
                <a:latin typeface="Calibri Light"/>
                <a:cs typeface="Calibri Light"/>
              </a:rPr>
              <a:t> </a:t>
            </a:r>
            <a:r>
              <a:rPr sz="1800" b="0" spc="-25" dirty="0">
                <a:solidFill>
                  <a:srgbClr val="003864"/>
                </a:solidFill>
                <a:latin typeface="Calibri Light"/>
                <a:cs typeface="Calibri Light"/>
              </a:rPr>
              <a:t>hub</a:t>
            </a:r>
            <a:endParaRPr sz="1800" dirty="0">
              <a:latin typeface="Calibri Light"/>
              <a:cs typeface="Calibri Light"/>
            </a:endParaRPr>
          </a:p>
          <a:p>
            <a:pPr marL="299085" indent="-286385">
              <a:lnSpc>
                <a:spcPct val="100000"/>
              </a:lnSpc>
              <a:buFont typeface="Arial"/>
              <a:buChar char="•"/>
              <a:tabLst>
                <a:tab pos="299085" algn="l"/>
              </a:tabLst>
            </a:pPr>
            <a:r>
              <a:rPr sz="1800" b="0" dirty="0">
                <a:solidFill>
                  <a:srgbClr val="003864"/>
                </a:solidFill>
                <a:latin typeface="Calibri Light"/>
                <a:cs typeface="Calibri Light"/>
              </a:rPr>
              <a:t>State</a:t>
            </a:r>
            <a:r>
              <a:rPr sz="1800" b="0" spc="-60" dirty="0">
                <a:solidFill>
                  <a:srgbClr val="003864"/>
                </a:solidFill>
                <a:latin typeface="Calibri Light"/>
                <a:cs typeface="Calibri Light"/>
              </a:rPr>
              <a:t> </a:t>
            </a:r>
            <a:r>
              <a:rPr sz="1800" b="0" spc="-10" dirty="0">
                <a:solidFill>
                  <a:srgbClr val="003864"/>
                </a:solidFill>
                <a:latin typeface="Calibri Light"/>
                <a:cs typeface="Calibri Light"/>
              </a:rPr>
              <a:t>Programmatic</a:t>
            </a:r>
            <a:r>
              <a:rPr sz="1800" b="0" spc="-50" dirty="0">
                <a:solidFill>
                  <a:srgbClr val="003864"/>
                </a:solidFill>
                <a:latin typeface="Calibri Light"/>
                <a:cs typeface="Calibri Light"/>
              </a:rPr>
              <a:t> </a:t>
            </a:r>
            <a:r>
              <a:rPr sz="1800" b="0" dirty="0">
                <a:solidFill>
                  <a:srgbClr val="003864"/>
                </a:solidFill>
                <a:latin typeface="Calibri Light"/>
                <a:cs typeface="Calibri Light"/>
              </a:rPr>
              <a:t>Costs</a:t>
            </a:r>
            <a:r>
              <a:rPr sz="1800" b="0" spc="-30" dirty="0">
                <a:solidFill>
                  <a:srgbClr val="003864"/>
                </a:solidFill>
                <a:latin typeface="Calibri Light"/>
                <a:cs typeface="Calibri Light"/>
              </a:rPr>
              <a:t> </a:t>
            </a:r>
            <a:r>
              <a:rPr sz="1800" b="0" dirty="0">
                <a:solidFill>
                  <a:srgbClr val="003864"/>
                </a:solidFill>
                <a:latin typeface="Calibri Light"/>
                <a:cs typeface="Calibri Light"/>
              </a:rPr>
              <a:t>(MA</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Forecast</a:t>
            </a:r>
            <a:r>
              <a:rPr sz="1800" b="0" spc="-55" dirty="0">
                <a:solidFill>
                  <a:srgbClr val="003864"/>
                </a:solidFill>
                <a:latin typeface="Calibri Light"/>
                <a:cs typeface="Calibri Light"/>
              </a:rPr>
              <a:t> </a:t>
            </a:r>
            <a:r>
              <a:rPr sz="1800" b="0" dirty="0">
                <a:solidFill>
                  <a:srgbClr val="003864"/>
                </a:solidFill>
                <a:latin typeface="Calibri Light"/>
                <a:cs typeface="Calibri Light"/>
              </a:rPr>
              <a:t>Impacts):</a:t>
            </a:r>
            <a:r>
              <a:rPr sz="1800" b="0" spc="-55" dirty="0">
                <a:solidFill>
                  <a:srgbClr val="003864"/>
                </a:solidFill>
                <a:latin typeface="Calibri Light"/>
                <a:cs typeface="Calibri Light"/>
              </a:rPr>
              <a:t> </a:t>
            </a:r>
            <a:r>
              <a:rPr sz="1800" b="0" dirty="0">
                <a:solidFill>
                  <a:srgbClr val="003864"/>
                </a:solidFill>
                <a:latin typeface="Calibri Light"/>
                <a:cs typeface="Calibri Light"/>
              </a:rPr>
              <a:t>Still</a:t>
            </a:r>
            <a:r>
              <a:rPr sz="1800" b="0" spc="-35" dirty="0">
                <a:solidFill>
                  <a:srgbClr val="003864"/>
                </a:solidFill>
                <a:latin typeface="Calibri Light"/>
                <a:cs typeface="Calibri Light"/>
              </a:rPr>
              <a:t> </a:t>
            </a:r>
            <a:r>
              <a:rPr sz="1800" b="0" dirty="0">
                <a:solidFill>
                  <a:srgbClr val="003864"/>
                </a:solidFill>
                <a:latin typeface="Calibri Light"/>
                <a:cs typeface="Calibri Light"/>
              </a:rPr>
              <a:t>being</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estimated</a:t>
            </a:r>
            <a:endParaRPr sz="1800" dirty="0">
              <a:latin typeface="Calibri Light"/>
              <a:cs typeface="Calibri Light"/>
            </a:endParaRPr>
          </a:p>
          <a:p>
            <a:pPr marL="299085" indent="-286385">
              <a:lnSpc>
                <a:spcPct val="100000"/>
              </a:lnSpc>
              <a:buFont typeface="Arial"/>
              <a:buChar char="•"/>
              <a:tabLst>
                <a:tab pos="299085" algn="l"/>
              </a:tabLst>
            </a:pPr>
            <a:r>
              <a:rPr sz="1800" b="0" dirty="0">
                <a:solidFill>
                  <a:srgbClr val="003864"/>
                </a:solidFill>
                <a:latin typeface="Calibri Light"/>
                <a:cs typeface="Calibri Light"/>
              </a:rPr>
              <a:t>Costs</a:t>
            </a:r>
            <a:r>
              <a:rPr sz="1800" b="0" spc="-35" dirty="0">
                <a:solidFill>
                  <a:srgbClr val="003864"/>
                </a:solidFill>
                <a:latin typeface="Calibri Light"/>
                <a:cs typeface="Calibri Light"/>
              </a:rPr>
              <a:t> </a:t>
            </a:r>
            <a:r>
              <a:rPr sz="1800" b="0" dirty="0">
                <a:solidFill>
                  <a:srgbClr val="003864"/>
                </a:solidFill>
                <a:latin typeface="Calibri Light"/>
                <a:cs typeface="Calibri Light"/>
              </a:rPr>
              <a:t>to</a:t>
            </a:r>
            <a:r>
              <a:rPr sz="1800" b="0" spc="-40" dirty="0">
                <a:solidFill>
                  <a:srgbClr val="003864"/>
                </a:solidFill>
                <a:latin typeface="Calibri Light"/>
                <a:cs typeface="Calibri Light"/>
              </a:rPr>
              <a:t> </a:t>
            </a:r>
            <a:r>
              <a:rPr sz="1800" b="0" dirty="0">
                <a:solidFill>
                  <a:srgbClr val="003864"/>
                </a:solidFill>
                <a:latin typeface="Calibri Light"/>
                <a:cs typeface="Calibri Light"/>
              </a:rPr>
              <a:t>counties:</a:t>
            </a:r>
            <a:r>
              <a:rPr sz="1800" b="0" spc="-35" dirty="0">
                <a:solidFill>
                  <a:srgbClr val="003864"/>
                </a:solidFill>
                <a:latin typeface="Calibri Light"/>
                <a:cs typeface="Calibri Light"/>
              </a:rPr>
              <a:t> </a:t>
            </a:r>
            <a:r>
              <a:rPr sz="1800" b="0" dirty="0">
                <a:solidFill>
                  <a:srgbClr val="003864"/>
                </a:solidFill>
                <a:latin typeface="Calibri Light"/>
                <a:cs typeface="Calibri Light"/>
              </a:rPr>
              <a:t>Still</a:t>
            </a:r>
            <a:r>
              <a:rPr sz="1800" b="0" spc="-35" dirty="0">
                <a:solidFill>
                  <a:srgbClr val="003864"/>
                </a:solidFill>
                <a:latin typeface="Calibri Light"/>
                <a:cs typeface="Calibri Light"/>
              </a:rPr>
              <a:t> </a:t>
            </a:r>
            <a:r>
              <a:rPr sz="1800" b="0" dirty="0">
                <a:solidFill>
                  <a:srgbClr val="003864"/>
                </a:solidFill>
                <a:latin typeface="Calibri Light"/>
                <a:cs typeface="Calibri Light"/>
              </a:rPr>
              <a:t>being</a:t>
            </a:r>
            <a:r>
              <a:rPr sz="1800" b="0" spc="-20" dirty="0">
                <a:solidFill>
                  <a:srgbClr val="003864"/>
                </a:solidFill>
                <a:latin typeface="Calibri Light"/>
                <a:cs typeface="Calibri Light"/>
              </a:rPr>
              <a:t> </a:t>
            </a:r>
            <a:r>
              <a:rPr sz="1800" b="0" spc="-10" dirty="0">
                <a:solidFill>
                  <a:srgbClr val="003864"/>
                </a:solidFill>
                <a:latin typeface="Calibri Light"/>
                <a:cs typeface="Calibri Light"/>
              </a:rPr>
              <a:t>estimated</a:t>
            </a:r>
            <a:endParaRPr sz="1800" dirty="0">
              <a:latin typeface="Calibri Light"/>
              <a:cs typeface="Calibri Light"/>
            </a:endParaRPr>
          </a:p>
        </p:txBody>
      </p:sp>
      <p:grpSp>
        <p:nvGrpSpPr>
          <p:cNvPr id="4" name="object 4"/>
          <p:cNvGrpSpPr/>
          <p:nvPr/>
        </p:nvGrpSpPr>
        <p:grpSpPr>
          <a:xfrm>
            <a:off x="817663" y="3211533"/>
            <a:ext cx="1654175" cy="1654810"/>
            <a:chOff x="817663" y="3211533"/>
            <a:chExt cx="1654175" cy="1654810"/>
          </a:xfrm>
        </p:grpSpPr>
        <p:sp>
          <p:nvSpPr>
            <p:cNvPr id="5" name="object 5"/>
            <p:cNvSpPr/>
            <p:nvPr/>
          </p:nvSpPr>
          <p:spPr>
            <a:xfrm>
              <a:off x="831923" y="3225792"/>
              <a:ext cx="1625600" cy="1626235"/>
            </a:xfrm>
            <a:custGeom>
              <a:avLst/>
              <a:gdLst/>
              <a:ahLst/>
              <a:cxnLst/>
              <a:rect l="l" t="t" r="r" b="b"/>
              <a:pathLst>
                <a:path w="1625600" h="1626235">
                  <a:moveTo>
                    <a:pt x="813290" y="0"/>
                  </a:moveTo>
                  <a:lnTo>
                    <a:pt x="812560" y="0"/>
                  </a:lnTo>
                  <a:lnTo>
                    <a:pt x="764176" y="1398"/>
                  </a:lnTo>
                  <a:lnTo>
                    <a:pt x="764603" y="1398"/>
                  </a:lnTo>
                  <a:lnTo>
                    <a:pt x="717388" y="5505"/>
                  </a:lnTo>
                  <a:lnTo>
                    <a:pt x="717553" y="5505"/>
                  </a:lnTo>
                  <a:lnTo>
                    <a:pt x="671331" y="12244"/>
                  </a:lnTo>
                  <a:lnTo>
                    <a:pt x="625997" y="21538"/>
                  </a:lnTo>
                  <a:lnTo>
                    <a:pt x="581623" y="33312"/>
                  </a:lnTo>
                  <a:lnTo>
                    <a:pt x="538282" y="47489"/>
                  </a:lnTo>
                  <a:lnTo>
                    <a:pt x="496051" y="63993"/>
                  </a:lnTo>
                  <a:lnTo>
                    <a:pt x="455004" y="82747"/>
                  </a:lnTo>
                  <a:lnTo>
                    <a:pt x="415218" y="103676"/>
                  </a:lnTo>
                  <a:lnTo>
                    <a:pt x="376957" y="126576"/>
                  </a:lnTo>
                  <a:lnTo>
                    <a:pt x="339907" y="151619"/>
                  </a:lnTo>
                  <a:lnTo>
                    <a:pt x="304346" y="178609"/>
                  </a:lnTo>
                  <a:lnTo>
                    <a:pt x="270350" y="207470"/>
                  </a:lnTo>
                  <a:lnTo>
                    <a:pt x="237994" y="238125"/>
                  </a:lnTo>
                  <a:lnTo>
                    <a:pt x="207356" y="270498"/>
                  </a:lnTo>
                  <a:lnTo>
                    <a:pt x="178511" y="304513"/>
                  </a:lnTo>
                  <a:lnTo>
                    <a:pt x="151536" y="340094"/>
                  </a:lnTo>
                  <a:lnTo>
                    <a:pt x="126506" y="377165"/>
                  </a:lnTo>
                  <a:lnTo>
                    <a:pt x="103433" y="415772"/>
                  </a:lnTo>
                  <a:lnTo>
                    <a:pt x="82536" y="455585"/>
                  </a:lnTo>
                  <a:lnTo>
                    <a:pt x="63813" y="496657"/>
                  </a:lnTo>
                  <a:lnTo>
                    <a:pt x="47339" y="538911"/>
                  </a:lnTo>
                  <a:lnTo>
                    <a:pt x="33191" y="582272"/>
                  </a:lnTo>
                  <a:lnTo>
                    <a:pt x="21445" y="626664"/>
                  </a:lnTo>
                  <a:lnTo>
                    <a:pt x="12177" y="672009"/>
                  </a:lnTo>
                  <a:lnTo>
                    <a:pt x="5463" y="718232"/>
                  </a:lnTo>
                  <a:lnTo>
                    <a:pt x="1458" y="764321"/>
                  </a:lnTo>
                  <a:lnTo>
                    <a:pt x="0" y="813007"/>
                  </a:lnTo>
                  <a:lnTo>
                    <a:pt x="1379" y="860777"/>
                  </a:lnTo>
                  <a:lnTo>
                    <a:pt x="5466" y="907820"/>
                  </a:lnTo>
                  <a:lnTo>
                    <a:pt x="12185" y="954060"/>
                  </a:lnTo>
                  <a:lnTo>
                    <a:pt x="21460" y="999421"/>
                  </a:lnTo>
                  <a:lnTo>
                    <a:pt x="33214" y="1043826"/>
                  </a:lnTo>
                  <a:lnTo>
                    <a:pt x="47371" y="1087199"/>
                  </a:lnTo>
                  <a:lnTo>
                    <a:pt x="63855" y="1129464"/>
                  </a:lnTo>
                  <a:lnTo>
                    <a:pt x="82590" y="1170545"/>
                  </a:lnTo>
                  <a:lnTo>
                    <a:pt x="103499" y="1210365"/>
                  </a:lnTo>
                  <a:lnTo>
                    <a:pt x="126506" y="1248849"/>
                  </a:lnTo>
                  <a:lnTo>
                    <a:pt x="151536" y="1285919"/>
                  </a:lnTo>
                  <a:lnTo>
                    <a:pt x="178511" y="1321500"/>
                  </a:lnTo>
                  <a:lnTo>
                    <a:pt x="207356" y="1355515"/>
                  </a:lnTo>
                  <a:lnTo>
                    <a:pt x="237994" y="1387888"/>
                  </a:lnTo>
                  <a:lnTo>
                    <a:pt x="270350" y="1418543"/>
                  </a:lnTo>
                  <a:lnTo>
                    <a:pt x="304346" y="1447404"/>
                  </a:lnTo>
                  <a:lnTo>
                    <a:pt x="339907" y="1474394"/>
                  </a:lnTo>
                  <a:lnTo>
                    <a:pt x="376957" y="1499437"/>
                  </a:lnTo>
                  <a:lnTo>
                    <a:pt x="415419" y="1522458"/>
                  </a:lnTo>
                  <a:lnTo>
                    <a:pt x="455218" y="1543378"/>
                  </a:lnTo>
                  <a:lnTo>
                    <a:pt x="496276" y="1562123"/>
                  </a:lnTo>
                  <a:lnTo>
                    <a:pt x="538518" y="1578616"/>
                  </a:lnTo>
                  <a:lnTo>
                    <a:pt x="581867" y="1592781"/>
                  </a:lnTo>
                  <a:lnTo>
                    <a:pt x="626248" y="1604541"/>
                  </a:lnTo>
                  <a:lnTo>
                    <a:pt x="671584" y="1613821"/>
                  </a:lnTo>
                  <a:lnTo>
                    <a:pt x="717799" y="1620544"/>
                  </a:lnTo>
                  <a:lnTo>
                    <a:pt x="764816" y="1624634"/>
                  </a:lnTo>
                  <a:lnTo>
                    <a:pt x="812560" y="1626014"/>
                  </a:lnTo>
                  <a:lnTo>
                    <a:pt x="860303" y="1624634"/>
                  </a:lnTo>
                  <a:lnTo>
                    <a:pt x="907321" y="1620544"/>
                  </a:lnTo>
                  <a:lnTo>
                    <a:pt x="953535" y="1613821"/>
                  </a:lnTo>
                  <a:lnTo>
                    <a:pt x="998871" y="1604541"/>
                  </a:lnTo>
                  <a:lnTo>
                    <a:pt x="1043252" y="1592781"/>
                  </a:lnTo>
                  <a:lnTo>
                    <a:pt x="1072500" y="1583224"/>
                  </a:lnTo>
                  <a:lnTo>
                    <a:pt x="812560" y="1583224"/>
                  </a:lnTo>
                  <a:lnTo>
                    <a:pt x="763876" y="1581709"/>
                  </a:lnTo>
                  <a:lnTo>
                    <a:pt x="715997" y="1577223"/>
                  </a:lnTo>
                  <a:lnTo>
                    <a:pt x="669013" y="1569857"/>
                  </a:lnTo>
                  <a:lnTo>
                    <a:pt x="623015" y="1559701"/>
                  </a:lnTo>
                  <a:lnTo>
                    <a:pt x="578091" y="1546845"/>
                  </a:lnTo>
                  <a:lnTo>
                    <a:pt x="534333" y="1531380"/>
                  </a:lnTo>
                  <a:lnTo>
                    <a:pt x="491830" y="1513396"/>
                  </a:lnTo>
                  <a:lnTo>
                    <a:pt x="450673" y="1492982"/>
                  </a:lnTo>
                  <a:lnTo>
                    <a:pt x="410952" y="1470229"/>
                  </a:lnTo>
                  <a:lnTo>
                    <a:pt x="372758" y="1445228"/>
                  </a:lnTo>
                  <a:lnTo>
                    <a:pt x="336179" y="1418068"/>
                  </a:lnTo>
                  <a:lnTo>
                    <a:pt x="301307" y="1388840"/>
                  </a:lnTo>
                  <a:lnTo>
                    <a:pt x="268231" y="1357634"/>
                  </a:lnTo>
                  <a:lnTo>
                    <a:pt x="237042" y="1324541"/>
                  </a:lnTo>
                  <a:lnTo>
                    <a:pt x="207831" y="1289649"/>
                  </a:lnTo>
                  <a:lnTo>
                    <a:pt x="180686" y="1253051"/>
                  </a:lnTo>
                  <a:lnTo>
                    <a:pt x="155698" y="1214835"/>
                  </a:lnTo>
                  <a:lnTo>
                    <a:pt x="132958" y="1175092"/>
                  </a:lnTo>
                  <a:lnTo>
                    <a:pt x="112556" y="1133912"/>
                  </a:lnTo>
                  <a:lnTo>
                    <a:pt x="94581" y="1091386"/>
                  </a:lnTo>
                  <a:lnTo>
                    <a:pt x="79124" y="1047604"/>
                  </a:lnTo>
                  <a:lnTo>
                    <a:pt x="66276" y="1002656"/>
                  </a:lnTo>
                  <a:lnTo>
                    <a:pt x="56125" y="956632"/>
                  </a:lnTo>
                  <a:lnTo>
                    <a:pt x="48764" y="909622"/>
                  </a:lnTo>
                  <a:lnTo>
                    <a:pt x="44280" y="861717"/>
                  </a:lnTo>
                  <a:lnTo>
                    <a:pt x="42766" y="813007"/>
                  </a:lnTo>
                  <a:lnTo>
                    <a:pt x="44302" y="765257"/>
                  </a:lnTo>
                  <a:lnTo>
                    <a:pt x="44333" y="764321"/>
                  </a:lnTo>
                  <a:lnTo>
                    <a:pt x="48862" y="716442"/>
                  </a:lnTo>
                  <a:lnTo>
                    <a:pt x="56263" y="669458"/>
                  </a:lnTo>
                  <a:lnTo>
                    <a:pt x="66448" y="623460"/>
                  </a:lnTo>
                  <a:lnTo>
                    <a:pt x="79325" y="578537"/>
                  </a:lnTo>
                  <a:lnTo>
                    <a:pt x="94804" y="534780"/>
                  </a:lnTo>
                  <a:lnTo>
                    <a:pt x="112797" y="492278"/>
                  </a:lnTo>
                  <a:lnTo>
                    <a:pt x="133213" y="451121"/>
                  </a:lnTo>
                  <a:lnTo>
                    <a:pt x="155962" y="411399"/>
                  </a:lnTo>
                  <a:lnTo>
                    <a:pt x="180954" y="373202"/>
                  </a:lnTo>
                  <a:lnTo>
                    <a:pt x="208100" y="336620"/>
                  </a:lnTo>
                  <a:lnTo>
                    <a:pt x="237309" y="301742"/>
                  </a:lnTo>
                  <a:lnTo>
                    <a:pt x="268492" y="268660"/>
                  </a:lnTo>
                  <a:lnTo>
                    <a:pt x="301558" y="237461"/>
                  </a:lnTo>
                  <a:lnTo>
                    <a:pt x="336418" y="208237"/>
                  </a:lnTo>
                  <a:lnTo>
                    <a:pt x="372982" y="181077"/>
                  </a:lnTo>
                  <a:lnTo>
                    <a:pt x="411160" y="156072"/>
                  </a:lnTo>
                  <a:lnTo>
                    <a:pt x="450863" y="133310"/>
                  </a:lnTo>
                  <a:lnTo>
                    <a:pt x="491999" y="112882"/>
                  </a:lnTo>
                  <a:lnTo>
                    <a:pt x="534479" y="94878"/>
                  </a:lnTo>
                  <a:lnTo>
                    <a:pt x="578215" y="79388"/>
                  </a:lnTo>
                  <a:lnTo>
                    <a:pt x="623114" y="66502"/>
                  </a:lnTo>
                  <a:lnTo>
                    <a:pt x="669088" y="56309"/>
                  </a:lnTo>
                  <a:lnTo>
                    <a:pt x="716047" y="48899"/>
                  </a:lnTo>
                  <a:lnTo>
                    <a:pt x="763901" y="44363"/>
                  </a:lnTo>
                  <a:lnTo>
                    <a:pt x="812560" y="42789"/>
                  </a:lnTo>
                  <a:lnTo>
                    <a:pt x="1072825" y="42789"/>
                  </a:lnTo>
                  <a:lnTo>
                    <a:pt x="1043864" y="33312"/>
                  </a:lnTo>
                  <a:lnTo>
                    <a:pt x="999509" y="21538"/>
                  </a:lnTo>
                  <a:lnTo>
                    <a:pt x="954198" y="12244"/>
                  </a:lnTo>
                  <a:lnTo>
                    <a:pt x="908007" y="5505"/>
                  </a:lnTo>
                  <a:lnTo>
                    <a:pt x="861012" y="1398"/>
                  </a:lnTo>
                  <a:lnTo>
                    <a:pt x="813290" y="0"/>
                  </a:lnTo>
                  <a:close/>
                </a:path>
                <a:path w="1625600" h="1626235">
                  <a:moveTo>
                    <a:pt x="1072825" y="42789"/>
                  </a:moveTo>
                  <a:lnTo>
                    <a:pt x="812560" y="42789"/>
                  </a:lnTo>
                  <a:lnTo>
                    <a:pt x="863106" y="44363"/>
                  </a:lnTo>
                  <a:lnTo>
                    <a:pt x="861862" y="44363"/>
                  </a:lnTo>
                  <a:lnTo>
                    <a:pt x="910282" y="48899"/>
                  </a:lnTo>
                  <a:lnTo>
                    <a:pt x="909815" y="48899"/>
                  </a:lnTo>
                  <a:lnTo>
                    <a:pt x="956106" y="56156"/>
                  </a:lnTo>
                  <a:lnTo>
                    <a:pt x="1002105" y="66312"/>
                  </a:lnTo>
                  <a:lnTo>
                    <a:pt x="1047028" y="79168"/>
                  </a:lnTo>
                  <a:lnTo>
                    <a:pt x="1090786" y="94633"/>
                  </a:lnTo>
                  <a:lnTo>
                    <a:pt x="1133289" y="112618"/>
                  </a:lnTo>
                  <a:lnTo>
                    <a:pt x="1174446" y="133031"/>
                  </a:lnTo>
                  <a:lnTo>
                    <a:pt x="1214167" y="155784"/>
                  </a:lnTo>
                  <a:lnTo>
                    <a:pt x="1252362" y="180785"/>
                  </a:lnTo>
                  <a:lnTo>
                    <a:pt x="1288940" y="207945"/>
                  </a:lnTo>
                  <a:lnTo>
                    <a:pt x="1323812" y="237173"/>
                  </a:lnTo>
                  <a:lnTo>
                    <a:pt x="1356888" y="268379"/>
                  </a:lnTo>
                  <a:lnTo>
                    <a:pt x="1388077" y="301473"/>
                  </a:lnTo>
                  <a:lnTo>
                    <a:pt x="1417289" y="336364"/>
                  </a:lnTo>
                  <a:lnTo>
                    <a:pt x="1444433" y="372963"/>
                  </a:lnTo>
                  <a:lnTo>
                    <a:pt x="1469421" y="411179"/>
                  </a:lnTo>
                  <a:lnTo>
                    <a:pt x="1492161" y="450921"/>
                  </a:lnTo>
                  <a:lnTo>
                    <a:pt x="1512564" y="492101"/>
                  </a:lnTo>
                  <a:lnTo>
                    <a:pt x="1530538" y="534627"/>
                  </a:lnTo>
                  <a:lnTo>
                    <a:pt x="1545995" y="578409"/>
                  </a:lnTo>
                  <a:lnTo>
                    <a:pt x="1558866" y="623460"/>
                  </a:lnTo>
                  <a:lnTo>
                    <a:pt x="1569006" y="669458"/>
                  </a:lnTo>
                  <a:lnTo>
                    <a:pt x="1576360" y="716442"/>
                  </a:lnTo>
                  <a:lnTo>
                    <a:pt x="1580840" y="764321"/>
                  </a:lnTo>
                  <a:lnTo>
                    <a:pt x="1582353" y="813007"/>
                  </a:lnTo>
                  <a:lnTo>
                    <a:pt x="1580868" y="860777"/>
                  </a:lnTo>
                  <a:lnTo>
                    <a:pt x="1580839" y="861717"/>
                  </a:lnTo>
                  <a:lnTo>
                    <a:pt x="1576356" y="909622"/>
                  </a:lnTo>
                  <a:lnTo>
                    <a:pt x="1568994" y="956632"/>
                  </a:lnTo>
                  <a:lnTo>
                    <a:pt x="1558844" y="1002656"/>
                  </a:lnTo>
                  <a:lnTo>
                    <a:pt x="1545995" y="1047604"/>
                  </a:lnTo>
                  <a:lnTo>
                    <a:pt x="1530538" y="1091387"/>
                  </a:lnTo>
                  <a:lnTo>
                    <a:pt x="1512564" y="1133913"/>
                  </a:lnTo>
                  <a:lnTo>
                    <a:pt x="1492161" y="1175092"/>
                  </a:lnTo>
                  <a:lnTo>
                    <a:pt x="1469421" y="1214835"/>
                  </a:lnTo>
                  <a:lnTo>
                    <a:pt x="1444434" y="1253051"/>
                  </a:lnTo>
                  <a:lnTo>
                    <a:pt x="1417289" y="1289649"/>
                  </a:lnTo>
                  <a:lnTo>
                    <a:pt x="1388077" y="1324541"/>
                  </a:lnTo>
                  <a:lnTo>
                    <a:pt x="1356888" y="1357635"/>
                  </a:lnTo>
                  <a:lnTo>
                    <a:pt x="1323812" y="1388840"/>
                  </a:lnTo>
                  <a:lnTo>
                    <a:pt x="1288940" y="1418068"/>
                  </a:lnTo>
                  <a:lnTo>
                    <a:pt x="1252362" y="1445228"/>
                  </a:lnTo>
                  <a:lnTo>
                    <a:pt x="1214167" y="1470229"/>
                  </a:lnTo>
                  <a:lnTo>
                    <a:pt x="1174446" y="1492982"/>
                  </a:lnTo>
                  <a:lnTo>
                    <a:pt x="1133289" y="1513396"/>
                  </a:lnTo>
                  <a:lnTo>
                    <a:pt x="1090786" y="1531380"/>
                  </a:lnTo>
                  <a:lnTo>
                    <a:pt x="1047028" y="1546845"/>
                  </a:lnTo>
                  <a:lnTo>
                    <a:pt x="1002105" y="1559701"/>
                  </a:lnTo>
                  <a:lnTo>
                    <a:pt x="956106" y="1569857"/>
                  </a:lnTo>
                  <a:lnTo>
                    <a:pt x="909122" y="1577223"/>
                  </a:lnTo>
                  <a:lnTo>
                    <a:pt x="861243" y="1581709"/>
                  </a:lnTo>
                  <a:lnTo>
                    <a:pt x="812560" y="1583224"/>
                  </a:lnTo>
                  <a:lnTo>
                    <a:pt x="1072500" y="1583224"/>
                  </a:lnTo>
                  <a:lnTo>
                    <a:pt x="1128843" y="1562123"/>
                  </a:lnTo>
                  <a:lnTo>
                    <a:pt x="1169902" y="1543378"/>
                  </a:lnTo>
                  <a:lnTo>
                    <a:pt x="1209700" y="1522458"/>
                  </a:lnTo>
                  <a:lnTo>
                    <a:pt x="1248162" y="1499438"/>
                  </a:lnTo>
                  <a:lnTo>
                    <a:pt x="1285212" y="1474394"/>
                  </a:lnTo>
                  <a:lnTo>
                    <a:pt x="1320773" y="1447404"/>
                  </a:lnTo>
                  <a:lnTo>
                    <a:pt x="1354770" y="1418543"/>
                  </a:lnTo>
                  <a:lnTo>
                    <a:pt x="1387125" y="1387888"/>
                  </a:lnTo>
                  <a:lnTo>
                    <a:pt x="1417763" y="1355515"/>
                  </a:lnTo>
                  <a:lnTo>
                    <a:pt x="1446608" y="1321500"/>
                  </a:lnTo>
                  <a:lnTo>
                    <a:pt x="1473584" y="1285919"/>
                  </a:lnTo>
                  <a:lnTo>
                    <a:pt x="1498613" y="1248849"/>
                  </a:lnTo>
                  <a:lnTo>
                    <a:pt x="1521620" y="1210365"/>
                  </a:lnTo>
                  <a:lnTo>
                    <a:pt x="1542530" y="1170545"/>
                  </a:lnTo>
                  <a:lnTo>
                    <a:pt x="1561264" y="1129464"/>
                  </a:lnTo>
                  <a:lnTo>
                    <a:pt x="1577748" y="1087199"/>
                  </a:lnTo>
                  <a:lnTo>
                    <a:pt x="1591905" y="1043826"/>
                  </a:lnTo>
                  <a:lnTo>
                    <a:pt x="1603659" y="999421"/>
                  </a:lnTo>
                  <a:lnTo>
                    <a:pt x="1612934" y="954060"/>
                  </a:lnTo>
                  <a:lnTo>
                    <a:pt x="1619653" y="907820"/>
                  </a:lnTo>
                  <a:lnTo>
                    <a:pt x="1623659" y="861717"/>
                  </a:lnTo>
                  <a:lnTo>
                    <a:pt x="1625120" y="813007"/>
                  </a:lnTo>
                  <a:lnTo>
                    <a:pt x="1623760" y="765257"/>
                  </a:lnTo>
                  <a:lnTo>
                    <a:pt x="1619694" y="718232"/>
                  </a:lnTo>
                  <a:lnTo>
                    <a:pt x="1612997" y="672009"/>
                  </a:lnTo>
                  <a:lnTo>
                    <a:pt x="1603746" y="626664"/>
                  </a:lnTo>
                  <a:lnTo>
                    <a:pt x="1592016" y="582272"/>
                  </a:lnTo>
                  <a:lnTo>
                    <a:pt x="1577884" y="538911"/>
                  </a:lnTo>
                  <a:lnTo>
                    <a:pt x="1561426" y="496657"/>
                  </a:lnTo>
                  <a:lnTo>
                    <a:pt x="1542718" y="455585"/>
                  </a:lnTo>
                  <a:lnTo>
                    <a:pt x="1521836" y="415773"/>
                  </a:lnTo>
                  <a:lnTo>
                    <a:pt x="1498857" y="377295"/>
                  </a:lnTo>
                  <a:lnTo>
                    <a:pt x="1473856" y="340230"/>
                  </a:lnTo>
                  <a:lnTo>
                    <a:pt x="1446909" y="304652"/>
                  </a:lnTo>
                  <a:lnTo>
                    <a:pt x="1418093" y="270639"/>
                  </a:lnTo>
                  <a:lnTo>
                    <a:pt x="1387484" y="238265"/>
                  </a:lnTo>
                  <a:lnTo>
                    <a:pt x="1355157" y="207609"/>
                  </a:lnTo>
                  <a:lnTo>
                    <a:pt x="1321190" y="178746"/>
                  </a:lnTo>
                  <a:lnTo>
                    <a:pt x="1285658" y="151752"/>
                  </a:lnTo>
                  <a:lnTo>
                    <a:pt x="1248637" y="126703"/>
                  </a:lnTo>
                  <a:lnTo>
                    <a:pt x="1210203" y="103676"/>
                  </a:lnTo>
                  <a:lnTo>
                    <a:pt x="1170433" y="82747"/>
                  </a:lnTo>
                  <a:lnTo>
                    <a:pt x="1129402" y="63993"/>
                  </a:lnTo>
                  <a:lnTo>
                    <a:pt x="1087187" y="47489"/>
                  </a:lnTo>
                  <a:lnTo>
                    <a:pt x="1072825" y="42789"/>
                  </a:lnTo>
                  <a:close/>
                </a:path>
              </a:pathLst>
            </a:custGeom>
            <a:solidFill>
              <a:srgbClr val="78BD20"/>
            </a:solidFill>
          </p:spPr>
          <p:txBody>
            <a:bodyPr wrap="square" lIns="0" tIns="0" rIns="0" bIns="0" rtlCol="0"/>
            <a:lstStyle/>
            <a:p>
              <a:endParaRPr/>
            </a:p>
          </p:txBody>
        </p:sp>
        <p:sp>
          <p:nvSpPr>
            <p:cNvPr id="6" name="object 6"/>
            <p:cNvSpPr/>
            <p:nvPr/>
          </p:nvSpPr>
          <p:spPr>
            <a:xfrm>
              <a:off x="831923" y="3225792"/>
              <a:ext cx="1625600" cy="1626235"/>
            </a:xfrm>
            <a:custGeom>
              <a:avLst/>
              <a:gdLst/>
              <a:ahLst/>
              <a:cxnLst/>
              <a:rect l="l" t="t" r="r" b="b"/>
              <a:pathLst>
                <a:path w="1625600" h="1626235">
                  <a:moveTo>
                    <a:pt x="812560" y="42789"/>
                  </a:moveTo>
                  <a:lnTo>
                    <a:pt x="861243" y="44305"/>
                  </a:lnTo>
                  <a:lnTo>
                    <a:pt x="909122" y="48790"/>
                  </a:lnTo>
                  <a:lnTo>
                    <a:pt x="956106" y="56156"/>
                  </a:lnTo>
                  <a:lnTo>
                    <a:pt x="1002105" y="66312"/>
                  </a:lnTo>
                  <a:lnTo>
                    <a:pt x="1047028" y="79168"/>
                  </a:lnTo>
                  <a:lnTo>
                    <a:pt x="1090786" y="94633"/>
                  </a:lnTo>
                  <a:lnTo>
                    <a:pt x="1133289" y="112618"/>
                  </a:lnTo>
                  <a:lnTo>
                    <a:pt x="1174446" y="133031"/>
                  </a:lnTo>
                  <a:lnTo>
                    <a:pt x="1214167" y="155784"/>
                  </a:lnTo>
                  <a:lnTo>
                    <a:pt x="1252362" y="180785"/>
                  </a:lnTo>
                  <a:lnTo>
                    <a:pt x="1288940" y="207945"/>
                  </a:lnTo>
                  <a:lnTo>
                    <a:pt x="1323812" y="237173"/>
                  </a:lnTo>
                  <a:lnTo>
                    <a:pt x="1356888" y="268379"/>
                  </a:lnTo>
                  <a:lnTo>
                    <a:pt x="1388077" y="301473"/>
                  </a:lnTo>
                  <a:lnTo>
                    <a:pt x="1417289" y="336364"/>
                  </a:lnTo>
                  <a:lnTo>
                    <a:pt x="1444434" y="372963"/>
                  </a:lnTo>
                  <a:lnTo>
                    <a:pt x="1469421" y="411179"/>
                  </a:lnTo>
                  <a:lnTo>
                    <a:pt x="1492161" y="450921"/>
                  </a:lnTo>
                  <a:lnTo>
                    <a:pt x="1512564" y="492101"/>
                  </a:lnTo>
                  <a:lnTo>
                    <a:pt x="1530538" y="534627"/>
                  </a:lnTo>
                  <a:lnTo>
                    <a:pt x="1545995" y="578409"/>
                  </a:lnTo>
                  <a:lnTo>
                    <a:pt x="1558844" y="623357"/>
                  </a:lnTo>
                  <a:lnTo>
                    <a:pt x="1568994" y="669381"/>
                  </a:lnTo>
                  <a:lnTo>
                    <a:pt x="1576356" y="716391"/>
                  </a:lnTo>
                  <a:lnTo>
                    <a:pt x="1580839" y="764296"/>
                  </a:lnTo>
                  <a:lnTo>
                    <a:pt x="1582353" y="813007"/>
                  </a:lnTo>
                  <a:lnTo>
                    <a:pt x="1580839" y="861717"/>
                  </a:lnTo>
                  <a:lnTo>
                    <a:pt x="1576356" y="909622"/>
                  </a:lnTo>
                  <a:lnTo>
                    <a:pt x="1568994" y="956632"/>
                  </a:lnTo>
                  <a:lnTo>
                    <a:pt x="1558844" y="1002656"/>
                  </a:lnTo>
                  <a:lnTo>
                    <a:pt x="1545995" y="1047604"/>
                  </a:lnTo>
                  <a:lnTo>
                    <a:pt x="1530538" y="1091387"/>
                  </a:lnTo>
                  <a:lnTo>
                    <a:pt x="1512564" y="1133913"/>
                  </a:lnTo>
                  <a:lnTo>
                    <a:pt x="1492161" y="1175092"/>
                  </a:lnTo>
                  <a:lnTo>
                    <a:pt x="1469421" y="1214835"/>
                  </a:lnTo>
                  <a:lnTo>
                    <a:pt x="1444434" y="1253051"/>
                  </a:lnTo>
                  <a:lnTo>
                    <a:pt x="1417289" y="1289649"/>
                  </a:lnTo>
                  <a:lnTo>
                    <a:pt x="1388077" y="1324541"/>
                  </a:lnTo>
                  <a:lnTo>
                    <a:pt x="1356888" y="1357635"/>
                  </a:lnTo>
                  <a:lnTo>
                    <a:pt x="1323812" y="1388841"/>
                  </a:lnTo>
                  <a:lnTo>
                    <a:pt x="1288940" y="1418068"/>
                  </a:lnTo>
                  <a:lnTo>
                    <a:pt x="1252362" y="1445228"/>
                  </a:lnTo>
                  <a:lnTo>
                    <a:pt x="1214167" y="1470229"/>
                  </a:lnTo>
                  <a:lnTo>
                    <a:pt x="1174446" y="1492982"/>
                  </a:lnTo>
                  <a:lnTo>
                    <a:pt x="1133289" y="1513396"/>
                  </a:lnTo>
                  <a:lnTo>
                    <a:pt x="1090787" y="1531380"/>
                  </a:lnTo>
                  <a:lnTo>
                    <a:pt x="1047028" y="1546845"/>
                  </a:lnTo>
                  <a:lnTo>
                    <a:pt x="1002105" y="1559701"/>
                  </a:lnTo>
                  <a:lnTo>
                    <a:pt x="956106" y="1569857"/>
                  </a:lnTo>
                  <a:lnTo>
                    <a:pt x="909122" y="1577223"/>
                  </a:lnTo>
                  <a:lnTo>
                    <a:pt x="861243" y="1581709"/>
                  </a:lnTo>
                  <a:lnTo>
                    <a:pt x="812560" y="1583224"/>
                  </a:lnTo>
                  <a:lnTo>
                    <a:pt x="763876" y="1581709"/>
                  </a:lnTo>
                  <a:lnTo>
                    <a:pt x="715997" y="1577223"/>
                  </a:lnTo>
                  <a:lnTo>
                    <a:pt x="669013" y="1569857"/>
                  </a:lnTo>
                  <a:lnTo>
                    <a:pt x="623015" y="1559701"/>
                  </a:lnTo>
                  <a:lnTo>
                    <a:pt x="578091" y="1546845"/>
                  </a:lnTo>
                  <a:lnTo>
                    <a:pt x="534333" y="1531380"/>
                  </a:lnTo>
                  <a:lnTo>
                    <a:pt x="491830" y="1513396"/>
                  </a:lnTo>
                  <a:lnTo>
                    <a:pt x="450673" y="1492982"/>
                  </a:lnTo>
                  <a:lnTo>
                    <a:pt x="410952" y="1470229"/>
                  </a:lnTo>
                  <a:lnTo>
                    <a:pt x="372758" y="1445228"/>
                  </a:lnTo>
                  <a:lnTo>
                    <a:pt x="336179" y="1418068"/>
                  </a:lnTo>
                  <a:lnTo>
                    <a:pt x="301307" y="1388840"/>
                  </a:lnTo>
                  <a:lnTo>
                    <a:pt x="268231" y="1357634"/>
                  </a:lnTo>
                  <a:lnTo>
                    <a:pt x="237042" y="1324541"/>
                  </a:lnTo>
                  <a:lnTo>
                    <a:pt x="207831" y="1289649"/>
                  </a:lnTo>
                  <a:lnTo>
                    <a:pt x="180686" y="1253051"/>
                  </a:lnTo>
                  <a:lnTo>
                    <a:pt x="155698" y="1214835"/>
                  </a:lnTo>
                  <a:lnTo>
                    <a:pt x="132958" y="1175092"/>
                  </a:lnTo>
                  <a:lnTo>
                    <a:pt x="112556" y="1133913"/>
                  </a:lnTo>
                  <a:lnTo>
                    <a:pt x="94581" y="1091387"/>
                  </a:lnTo>
                  <a:lnTo>
                    <a:pt x="79124" y="1047604"/>
                  </a:lnTo>
                  <a:lnTo>
                    <a:pt x="66276" y="1002656"/>
                  </a:lnTo>
                  <a:lnTo>
                    <a:pt x="56125" y="956632"/>
                  </a:lnTo>
                  <a:lnTo>
                    <a:pt x="48764" y="909622"/>
                  </a:lnTo>
                  <a:lnTo>
                    <a:pt x="44280" y="861717"/>
                  </a:lnTo>
                  <a:lnTo>
                    <a:pt x="42766" y="813007"/>
                  </a:lnTo>
                  <a:lnTo>
                    <a:pt x="44333" y="764321"/>
                  </a:lnTo>
                  <a:lnTo>
                    <a:pt x="48862" y="716442"/>
                  </a:lnTo>
                  <a:lnTo>
                    <a:pt x="56263" y="669458"/>
                  </a:lnTo>
                  <a:lnTo>
                    <a:pt x="66448" y="623460"/>
                  </a:lnTo>
                  <a:lnTo>
                    <a:pt x="79325" y="578537"/>
                  </a:lnTo>
                  <a:lnTo>
                    <a:pt x="94804" y="534780"/>
                  </a:lnTo>
                  <a:lnTo>
                    <a:pt x="112797" y="492278"/>
                  </a:lnTo>
                  <a:lnTo>
                    <a:pt x="133213" y="451121"/>
                  </a:lnTo>
                  <a:lnTo>
                    <a:pt x="155962" y="411399"/>
                  </a:lnTo>
                  <a:lnTo>
                    <a:pt x="180954" y="373202"/>
                  </a:lnTo>
                  <a:lnTo>
                    <a:pt x="208100" y="336620"/>
                  </a:lnTo>
                  <a:lnTo>
                    <a:pt x="237309" y="301742"/>
                  </a:lnTo>
                  <a:lnTo>
                    <a:pt x="268492" y="268660"/>
                  </a:lnTo>
                  <a:lnTo>
                    <a:pt x="301558" y="237461"/>
                  </a:lnTo>
                  <a:lnTo>
                    <a:pt x="336418" y="208237"/>
                  </a:lnTo>
                  <a:lnTo>
                    <a:pt x="372982" y="181077"/>
                  </a:lnTo>
                  <a:lnTo>
                    <a:pt x="411160" y="156072"/>
                  </a:lnTo>
                  <a:lnTo>
                    <a:pt x="450863" y="133310"/>
                  </a:lnTo>
                  <a:lnTo>
                    <a:pt x="491999" y="112882"/>
                  </a:lnTo>
                  <a:lnTo>
                    <a:pt x="534479" y="94878"/>
                  </a:lnTo>
                  <a:lnTo>
                    <a:pt x="578215" y="79388"/>
                  </a:lnTo>
                  <a:lnTo>
                    <a:pt x="623114" y="66502"/>
                  </a:lnTo>
                  <a:lnTo>
                    <a:pt x="669088" y="56309"/>
                  </a:lnTo>
                  <a:lnTo>
                    <a:pt x="716047" y="48899"/>
                  </a:lnTo>
                  <a:lnTo>
                    <a:pt x="763901" y="44363"/>
                  </a:lnTo>
                  <a:lnTo>
                    <a:pt x="812560" y="42789"/>
                  </a:lnTo>
                </a:path>
                <a:path w="1625600" h="1626235">
                  <a:moveTo>
                    <a:pt x="812560" y="0"/>
                  </a:moveTo>
                  <a:lnTo>
                    <a:pt x="764816" y="1380"/>
                  </a:lnTo>
                  <a:lnTo>
                    <a:pt x="717799" y="5469"/>
                  </a:lnTo>
                  <a:lnTo>
                    <a:pt x="671584" y="12192"/>
                  </a:lnTo>
                  <a:lnTo>
                    <a:pt x="626248" y="21472"/>
                  </a:lnTo>
                  <a:lnTo>
                    <a:pt x="581867" y="33232"/>
                  </a:lnTo>
                  <a:lnTo>
                    <a:pt x="538518" y="47397"/>
                  </a:lnTo>
                  <a:lnTo>
                    <a:pt x="496276" y="63890"/>
                  </a:lnTo>
                  <a:lnTo>
                    <a:pt x="455218" y="82635"/>
                  </a:lnTo>
                  <a:lnTo>
                    <a:pt x="415419" y="103556"/>
                  </a:lnTo>
                  <a:lnTo>
                    <a:pt x="376957" y="126576"/>
                  </a:lnTo>
                  <a:lnTo>
                    <a:pt x="339907" y="151619"/>
                  </a:lnTo>
                  <a:lnTo>
                    <a:pt x="304346" y="178609"/>
                  </a:lnTo>
                  <a:lnTo>
                    <a:pt x="270350" y="207470"/>
                  </a:lnTo>
                  <a:lnTo>
                    <a:pt x="237994" y="238125"/>
                  </a:lnTo>
                  <a:lnTo>
                    <a:pt x="207356" y="270498"/>
                  </a:lnTo>
                  <a:lnTo>
                    <a:pt x="178511" y="304513"/>
                  </a:lnTo>
                  <a:lnTo>
                    <a:pt x="151536" y="340094"/>
                  </a:lnTo>
                  <a:lnTo>
                    <a:pt x="126506" y="377165"/>
                  </a:lnTo>
                  <a:lnTo>
                    <a:pt x="103499" y="415648"/>
                  </a:lnTo>
                  <a:lnTo>
                    <a:pt x="82590" y="455468"/>
                  </a:lnTo>
                  <a:lnTo>
                    <a:pt x="63855" y="496549"/>
                  </a:lnTo>
                  <a:lnTo>
                    <a:pt x="47371" y="538814"/>
                  </a:lnTo>
                  <a:lnTo>
                    <a:pt x="33214" y="582187"/>
                  </a:lnTo>
                  <a:lnTo>
                    <a:pt x="21460" y="626593"/>
                  </a:lnTo>
                  <a:lnTo>
                    <a:pt x="12185" y="671953"/>
                  </a:lnTo>
                  <a:lnTo>
                    <a:pt x="5466" y="718193"/>
                  </a:lnTo>
                  <a:lnTo>
                    <a:pt x="1379" y="765237"/>
                  </a:lnTo>
                  <a:lnTo>
                    <a:pt x="0" y="813007"/>
                  </a:lnTo>
                  <a:lnTo>
                    <a:pt x="1379" y="860777"/>
                  </a:lnTo>
                  <a:lnTo>
                    <a:pt x="5466" y="907820"/>
                  </a:lnTo>
                  <a:lnTo>
                    <a:pt x="12185" y="954060"/>
                  </a:lnTo>
                  <a:lnTo>
                    <a:pt x="21460" y="999421"/>
                  </a:lnTo>
                  <a:lnTo>
                    <a:pt x="33214" y="1043826"/>
                  </a:lnTo>
                  <a:lnTo>
                    <a:pt x="47371" y="1087199"/>
                  </a:lnTo>
                  <a:lnTo>
                    <a:pt x="63855" y="1129464"/>
                  </a:lnTo>
                  <a:lnTo>
                    <a:pt x="82590" y="1170545"/>
                  </a:lnTo>
                  <a:lnTo>
                    <a:pt x="103499" y="1210365"/>
                  </a:lnTo>
                  <a:lnTo>
                    <a:pt x="126506" y="1248849"/>
                  </a:lnTo>
                  <a:lnTo>
                    <a:pt x="151536" y="1285919"/>
                  </a:lnTo>
                  <a:lnTo>
                    <a:pt x="178511" y="1321500"/>
                  </a:lnTo>
                  <a:lnTo>
                    <a:pt x="207356" y="1355515"/>
                  </a:lnTo>
                  <a:lnTo>
                    <a:pt x="237994" y="1387888"/>
                  </a:lnTo>
                  <a:lnTo>
                    <a:pt x="270350" y="1418543"/>
                  </a:lnTo>
                  <a:lnTo>
                    <a:pt x="304346" y="1447404"/>
                  </a:lnTo>
                  <a:lnTo>
                    <a:pt x="339907" y="1474394"/>
                  </a:lnTo>
                  <a:lnTo>
                    <a:pt x="376957" y="1499438"/>
                  </a:lnTo>
                  <a:lnTo>
                    <a:pt x="415419" y="1522458"/>
                  </a:lnTo>
                  <a:lnTo>
                    <a:pt x="455218" y="1543378"/>
                  </a:lnTo>
                  <a:lnTo>
                    <a:pt x="496276" y="1562123"/>
                  </a:lnTo>
                  <a:lnTo>
                    <a:pt x="538518" y="1578616"/>
                  </a:lnTo>
                  <a:lnTo>
                    <a:pt x="581867" y="1592781"/>
                  </a:lnTo>
                  <a:lnTo>
                    <a:pt x="626248" y="1604542"/>
                  </a:lnTo>
                  <a:lnTo>
                    <a:pt x="671584" y="1613821"/>
                  </a:lnTo>
                  <a:lnTo>
                    <a:pt x="717799" y="1620544"/>
                  </a:lnTo>
                  <a:lnTo>
                    <a:pt x="764816" y="1624634"/>
                  </a:lnTo>
                  <a:lnTo>
                    <a:pt x="812560" y="1626014"/>
                  </a:lnTo>
                  <a:lnTo>
                    <a:pt x="860303" y="1624634"/>
                  </a:lnTo>
                  <a:lnTo>
                    <a:pt x="907321" y="1620544"/>
                  </a:lnTo>
                  <a:lnTo>
                    <a:pt x="953535" y="1613821"/>
                  </a:lnTo>
                  <a:lnTo>
                    <a:pt x="998871" y="1604542"/>
                  </a:lnTo>
                  <a:lnTo>
                    <a:pt x="1043252" y="1592781"/>
                  </a:lnTo>
                  <a:lnTo>
                    <a:pt x="1086601" y="1578616"/>
                  </a:lnTo>
                  <a:lnTo>
                    <a:pt x="1128843" y="1562123"/>
                  </a:lnTo>
                  <a:lnTo>
                    <a:pt x="1169902" y="1543378"/>
                  </a:lnTo>
                  <a:lnTo>
                    <a:pt x="1209700" y="1522458"/>
                  </a:lnTo>
                  <a:lnTo>
                    <a:pt x="1248162" y="1499438"/>
                  </a:lnTo>
                  <a:lnTo>
                    <a:pt x="1285212" y="1474394"/>
                  </a:lnTo>
                  <a:lnTo>
                    <a:pt x="1320773" y="1447404"/>
                  </a:lnTo>
                  <a:lnTo>
                    <a:pt x="1354770" y="1418544"/>
                  </a:lnTo>
                  <a:lnTo>
                    <a:pt x="1387125" y="1387888"/>
                  </a:lnTo>
                  <a:lnTo>
                    <a:pt x="1417764" y="1355515"/>
                  </a:lnTo>
                  <a:lnTo>
                    <a:pt x="1446608" y="1321500"/>
                  </a:lnTo>
                  <a:lnTo>
                    <a:pt x="1473584" y="1285919"/>
                  </a:lnTo>
                  <a:lnTo>
                    <a:pt x="1498613" y="1248849"/>
                  </a:lnTo>
                  <a:lnTo>
                    <a:pt x="1521621" y="1210365"/>
                  </a:lnTo>
                  <a:lnTo>
                    <a:pt x="1542530" y="1170545"/>
                  </a:lnTo>
                  <a:lnTo>
                    <a:pt x="1561264" y="1129464"/>
                  </a:lnTo>
                  <a:lnTo>
                    <a:pt x="1577748" y="1087199"/>
                  </a:lnTo>
                  <a:lnTo>
                    <a:pt x="1591905" y="1043826"/>
                  </a:lnTo>
                  <a:lnTo>
                    <a:pt x="1603659" y="999421"/>
                  </a:lnTo>
                  <a:lnTo>
                    <a:pt x="1612934" y="954060"/>
                  </a:lnTo>
                  <a:lnTo>
                    <a:pt x="1619653" y="907820"/>
                  </a:lnTo>
                  <a:lnTo>
                    <a:pt x="1623740" y="860777"/>
                  </a:lnTo>
                  <a:lnTo>
                    <a:pt x="1625120" y="813007"/>
                  </a:lnTo>
                  <a:lnTo>
                    <a:pt x="1623760" y="765257"/>
                  </a:lnTo>
                  <a:lnTo>
                    <a:pt x="1619694" y="718232"/>
                  </a:lnTo>
                  <a:lnTo>
                    <a:pt x="1612997" y="672009"/>
                  </a:lnTo>
                  <a:lnTo>
                    <a:pt x="1603746" y="626664"/>
                  </a:lnTo>
                  <a:lnTo>
                    <a:pt x="1592016" y="582272"/>
                  </a:lnTo>
                  <a:lnTo>
                    <a:pt x="1577884" y="538911"/>
                  </a:lnTo>
                  <a:lnTo>
                    <a:pt x="1561426" y="496657"/>
                  </a:lnTo>
                  <a:lnTo>
                    <a:pt x="1542718" y="455585"/>
                  </a:lnTo>
                  <a:lnTo>
                    <a:pt x="1521836" y="415773"/>
                  </a:lnTo>
                  <a:lnTo>
                    <a:pt x="1498857" y="377295"/>
                  </a:lnTo>
                  <a:lnTo>
                    <a:pt x="1473856" y="340230"/>
                  </a:lnTo>
                  <a:lnTo>
                    <a:pt x="1446909" y="304652"/>
                  </a:lnTo>
                  <a:lnTo>
                    <a:pt x="1418093" y="270639"/>
                  </a:lnTo>
                  <a:lnTo>
                    <a:pt x="1387484" y="238265"/>
                  </a:lnTo>
                  <a:lnTo>
                    <a:pt x="1355157" y="207609"/>
                  </a:lnTo>
                  <a:lnTo>
                    <a:pt x="1321190" y="178746"/>
                  </a:lnTo>
                  <a:lnTo>
                    <a:pt x="1285658" y="151752"/>
                  </a:lnTo>
                  <a:lnTo>
                    <a:pt x="1248637" y="126703"/>
                  </a:lnTo>
                  <a:lnTo>
                    <a:pt x="1210203" y="103676"/>
                  </a:lnTo>
                  <a:lnTo>
                    <a:pt x="1170433" y="82747"/>
                  </a:lnTo>
                  <a:lnTo>
                    <a:pt x="1129402" y="63993"/>
                  </a:lnTo>
                  <a:lnTo>
                    <a:pt x="1087187" y="47489"/>
                  </a:lnTo>
                  <a:lnTo>
                    <a:pt x="1043864" y="33312"/>
                  </a:lnTo>
                  <a:lnTo>
                    <a:pt x="999509" y="21538"/>
                  </a:lnTo>
                  <a:lnTo>
                    <a:pt x="954198" y="12244"/>
                  </a:lnTo>
                  <a:lnTo>
                    <a:pt x="908007" y="5505"/>
                  </a:lnTo>
                  <a:lnTo>
                    <a:pt x="861012" y="1398"/>
                  </a:lnTo>
                  <a:lnTo>
                    <a:pt x="813290" y="0"/>
                  </a:lnTo>
                  <a:lnTo>
                    <a:pt x="812560" y="0"/>
                  </a:lnTo>
                  <a:close/>
                </a:path>
              </a:pathLst>
            </a:custGeom>
            <a:ln w="28518">
              <a:solidFill>
                <a:srgbClr val="78BD20"/>
              </a:solidFill>
            </a:ln>
          </p:spPr>
          <p:txBody>
            <a:bodyPr wrap="square" lIns="0" tIns="0" rIns="0" bIns="0" rtlCol="0"/>
            <a:lstStyle/>
            <a:p>
              <a:endParaRPr/>
            </a:p>
          </p:txBody>
        </p:sp>
        <p:sp>
          <p:nvSpPr>
            <p:cNvPr id="7" name="object 7"/>
            <p:cNvSpPr/>
            <p:nvPr/>
          </p:nvSpPr>
          <p:spPr>
            <a:xfrm>
              <a:off x="1131287" y="3525321"/>
              <a:ext cx="1026794" cy="1027430"/>
            </a:xfrm>
            <a:custGeom>
              <a:avLst/>
              <a:gdLst/>
              <a:ahLst/>
              <a:cxnLst/>
              <a:rect l="l" t="t" r="r" b="b"/>
              <a:pathLst>
                <a:path w="1026794" h="1027429">
                  <a:moveTo>
                    <a:pt x="684261" y="0"/>
                  </a:moveTo>
                  <a:lnTo>
                    <a:pt x="342130" y="0"/>
                  </a:lnTo>
                  <a:lnTo>
                    <a:pt x="342130" y="342318"/>
                  </a:lnTo>
                  <a:lnTo>
                    <a:pt x="0" y="342318"/>
                  </a:lnTo>
                  <a:lnTo>
                    <a:pt x="0" y="684637"/>
                  </a:lnTo>
                  <a:lnTo>
                    <a:pt x="342130" y="684637"/>
                  </a:lnTo>
                  <a:lnTo>
                    <a:pt x="342130" y="1026956"/>
                  </a:lnTo>
                  <a:lnTo>
                    <a:pt x="684261" y="1026956"/>
                  </a:lnTo>
                  <a:lnTo>
                    <a:pt x="684261" y="984166"/>
                  </a:lnTo>
                  <a:lnTo>
                    <a:pt x="384896" y="984166"/>
                  </a:lnTo>
                  <a:lnTo>
                    <a:pt x="384896" y="641847"/>
                  </a:lnTo>
                  <a:lnTo>
                    <a:pt x="42766" y="641847"/>
                  </a:lnTo>
                  <a:lnTo>
                    <a:pt x="42766" y="385108"/>
                  </a:lnTo>
                  <a:lnTo>
                    <a:pt x="384896" y="385108"/>
                  </a:lnTo>
                  <a:lnTo>
                    <a:pt x="384896" y="42789"/>
                  </a:lnTo>
                  <a:lnTo>
                    <a:pt x="684261" y="42789"/>
                  </a:lnTo>
                  <a:lnTo>
                    <a:pt x="684261" y="0"/>
                  </a:lnTo>
                  <a:close/>
                </a:path>
                <a:path w="1026794" h="1027429">
                  <a:moveTo>
                    <a:pt x="684261" y="42789"/>
                  </a:moveTo>
                  <a:lnTo>
                    <a:pt x="641494" y="42789"/>
                  </a:lnTo>
                  <a:lnTo>
                    <a:pt x="641494" y="385108"/>
                  </a:lnTo>
                  <a:lnTo>
                    <a:pt x="983625" y="385108"/>
                  </a:lnTo>
                  <a:lnTo>
                    <a:pt x="983625" y="641847"/>
                  </a:lnTo>
                  <a:lnTo>
                    <a:pt x="641494" y="641847"/>
                  </a:lnTo>
                  <a:lnTo>
                    <a:pt x="641494" y="984166"/>
                  </a:lnTo>
                  <a:lnTo>
                    <a:pt x="684261" y="984166"/>
                  </a:lnTo>
                  <a:lnTo>
                    <a:pt x="684261" y="684637"/>
                  </a:lnTo>
                  <a:lnTo>
                    <a:pt x="1026391" y="684637"/>
                  </a:lnTo>
                  <a:lnTo>
                    <a:pt x="1026391" y="342318"/>
                  </a:lnTo>
                  <a:lnTo>
                    <a:pt x="684261" y="342318"/>
                  </a:lnTo>
                  <a:lnTo>
                    <a:pt x="684261" y="42789"/>
                  </a:lnTo>
                  <a:close/>
                </a:path>
              </a:pathLst>
            </a:custGeom>
            <a:solidFill>
              <a:srgbClr val="78BD20"/>
            </a:solidFill>
          </p:spPr>
          <p:txBody>
            <a:bodyPr wrap="square" lIns="0" tIns="0" rIns="0" bIns="0" rtlCol="0"/>
            <a:lstStyle/>
            <a:p>
              <a:endParaRPr/>
            </a:p>
          </p:txBody>
        </p:sp>
        <p:sp>
          <p:nvSpPr>
            <p:cNvPr id="8" name="object 8"/>
            <p:cNvSpPr/>
            <p:nvPr/>
          </p:nvSpPr>
          <p:spPr>
            <a:xfrm>
              <a:off x="1131287" y="3525321"/>
              <a:ext cx="1026794" cy="1027430"/>
            </a:xfrm>
            <a:custGeom>
              <a:avLst/>
              <a:gdLst/>
              <a:ahLst/>
              <a:cxnLst/>
              <a:rect l="l" t="t" r="r" b="b"/>
              <a:pathLst>
                <a:path w="1026794" h="1027429">
                  <a:moveTo>
                    <a:pt x="641494" y="42789"/>
                  </a:moveTo>
                  <a:lnTo>
                    <a:pt x="641494" y="385108"/>
                  </a:lnTo>
                  <a:lnTo>
                    <a:pt x="983625" y="385108"/>
                  </a:lnTo>
                  <a:lnTo>
                    <a:pt x="983625" y="641847"/>
                  </a:lnTo>
                  <a:lnTo>
                    <a:pt x="641494" y="641847"/>
                  </a:lnTo>
                  <a:lnTo>
                    <a:pt x="641494" y="984166"/>
                  </a:lnTo>
                  <a:lnTo>
                    <a:pt x="384896" y="984166"/>
                  </a:lnTo>
                  <a:lnTo>
                    <a:pt x="384896" y="641847"/>
                  </a:lnTo>
                  <a:lnTo>
                    <a:pt x="42766" y="641847"/>
                  </a:lnTo>
                  <a:lnTo>
                    <a:pt x="42766" y="385108"/>
                  </a:lnTo>
                  <a:lnTo>
                    <a:pt x="384896" y="385108"/>
                  </a:lnTo>
                  <a:lnTo>
                    <a:pt x="384896" y="42789"/>
                  </a:lnTo>
                  <a:lnTo>
                    <a:pt x="641494" y="42789"/>
                  </a:lnTo>
                  <a:close/>
                </a:path>
                <a:path w="1026794" h="1027429">
                  <a:moveTo>
                    <a:pt x="342130" y="0"/>
                  </a:moveTo>
                  <a:lnTo>
                    <a:pt x="342130" y="342318"/>
                  </a:lnTo>
                  <a:lnTo>
                    <a:pt x="0" y="342318"/>
                  </a:lnTo>
                  <a:lnTo>
                    <a:pt x="0" y="684637"/>
                  </a:lnTo>
                  <a:lnTo>
                    <a:pt x="342130" y="684637"/>
                  </a:lnTo>
                  <a:lnTo>
                    <a:pt x="342130" y="1026956"/>
                  </a:lnTo>
                  <a:lnTo>
                    <a:pt x="684261" y="1026956"/>
                  </a:lnTo>
                  <a:lnTo>
                    <a:pt x="684261" y="684637"/>
                  </a:lnTo>
                  <a:lnTo>
                    <a:pt x="1026391" y="684637"/>
                  </a:lnTo>
                  <a:lnTo>
                    <a:pt x="1026391" y="342318"/>
                  </a:lnTo>
                  <a:lnTo>
                    <a:pt x="684261" y="342318"/>
                  </a:lnTo>
                  <a:lnTo>
                    <a:pt x="684261" y="0"/>
                  </a:lnTo>
                  <a:lnTo>
                    <a:pt x="342130" y="0"/>
                  </a:lnTo>
                  <a:close/>
                </a:path>
              </a:pathLst>
            </a:custGeom>
            <a:ln w="28518">
              <a:solidFill>
                <a:srgbClr val="78BD20"/>
              </a:solidFill>
            </a:ln>
          </p:spPr>
          <p:txBody>
            <a:bodyPr wrap="square" lIns="0" tIns="0" rIns="0" bIns="0" rtlCol="0"/>
            <a:lstStyle/>
            <a:p>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lang="en-US" spc="-10"/>
              <a:t>Section</a:t>
            </a:r>
            <a:r>
              <a:rPr lang="en-US" spc="-135"/>
              <a:t> </a:t>
            </a:r>
            <a:r>
              <a:rPr lang="en-US" spc="-20"/>
              <a:t>71119:</a:t>
            </a:r>
            <a:r>
              <a:rPr lang="en-US" spc="-110"/>
              <a:t> </a:t>
            </a:r>
            <a:r>
              <a:rPr lang="en-US" spc="-35"/>
              <a:t>Work</a:t>
            </a:r>
            <a:r>
              <a:rPr lang="en-US" spc="-125"/>
              <a:t> </a:t>
            </a:r>
            <a:r>
              <a:rPr lang="en-US" spc="-20"/>
              <a:t>reporting</a:t>
            </a:r>
            <a:r>
              <a:rPr lang="en-US" spc="-135"/>
              <a:t> </a:t>
            </a:r>
            <a:r>
              <a:rPr lang="en-US" spc="-10"/>
              <a:t>requirements</a:t>
            </a:r>
            <a:endParaRPr lang="en-US" spc="-10" dirty="0"/>
          </a:p>
        </p:txBody>
      </p:sp>
      <p:sp>
        <p:nvSpPr>
          <p:cNvPr id="3" name="object 3"/>
          <p:cNvSpPr txBox="1"/>
          <p:nvPr/>
        </p:nvSpPr>
        <p:spPr>
          <a:xfrm>
            <a:off x="722782" y="2052650"/>
            <a:ext cx="10373360" cy="4232910"/>
          </a:xfrm>
          <a:prstGeom prst="rect">
            <a:avLst/>
          </a:prstGeom>
        </p:spPr>
        <p:txBody>
          <a:bodyPr vert="horz" wrap="square" lIns="0" tIns="12700" rIns="0" bIns="0" rtlCol="0">
            <a:spAutoFit/>
          </a:bodyPr>
          <a:lstStyle/>
          <a:p>
            <a:pPr marL="12700">
              <a:lnSpc>
                <a:spcPct val="100000"/>
              </a:lnSpc>
              <a:spcBef>
                <a:spcPts val="100"/>
              </a:spcBef>
            </a:pPr>
            <a:r>
              <a:rPr lang="en-US" sz="1800" b="0" dirty="0">
                <a:solidFill>
                  <a:srgbClr val="003864"/>
                </a:solidFill>
                <a:latin typeface="Calibri Light"/>
                <a:cs typeface="Calibri Light"/>
              </a:rPr>
              <a:t>This</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provision</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requires</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states</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to</a:t>
            </a:r>
            <a:r>
              <a:rPr lang="en-US" sz="1800" b="0" spc="-60" dirty="0">
                <a:solidFill>
                  <a:srgbClr val="003864"/>
                </a:solidFill>
                <a:latin typeface="Calibri Light"/>
                <a:cs typeface="Calibri Light"/>
              </a:rPr>
              <a:t> </a:t>
            </a:r>
            <a:r>
              <a:rPr lang="en-US" sz="1800" b="0" dirty="0">
                <a:solidFill>
                  <a:srgbClr val="003864"/>
                </a:solidFill>
                <a:latin typeface="Calibri Light"/>
                <a:cs typeface="Calibri Light"/>
              </a:rPr>
              <a:t>establish</a:t>
            </a:r>
            <a:r>
              <a:rPr lang="en-US" sz="1800" b="0" spc="-50" dirty="0">
                <a:solidFill>
                  <a:srgbClr val="003864"/>
                </a:solidFill>
                <a:latin typeface="Calibri Light"/>
                <a:cs typeface="Calibri Light"/>
              </a:rPr>
              <a:t> </a:t>
            </a:r>
            <a:r>
              <a:rPr lang="en-US" sz="1800" b="0" spc="-10" dirty="0">
                <a:solidFill>
                  <a:srgbClr val="003864"/>
                </a:solidFill>
                <a:latin typeface="Calibri Light"/>
                <a:cs typeface="Calibri Light"/>
              </a:rPr>
              <a:t>“community</a:t>
            </a:r>
            <a:r>
              <a:rPr lang="en-US" sz="1800" b="0" spc="-50" dirty="0">
                <a:solidFill>
                  <a:srgbClr val="003864"/>
                </a:solidFill>
                <a:latin typeface="Calibri Light"/>
                <a:cs typeface="Calibri Light"/>
              </a:rPr>
              <a:t> </a:t>
            </a:r>
            <a:r>
              <a:rPr lang="en-US" sz="1800" b="0" spc="-10" dirty="0">
                <a:solidFill>
                  <a:srgbClr val="003864"/>
                </a:solidFill>
                <a:latin typeface="Calibri Light"/>
                <a:cs typeface="Calibri Light"/>
              </a:rPr>
              <a:t>engagement</a:t>
            </a:r>
            <a:r>
              <a:rPr lang="en-US" sz="1800" b="0" spc="-50" dirty="0">
                <a:solidFill>
                  <a:srgbClr val="003864"/>
                </a:solidFill>
                <a:latin typeface="Calibri Light"/>
                <a:cs typeface="Calibri Light"/>
              </a:rPr>
              <a:t> </a:t>
            </a:r>
            <a:r>
              <a:rPr lang="en-US" sz="1800" b="0" spc="-10" dirty="0">
                <a:solidFill>
                  <a:srgbClr val="003864"/>
                </a:solidFill>
                <a:latin typeface="Calibri Light"/>
                <a:cs typeface="Calibri Light"/>
              </a:rPr>
              <a:t>requirements”</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for</a:t>
            </a:r>
            <a:r>
              <a:rPr lang="en-US" sz="1800" b="0" spc="-40" dirty="0">
                <a:solidFill>
                  <a:srgbClr val="003864"/>
                </a:solidFill>
                <a:latin typeface="Calibri Light"/>
                <a:cs typeface="Calibri Light"/>
              </a:rPr>
              <a:t> </a:t>
            </a:r>
            <a:r>
              <a:rPr lang="en-US" sz="1800" b="0" spc="-10" dirty="0">
                <a:solidFill>
                  <a:srgbClr val="003864"/>
                </a:solidFill>
                <a:latin typeface="Calibri Light"/>
                <a:cs typeface="Calibri Light"/>
              </a:rPr>
              <a:t>low-</a:t>
            </a:r>
            <a:r>
              <a:rPr lang="en-US" sz="1800" b="0" dirty="0">
                <a:solidFill>
                  <a:srgbClr val="003864"/>
                </a:solidFill>
                <a:latin typeface="Calibri Light"/>
                <a:cs typeface="Calibri Light"/>
              </a:rPr>
              <a:t>income</a:t>
            </a:r>
            <a:r>
              <a:rPr lang="en-US" sz="1800" b="0" spc="-55" dirty="0">
                <a:solidFill>
                  <a:srgbClr val="003864"/>
                </a:solidFill>
                <a:latin typeface="Calibri Light"/>
                <a:cs typeface="Calibri Light"/>
              </a:rPr>
              <a:t> </a:t>
            </a:r>
            <a:r>
              <a:rPr lang="en-US" sz="1800" b="0" dirty="0">
                <a:solidFill>
                  <a:srgbClr val="003864"/>
                </a:solidFill>
                <a:latin typeface="Calibri Light"/>
                <a:cs typeface="Calibri Light"/>
              </a:rPr>
              <a:t>adults</a:t>
            </a:r>
            <a:r>
              <a:rPr lang="en-US" sz="1800" b="0" spc="-50" dirty="0">
                <a:solidFill>
                  <a:srgbClr val="003864"/>
                </a:solidFill>
                <a:latin typeface="Calibri Light"/>
                <a:cs typeface="Calibri Light"/>
              </a:rPr>
              <a:t> </a:t>
            </a:r>
            <a:r>
              <a:rPr lang="en-US" sz="1800" b="0" spc="-10" dirty="0">
                <a:solidFill>
                  <a:srgbClr val="003864"/>
                </a:solidFill>
                <a:latin typeface="Calibri Light"/>
                <a:cs typeface="Calibri Light"/>
              </a:rPr>
              <a:t>without</a:t>
            </a:r>
            <a:endParaRPr lang="en-US" sz="1800" dirty="0">
              <a:latin typeface="Calibri Light"/>
              <a:cs typeface="Calibri Light"/>
            </a:endParaRPr>
          </a:p>
          <a:p>
            <a:pPr marL="12700">
              <a:lnSpc>
                <a:spcPct val="100000"/>
              </a:lnSpc>
              <a:spcBef>
                <a:spcPts val="5"/>
              </a:spcBef>
            </a:pPr>
            <a:r>
              <a:rPr lang="en-US" sz="1800" b="0" dirty="0">
                <a:solidFill>
                  <a:srgbClr val="003864"/>
                </a:solidFill>
                <a:latin typeface="Calibri Light"/>
                <a:cs typeface="Calibri Light"/>
              </a:rPr>
              <a:t>children</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disabilities</a:t>
            </a:r>
            <a:r>
              <a:rPr lang="en-US" sz="1800" b="0" spc="-20" dirty="0">
                <a:solidFill>
                  <a:srgbClr val="003864"/>
                </a:solidFill>
                <a:latin typeface="Calibri Light"/>
                <a:cs typeface="Calibri Light"/>
              </a:rPr>
              <a:t> </a:t>
            </a:r>
            <a:r>
              <a:rPr lang="en-US" sz="1800" b="0" dirty="0">
                <a:solidFill>
                  <a:srgbClr val="003864"/>
                </a:solidFill>
                <a:latin typeface="Calibri Light"/>
                <a:cs typeface="Calibri Light"/>
              </a:rPr>
              <a:t>ages</a:t>
            </a:r>
            <a:r>
              <a:rPr lang="en-US" sz="1800" b="0" spc="-45" dirty="0">
                <a:solidFill>
                  <a:srgbClr val="003864"/>
                </a:solidFill>
                <a:latin typeface="Calibri Light"/>
                <a:cs typeface="Calibri Light"/>
              </a:rPr>
              <a:t> </a:t>
            </a:r>
            <a:r>
              <a:rPr lang="en-US" sz="1800" b="0" spc="-10" dirty="0">
                <a:solidFill>
                  <a:srgbClr val="003864"/>
                </a:solidFill>
                <a:latin typeface="Calibri Light"/>
                <a:cs typeface="Calibri Light"/>
              </a:rPr>
              <a:t>19-</a:t>
            </a:r>
            <a:r>
              <a:rPr lang="en-US" sz="1800" b="0" dirty="0">
                <a:solidFill>
                  <a:srgbClr val="003864"/>
                </a:solidFill>
                <a:latin typeface="Calibri Light"/>
                <a:cs typeface="Calibri Light"/>
              </a:rPr>
              <a:t>64</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who</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are</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enrolled</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in</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the</a:t>
            </a:r>
            <a:r>
              <a:rPr lang="en-US" sz="1800" b="0" spc="-55" dirty="0">
                <a:solidFill>
                  <a:srgbClr val="003864"/>
                </a:solidFill>
                <a:latin typeface="Calibri Light"/>
                <a:cs typeface="Calibri Light"/>
              </a:rPr>
              <a:t> </a:t>
            </a:r>
            <a:r>
              <a:rPr lang="en-US" sz="1800" b="0" dirty="0">
                <a:solidFill>
                  <a:srgbClr val="003864"/>
                </a:solidFill>
                <a:latin typeface="Calibri Light"/>
                <a:cs typeface="Calibri Light"/>
              </a:rPr>
              <a:t>adult</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expansion</a:t>
            </a:r>
            <a:r>
              <a:rPr lang="en-US" sz="1800" b="0" spc="-45" dirty="0">
                <a:solidFill>
                  <a:srgbClr val="003864"/>
                </a:solidFill>
                <a:latin typeface="Calibri Light"/>
                <a:cs typeface="Calibri Light"/>
              </a:rPr>
              <a:t> </a:t>
            </a:r>
            <a:r>
              <a:rPr lang="en-US" sz="1800" b="0" spc="-10" dirty="0">
                <a:solidFill>
                  <a:srgbClr val="003864"/>
                </a:solidFill>
                <a:latin typeface="Calibri Light"/>
                <a:cs typeface="Calibri Light"/>
              </a:rPr>
              <a:t>group.</a:t>
            </a:r>
            <a:endParaRPr lang="en-US" sz="1800" dirty="0">
              <a:latin typeface="Calibri Light"/>
              <a:cs typeface="Calibri Light"/>
            </a:endParaRPr>
          </a:p>
          <a:p>
            <a:pPr marL="12700" marR="449580">
              <a:lnSpc>
                <a:spcPct val="100000"/>
              </a:lnSpc>
              <a:spcBef>
                <a:spcPts val="1440"/>
              </a:spcBef>
            </a:pPr>
            <a:r>
              <a:rPr lang="en-US" sz="1800" b="0" spc="-75" dirty="0">
                <a:solidFill>
                  <a:srgbClr val="003864"/>
                </a:solidFill>
                <a:latin typeface="Calibri Light"/>
                <a:cs typeface="Calibri Light"/>
              </a:rPr>
              <a:t>To</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meet</a:t>
            </a:r>
            <a:r>
              <a:rPr lang="en-US" sz="1800" b="0" spc="-65" dirty="0">
                <a:solidFill>
                  <a:srgbClr val="003864"/>
                </a:solidFill>
                <a:latin typeface="Calibri Light"/>
                <a:cs typeface="Calibri Light"/>
              </a:rPr>
              <a:t> </a:t>
            </a:r>
            <a:r>
              <a:rPr lang="en-US" sz="1800" b="0" dirty="0">
                <a:solidFill>
                  <a:srgbClr val="003864"/>
                </a:solidFill>
                <a:latin typeface="Calibri Light"/>
                <a:cs typeface="Calibri Light"/>
              </a:rPr>
              <a:t>community</a:t>
            </a:r>
            <a:r>
              <a:rPr lang="en-US" sz="1800" b="0" spc="-65" dirty="0">
                <a:solidFill>
                  <a:srgbClr val="003864"/>
                </a:solidFill>
                <a:latin typeface="Calibri Light"/>
                <a:cs typeface="Calibri Light"/>
              </a:rPr>
              <a:t> </a:t>
            </a:r>
            <a:r>
              <a:rPr lang="en-US" sz="1800" b="0" dirty="0">
                <a:solidFill>
                  <a:srgbClr val="003864"/>
                </a:solidFill>
                <a:latin typeface="Calibri Light"/>
                <a:cs typeface="Calibri Light"/>
              </a:rPr>
              <a:t>engagement</a:t>
            </a:r>
            <a:r>
              <a:rPr lang="en-US" sz="1800" b="0" spc="-30" dirty="0">
                <a:solidFill>
                  <a:srgbClr val="003864"/>
                </a:solidFill>
                <a:latin typeface="Calibri Light"/>
                <a:cs typeface="Calibri Light"/>
              </a:rPr>
              <a:t> </a:t>
            </a:r>
            <a:r>
              <a:rPr lang="en-US" sz="1800" b="0" spc="-10" dirty="0">
                <a:solidFill>
                  <a:srgbClr val="003864"/>
                </a:solidFill>
                <a:latin typeface="Calibri Light"/>
                <a:cs typeface="Calibri Light"/>
              </a:rPr>
              <a:t>requirements</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a</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person</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must</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be</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working,</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engaged</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in</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community</a:t>
            </a:r>
            <a:r>
              <a:rPr lang="en-US" sz="1800" b="0" spc="-65"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50" dirty="0">
                <a:solidFill>
                  <a:srgbClr val="003864"/>
                </a:solidFill>
                <a:latin typeface="Calibri Light"/>
                <a:cs typeface="Calibri Light"/>
              </a:rPr>
              <a:t> </a:t>
            </a:r>
            <a:r>
              <a:rPr lang="en-US" sz="1800" b="0" spc="-10" dirty="0">
                <a:solidFill>
                  <a:srgbClr val="003864"/>
                </a:solidFill>
                <a:latin typeface="Calibri Light"/>
                <a:cs typeface="Calibri Light"/>
              </a:rPr>
              <a:t>public </a:t>
            </a:r>
            <a:r>
              <a:rPr lang="en-US" sz="1800" b="0" dirty="0">
                <a:solidFill>
                  <a:srgbClr val="003864"/>
                </a:solidFill>
                <a:latin typeface="Calibri Light"/>
                <a:cs typeface="Calibri Light"/>
              </a:rPr>
              <a:t>service,</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actively</a:t>
            </a:r>
            <a:r>
              <a:rPr lang="en-US" sz="1800" b="0" spc="-60" dirty="0">
                <a:solidFill>
                  <a:srgbClr val="003864"/>
                </a:solidFill>
                <a:latin typeface="Calibri Light"/>
                <a:cs typeface="Calibri Light"/>
              </a:rPr>
              <a:t> </a:t>
            </a:r>
            <a:r>
              <a:rPr lang="en-US" sz="1800" b="0" dirty="0">
                <a:solidFill>
                  <a:srgbClr val="003864"/>
                </a:solidFill>
                <a:latin typeface="Calibri Light"/>
                <a:cs typeface="Calibri Light"/>
              </a:rPr>
              <a:t>seeking</a:t>
            </a:r>
            <a:r>
              <a:rPr lang="en-US" sz="1800" b="0" spc="-20" dirty="0">
                <a:solidFill>
                  <a:srgbClr val="003864"/>
                </a:solidFill>
                <a:latin typeface="Calibri Light"/>
                <a:cs typeface="Calibri Light"/>
              </a:rPr>
              <a:t> </a:t>
            </a:r>
            <a:r>
              <a:rPr lang="en-US" sz="1800" b="0" spc="-10" dirty="0">
                <a:solidFill>
                  <a:srgbClr val="003864"/>
                </a:solidFill>
                <a:latin typeface="Calibri Light"/>
                <a:cs typeface="Calibri Light"/>
              </a:rPr>
              <a:t>employment,</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engaging</a:t>
            </a:r>
            <a:r>
              <a:rPr lang="en-US" sz="1800" b="0" spc="-10" dirty="0">
                <a:solidFill>
                  <a:srgbClr val="003864"/>
                </a:solidFill>
                <a:latin typeface="Calibri Light"/>
                <a:cs typeface="Calibri Light"/>
              </a:rPr>
              <a:t> </a:t>
            </a:r>
            <a:r>
              <a:rPr lang="en-US" sz="1800" b="0" dirty="0">
                <a:solidFill>
                  <a:srgbClr val="003864"/>
                </a:solidFill>
                <a:latin typeface="Calibri Light"/>
                <a:cs typeface="Calibri Light"/>
              </a:rPr>
              <a:t>in</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career</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planning</a:t>
            </a:r>
            <a:r>
              <a:rPr lang="en-US" sz="1800" b="0" spc="-20"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job</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training</a:t>
            </a:r>
            <a:r>
              <a:rPr lang="en-US" sz="1800" b="0" spc="-20" dirty="0">
                <a:solidFill>
                  <a:srgbClr val="003864"/>
                </a:solidFill>
                <a:latin typeface="Calibri Light"/>
                <a:cs typeface="Calibri Light"/>
              </a:rPr>
              <a:t> </a:t>
            </a:r>
            <a:r>
              <a:rPr lang="en-US" sz="1800" b="0" dirty="0">
                <a:solidFill>
                  <a:srgbClr val="003864"/>
                </a:solidFill>
                <a:latin typeface="Calibri Light"/>
                <a:cs typeface="Calibri Light"/>
              </a:rPr>
              <a:t>for</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80</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hours</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per</a:t>
            </a:r>
            <a:r>
              <a:rPr lang="en-US" sz="1800" b="0" spc="-30" dirty="0">
                <a:solidFill>
                  <a:srgbClr val="003864"/>
                </a:solidFill>
                <a:latin typeface="Calibri Light"/>
                <a:cs typeface="Calibri Light"/>
              </a:rPr>
              <a:t> </a:t>
            </a:r>
            <a:r>
              <a:rPr lang="en-US" sz="1800" b="0" spc="-10" dirty="0">
                <a:solidFill>
                  <a:srgbClr val="003864"/>
                </a:solidFill>
                <a:latin typeface="Calibri Light"/>
                <a:cs typeface="Calibri Light"/>
              </a:rPr>
              <a:t>month.</a:t>
            </a:r>
            <a:endParaRPr lang="en-US" sz="1800" dirty="0">
              <a:latin typeface="Calibri Light"/>
              <a:cs typeface="Calibri Light"/>
            </a:endParaRPr>
          </a:p>
          <a:p>
            <a:pPr marL="12700">
              <a:lnSpc>
                <a:spcPct val="100000"/>
              </a:lnSpc>
              <a:spcBef>
                <a:spcPts val="1440"/>
              </a:spcBef>
            </a:pPr>
            <a:r>
              <a:rPr lang="en-US" sz="1800" b="0" dirty="0">
                <a:solidFill>
                  <a:srgbClr val="003864"/>
                </a:solidFill>
                <a:latin typeface="Calibri Light"/>
                <a:cs typeface="Calibri Light"/>
              </a:rPr>
              <a:t>Community</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engagement</a:t>
            </a:r>
            <a:r>
              <a:rPr lang="en-US" sz="1800" b="0" spc="-5" dirty="0">
                <a:solidFill>
                  <a:srgbClr val="003864"/>
                </a:solidFill>
                <a:latin typeface="Calibri Light"/>
                <a:cs typeface="Calibri Light"/>
              </a:rPr>
              <a:t> </a:t>
            </a:r>
            <a:r>
              <a:rPr lang="en-US" sz="1800" b="0" spc="-10" dirty="0">
                <a:solidFill>
                  <a:srgbClr val="003864"/>
                </a:solidFill>
                <a:latin typeface="Calibri Light"/>
                <a:cs typeface="Calibri Light"/>
              </a:rPr>
              <a:t>requirements</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do</a:t>
            </a:r>
            <a:r>
              <a:rPr lang="en-US" sz="1800" b="0" spc="-25" dirty="0">
                <a:solidFill>
                  <a:srgbClr val="003864"/>
                </a:solidFill>
                <a:latin typeface="Calibri Light"/>
                <a:cs typeface="Calibri Light"/>
              </a:rPr>
              <a:t> </a:t>
            </a:r>
            <a:r>
              <a:rPr lang="en-US" sz="1800" b="0" dirty="0">
                <a:solidFill>
                  <a:srgbClr val="003864"/>
                </a:solidFill>
                <a:latin typeface="Calibri Light"/>
                <a:cs typeface="Calibri Light"/>
              </a:rPr>
              <a:t>not</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apply</a:t>
            </a:r>
            <a:r>
              <a:rPr lang="en-US" sz="1800" b="0" spc="-20" dirty="0">
                <a:solidFill>
                  <a:srgbClr val="003864"/>
                </a:solidFill>
                <a:latin typeface="Calibri Light"/>
                <a:cs typeface="Calibri Light"/>
              </a:rPr>
              <a:t> </a:t>
            </a:r>
            <a:r>
              <a:rPr lang="en-US" sz="1800" b="0" spc="-25" dirty="0">
                <a:solidFill>
                  <a:srgbClr val="003864"/>
                </a:solidFill>
                <a:latin typeface="Calibri Light"/>
                <a:cs typeface="Calibri Light"/>
              </a:rPr>
              <a:t>to:</a:t>
            </a:r>
            <a:endParaRPr lang="en-US" sz="1800" dirty="0">
              <a:latin typeface="Calibri Light"/>
              <a:cs typeface="Calibri Light"/>
            </a:endParaRPr>
          </a:p>
          <a:p>
            <a:pPr marL="756285" indent="-286385">
              <a:lnSpc>
                <a:spcPct val="100000"/>
              </a:lnSpc>
              <a:buFont typeface="Arial"/>
              <a:buChar char="•"/>
              <a:tabLst>
                <a:tab pos="756285" algn="l"/>
              </a:tabLst>
            </a:pPr>
            <a:r>
              <a:rPr lang="en-US" sz="1800" b="0" spc="-10" dirty="0">
                <a:solidFill>
                  <a:srgbClr val="003864"/>
                </a:solidFill>
                <a:latin typeface="Calibri Light"/>
                <a:cs typeface="Calibri Light"/>
              </a:rPr>
              <a:t>Pregnant</a:t>
            </a:r>
            <a:r>
              <a:rPr lang="en-US" sz="1800" b="0" spc="-30" dirty="0">
                <a:solidFill>
                  <a:srgbClr val="003864"/>
                </a:solidFill>
                <a:latin typeface="Calibri Light"/>
                <a:cs typeface="Calibri Light"/>
              </a:rPr>
              <a:t> </a:t>
            </a:r>
            <a:r>
              <a:rPr lang="en-US" sz="1800" b="0" spc="-10" dirty="0">
                <a:solidFill>
                  <a:srgbClr val="003864"/>
                </a:solidFill>
                <a:latin typeface="Calibri Light"/>
                <a:cs typeface="Calibri Light"/>
              </a:rPr>
              <a:t>people</a:t>
            </a:r>
            <a:endParaRPr lang="en-US" sz="1800" dirty="0">
              <a:latin typeface="Calibri Light"/>
              <a:cs typeface="Calibri Light"/>
            </a:endParaRPr>
          </a:p>
          <a:p>
            <a:pPr marL="756285" indent="-286385">
              <a:lnSpc>
                <a:spcPct val="100000"/>
              </a:lnSpc>
              <a:buFont typeface="Arial"/>
              <a:buChar char="•"/>
              <a:tabLst>
                <a:tab pos="756285" algn="l"/>
              </a:tabLst>
            </a:pPr>
            <a:r>
              <a:rPr lang="en-US" sz="1800" b="0" dirty="0">
                <a:solidFill>
                  <a:srgbClr val="003864"/>
                </a:solidFill>
                <a:latin typeface="Calibri Light"/>
                <a:cs typeface="Calibri Light"/>
              </a:rPr>
              <a:t>People</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under</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age</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19</a:t>
            </a:r>
            <a:r>
              <a:rPr lang="en-US" sz="1800" b="0" spc="-25"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over</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age</a:t>
            </a:r>
            <a:r>
              <a:rPr lang="en-US" sz="1800" b="0" spc="-25" dirty="0">
                <a:solidFill>
                  <a:srgbClr val="003864"/>
                </a:solidFill>
                <a:latin typeface="Calibri Light"/>
                <a:cs typeface="Calibri Light"/>
              </a:rPr>
              <a:t> 64</a:t>
            </a:r>
            <a:endParaRPr lang="en-US" sz="1800" dirty="0">
              <a:latin typeface="Calibri Light"/>
              <a:cs typeface="Calibri Light"/>
            </a:endParaRPr>
          </a:p>
          <a:p>
            <a:pPr marL="756285" indent="-286385">
              <a:lnSpc>
                <a:spcPct val="100000"/>
              </a:lnSpc>
              <a:buFont typeface="Arial"/>
              <a:buChar char="•"/>
              <a:tabLst>
                <a:tab pos="756285" algn="l"/>
              </a:tabLst>
            </a:pPr>
            <a:r>
              <a:rPr lang="en-US" sz="1800" b="0" spc="-10" dirty="0">
                <a:solidFill>
                  <a:srgbClr val="003864"/>
                </a:solidFill>
                <a:latin typeface="Calibri Light"/>
                <a:cs typeface="Calibri Light"/>
              </a:rPr>
              <a:t>Foster</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care</a:t>
            </a:r>
            <a:r>
              <a:rPr lang="en-US" sz="1800" b="0" spc="-65" dirty="0">
                <a:solidFill>
                  <a:srgbClr val="003864"/>
                </a:solidFill>
                <a:latin typeface="Calibri Light"/>
                <a:cs typeface="Calibri Light"/>
              </a:rPr>
              <a:t> </a:t>
            </a:r>
            <a:r>
              <a:rPr lang="en-US" sz="1800" b="0" dirty="0">
                <a:solidFill>
                  <a:srgbClr val="003864"/>
                </a:solidFill>
                <a:latin typeface="Calibri Light"/>
                <a:cs typeface="Calibri Light"/>
              </a:rPr>
              <a:t>youth</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and</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former</a:t>
            </a:r>
            <a:r>
              <a:rPr lang="en-US" sz="1800" b="0" spc="-40" dirty="0">
                <a:solidFill>
                  <a:srgbClr val="003864"/>
                </a:solidFill>
                <a:latin typeface="Calibri Light"/>
                <a:cs typeface="Calibri Light"/>
              </a:rPr>
              <a:t> </a:t>
            </a:r>
            <a:r>
              <a:rPr lang="en-US" sz="1800" b="0" spc="-10" dirty="0">
                <a:solidFill>
                  <a:srgbClr val="003864"/>
                </a:solidFill>
                <a:latin typeface="Calibri Light"/>
                <a:cs typeface="Calibri Light"/>
              </a:rPr>
              <a:t>foster</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care</a:t>
            </a:r>
            <a:r>
              <a:rPr lang="en-US" sz="1800" b="0" spc="-60" dirty="0">
                <a:solidFill>
                  <a:srgbClr val="003864"/>
                </a:solidFill>
                <a:latin typeface="Calibri Light"/>
                <a:cs typeface="Calibri Light"/>
              </a:rPr>
              <a:t> </a:t>
            </a:r>
            <a:r>
              <a:rPr lang="en-US" sz="1800" b="0" dirty="0">
                <a:solidFill>
                  <a:srgbClr val="003864"/>
                </a:solidFill>
                <a:latin typeface="Calibri Light"/>
                <a:cs typeface="Calibri Light"/>
              </a:rPr>
              <a:t>youth</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under</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age</a:t>
            </a:r>
            <a:r>
              <a:rPr lang="en-US" sz="1800" b="0" spc="-40" dirty="0">
                <a:solidFill>
                  <a:srgbClr val="003864"/>
                </a:solidFill>
                <a:latin typeface="Calibri Light"/>
                <a:cs typeface="Calibri Light"/>
              </a:rPr>
              <a:t> </a:t>
            </a:r>
            <a:r>
              <a:rPr lang="en-US" sz="1800" b="0" spc="-25" dirty="0">
                <a:solidFill>
                  <a:srgbClr val="003864"/>
                </a:solidFill>
                <a:latin typeface="Calibri Light"/>
                <a:cs typeface="Calibri Light"/>
              </a:rPr>
              <a:t>26</a:t>
            </a:r>
            <a:endParaRPr lang="en-US" sz="1800" dirty="0">
              <a:latin typeface="Calibri Light"/>
              <a:cs typeface="Calibri Light"/>
            </a:endParaRPr>
          </a:p>
          <a:p>
            <a:pPr marL="756285" indent="-286385">
              <a:lnSpc>
                <a:spcPct val="100000"/>
              </a:lnSpc>
              <a:buFont typeface="Arial"/>
              <a:buChar char="•"/>
              <a:tabLst>
                <a:tab pos="756285" algn="l"/>
              </a:tabLst>
            </a:pPr>
            <a:r>
              <a:rPr lang="en-US" sz="1800" b="0" dirty="0">
                <a:solidFill>
                  <a:srgbClr val="003864"/>
                </a:solidFill>
                <a:latin typeface="Calibri Light"/>
                <a:cs typeface="Calibri Light"/>
              </a:rPr>
              <a:t>Members</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of</a:t>
            </a:r>
            <a:r>
              <a:rPr lang="en-US" sz="1800" b="0" spc="-55" dirty="0">
                <a:solidFill>
                  <a:srgbClr val="003864"/>
                </a:solidFill>
                <a:latin typeface="Calibri Light"/>
                <a:cs typeface="Calibri Light"/>
              </a:rPr>
              <a:t> </a:t>
            </a:r>
            <a:r>
              <a:rPr lang="en-US" sz="1800" b="0" dirty="0">
                <a:solidFill>
                  <a:srgbClr val="003864"/>
                </a:solidFill>
                <a:latin typeface="Calibri Light"/>
                <a:cs typeface="Calibri Light"/>
              </a:rPr>
              <a:t>American</a:t>
            </a:r>
            <a:r>
              <a:rPr lang="en-US" sz="1800" b="0" spc="-60" dirty="0">
                <a:solidFill>
                  <a:srgbClr val="003864"/>
                </a:solidFill>
                <a:latin typeface="Calibri Light"/>
                <a:cs typeface="Calibri Light"/>
              </a:rPr>
              <a:t> </a:t>
            </a:r>
            <a:r>
              <a:rPr lang="en-US" sz="1800" b="0" dirty="0">
                <a:solidFill>
                  <a:srgbClr val="003864"/>
                </a:solidFill>
                <a:latin typeface="Calibri Light"/>
                <a:cs typeface="Calibri Light"/>
              </a:rPr>
              <a:t>Indian</a:t>
            </a:r>
            <a:r>
              <a:rPr lang="en-US" sz="1800" b="0" spc="-55" dirty="0">
                <a:solidFill>
                  <a:srgbClr val="003864"/>
                </a:solidFill>
                <a:latin typeface="Calibri Light"/>
                <a:cs typeface="Calibri Light"/>
              </a:rPr>
              <a:t> </a:t>
            </a:r>
            <a:r>
              <a:rPr lang="en-US" sz="1800" b="0" spc="-10" dirty="0">
                <a:solidFill>
                  <a:srgbClr val="003864"/>
                </a:solidFill>
                <a:latin typeface="Calibri Light"/>
                <a:cs typeface="Calibri Light"/>
              </a:rPr>
              <a:t>Tribes</a:t>
            </a:r>
            <a:endParaRPr lang="en-US" sz="1800" dirty="0">
              <a:latin typeface="Calibri Light"/>
              <a:cs typeface="Calibri Light"/>
            </a:endParaRPr>
          </a:p>
          <a:p>
            <a:pPr marL="756285" indent="-286385">
              <a:lnSpc>
                <a:spcPct val="100000"/>
              </a:lnSpc>
              <a:buFont typeface="Arial"/>
              <a:buChar char="•"/>
              <a:tabLst>
                <a:tab pos="756285" algn="l"/>
              </a:tabLst>
            </a:pPr>
            <a:r>
              <a:rPr lang="en-US" sz="1800" b="0" dirty="0">
                <a:solidFill>
                  <a:srgbClr val="003864"/>
                </a:solidFill>
                <a:latin typeface="Calibri Light"/>
                <a:cs typeface="Calibri Light"/>
              </a:rPr>
              <a:t>People</a:t>
            </a:r>
            <a:r>
              <a:rPr lang="en-US" sz="1800" b="0" spc="-55" dirty="0">
                <a:solidFill>
                  <a:srgbClr val="003864"/>
                </a:solidFill>
                <a:latin typeface="Calibri Light"/>
                <a:cs typeface="Calibri Light"/>
              </a:rPr>
              <a:t> </a:t>
            </a:r>
            <a:r>
              <a:rPr lang="en-US" sz="1800" b="0" dirty="0">
                <a:solidFill>
                  <a:srgbClr val="003864"/>
                </a:solidFill>
                <a:latin typeface="Calibri Light"/>
                <a:cs typeface="Calibri Light"/>
              </a:rPr>
              <a:t>who</a:t>
            </a:r>
            <a:r>
              <a:rPr lang="en-US" sz="1800" b="0" spc="-60" dirty="0">
                <a:solidFill>
                  <a:srgbClr val="003864"/>
                </a:solidFill>
                <a:latin typeface="Calibri Light"/>
                <a:cs typeface="Calibri Light"/>
              </a:rPr>
              <a:t> </a:t>
            </a:r>
            <a:r>
              <a:rPr lang="en-US" sz="1800" b="0" dirty="0">
                <a:solidFill>
                  <a:srgbClr val="003864"/>
                </a:solidFill>
                <a:latin typeface="Calibri Light"/>
                <a:cs typeface="Calibri Light"/>
              </a:rPr>
              <a:t>are</a:t>
            </a:r>
            <a:r>
              <a:rPr lang="en-US" sz="1800" b="0" spc="-60" dirty="0">
                <a:solidFill>
                  <a:srgbClr val="003864"/>
                </a:solidFill>
                <a:latin typeface="Calibri Light"/>
                <a:cs typeface="Calibri Light"/>
              </a:rPr>
              <a:t> </a:t>
            </a:r>
            <a:r>
              <a:rPr lang="en-US" sz="1800" b="0" spc="-10" dirty="0">
                <a:solidFill>
                  <a:srgbClr val="003864"/>
                </a:solidFill>
                <a:latin typeface="Calibri Light"/>
                <a:cs typeface="Calibri Light"/>
              </a:rPr>
              <a:t>considered</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medically</a:t>
            </a:r>
            <a:r>
              <a:rPr lang="en-US" sz="1800" b="0" spc="-55" dirty="0">
                <a:solidFill>
                  <a:srgbClr val="003864"/>
                </a:solidFill>
                <a:latin typeface="Calibri Light"/>
                <a:cs typeface="Calibri Light"/>
              </a:rPr>
              <a:t> </a:t>
            </a:r>
            <a:r>
              <a:rPr lang="en-US" sz="1800" b="0" spc="-10" dirty="0">
                <a:solidFill>
                  <a:srgbClr val="003864"/>
                </a:solidFill>
                <a:latin typeface="Calibri Light"/>
                <a:cs typeface="Calibri Light"/>
              </a:rPr>
              <a:t>frail</a:t>
            </a:r>
            <a:endParaRPr lang="en-US" sz="1800" dirty="0">
              <a:latin typeface="Calibri Light"/>
              <a:cs typeface="Calibri Light"/>
            </a:endParaRPr>
          </a:p>
          <a:p>
            <a:pPr marL="756285" indent="-286385">
              <a:lnSpc>
                <a:spcPct val="100000"/>
              </a:lnSpc>
              <a:buFont typeface="Arial"/>
              <a:buChar char="•"/>
              <a:tabLst>
                <a:tab pos="756285" algn="l"/>
              </a:tabLst>
            </a:pPr>
            <a:r>
              <a:rPr lang="en-US" sz="1800" b="0" dirty="0">
                <a:solidFill>
                  <a:srgbClr val="003864"/>
                </a:solidFill>
                <a:latin typeface="Calibri Light"/>
                <a:cs typeface="Calibri Light"/>
              </a:rPr>
              <a:t>People</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who</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are</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already</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in</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compliance</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with</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the</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work</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reporting</a:t>
            </a:r>
            <a:r>
              <a:rPr lang="en-US" sz="1800" b="0" spc="-25" dirty="0">
                <a:solidFill>
                  <a:srgbClr val="003864"/>
                </a:solidFill>
                <a:latin typeface="Calibri Light"/>
                <a:cs typeface="Calibri Light"/>
              </a:rPr>
              <a:t> </a:t>
            </a:r>
            <a:r>
              <a:rPr lang="en-US" sz="1800" b="0" spc="-10" dirty="0">
                <a:solidFill>
                  <a:srgbClr val="003864"/>
                </a:solidFill>
                <a:latin typeface="Calibri Light"/>
                <a:cs typeface="Calibri Light"/>
              </a:rPr>
              <a:t>requirements</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under</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the</a:t>
            </a:r>
            <a:r>
              <a:rPr lang="en-US" sz="1800" b="0" spc="-35" dirty="0">
                <a:solidFill>
                  <a:srgbClr val="003864"/>
                </a:solidFill>
                <a:latin typeface="Calibri Light"/>
                <a:cs typeface="Calibri Light"/>
              </a:rPr>
              <a:t> </a:t>
            </a:r>
            <a:r>
              <a:rPr lang="en-US" sz="1800" b="0" spc="-10" dirty="0">
                <a:solidFill>
                  <a:srgbClr val="003864"/>
                </a:solidFill>
                <a:latin typeface="Calibri Light"/>
                <a:cs typeface="Calibri Light"/>
              </a:rPr>
              <a:t>Temporary</a:t>
            </a:r>
            <a:endParaRPr lang="en-US" sz="1800" dirty="0">
              <a:latin typeface="Calibri Light"/>
              <a:cs typeface="Calibri Light"/>
            </a:endParaRPr>
          </a:p>
          <a:p>
            <a:pPr marL="756285">
              <a:lnSpc>
                <a:spcPct val="100000"/>
              </a:lnSpc>
              <a:spcBef>
                <a:spcPts val="5"/>
              </a:spcBef>
            </a:pPr>
            <a:r>
              <a:rPr lang="en-US" sz="1800" b="0" spc="-10" dirty="0">
                <a:solidFill>
                  <a:srgbClr val="003864"/>
                </a:solidFill>
                <a:latin typeface="Calibri Light"/>
                <a:cs typeface="Calibri Light"/>
              </a:rPr>
              <a:t>Assistance</a:t>
            </a:r>
            <a:r>
              <a:rPr lang="en-US" sz="1800" b="0" spc="-50" dirty="0">
                <a:solidFill>
                  <a:srgbClr val="003864"/>
                </a:solidFill>
                <a:latin typeface="Calibri Light"/>
                <a:cs typeface="Calibri Light"/>
              </a:rPr>
              <a:t> </a:t>
            </a:r>
            <a:r>
              <a:rPr lang="en-US" sz="1800" b="0" dirty="0">
                <a:solidFill>
                  <a:srgbClr val="003864"/>
                </a:solidFill>
                <a:latin typeface="Calibri Light"/>
                <a:cs typeface="Calibri Light"/>
              </a:rPr>
              <a:t>for</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Needy</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Families</a:t>
            </a:r>
            <a:r>
              <a:rPr lang="en-US" sz="1800" b="0" spc="-35" dirty="0">
                <a:solidFill>
                  <a:srgbClr val="003864"/>
                </a:solidFill>
                <a:latin typeface="Calibri Light"/>
                <a:cs typeface="Calibri Light"/>
              </a:rPr>
              <a:t> </a:t>
            </a:r>
            <a:r>
              <a:rPr lang="en-US" sz="1800" b="0" spc="-20" dirty="0">
                <a:solidFill>
                  <a:srgbClr val="003864"/>
                </a:solidFill>
                <a:latin typeface="Calibri Light"/>
                <a:cs typeface="Calibri Light"/>
              </a:rPr>
              <a:t>(TANF)</a:t>
            </a:r>
            <a:r>
              <a:rPr lang="en-US" sz="1800" b="0" spc="-55" dirty="0">
                <a:solidFill>
                  <a:srgbClr val="003864"/>
                </a:solidFill>
                <a:latin typeface="Calibri Light"/>
                <a:cs typeface="Calibri Light"/>
              </a:rPr>
              <a:t> </a:t>
            </a:r>
            <a:r>
              <a:rPr lang="en-US" sz="1800" b="0" spc="-10" dirty="0">
                <a:solidFill>
                  <a:srgbClr val="003864"/>
                </a:solidFill>
                <a:latin typeface="Calibri Light"/>
                <a:cs typeface="Calibri Light"/>
              </a:rPr>
              <a:t>program</a:t>
            </a:r>
            <a:r>
              <a:rPr lang="en-US" sz="1800" b="0" spc="-15"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45" dirty="0">
                <a:solidFill>
                  <a:srgbClr val="003864"/>
                </a:solidFill>
                <a:latin typeface="Calibri Light"/>
                <a:cs typeface="Calibri Light"/>
              </a:rPr>
              <a:t> </a:t>
            </a:r>
            <a:r>
              <a:rPr lang="en-US" sz="1800" b="0" spc="-10" dirty="0">
                <a:solidFill>
                  <a:srgbClr val="003864"/>
                </a:solidFill>
                <a:latin typeface="Calibri Light"/>
                <a:cs typeface="Calibri Light"/>
              </a:rPr>
              <a:t>Supplemental</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Nutrition</a:t>
            </a:r>
            <a:r>
              <a:rPr lang="en-US" sz="1800" b="0" spc="-40" dirty="0">
                <a:solidFill>
                  <a:srgbClr val="003864"/>
                </a:solidFill>
                <a:latin typeface="Calibri Light"/>
                <a:cs typeface="Calibri Light"/>
              </a:rPr>
              <a:t> </a:t>
            </a:r>
            <a:r>
              <a:rPr lang="en-US" sz="1800" b="0" spc="-10" dirty="0">
                <a:solidFill>
                  <a:srgbClr val="003864"/>
                </a:solidFill>
                <a:latin typeface="Calibri Light"/>
                <a:cs typeface="Calibri Light"/>
              </a:rPr>
              <a:t>Assistance</a:t>
            </a:r>
            <a:r>
              <a:rPr lang="en-US" sz="1800" b="0" spc="-35" dirty="0">
                <a:solidFill>
                  <a:srgbClr val="003864"/>
                </a:solidFill>
                <a:latin typeface="Calibri Light"/>
                <a:cs typeface="Calibri Light"/>
              </a:rPr>
              <a:t> </a:t>
            </a:r>
            <a:r>
              <a:rPr lang="en-US" sz="1800" b="0" spc="-10" dirty="0">
                <a:solidFill>
                  <a:srgbClr val="003864"/>
                </a:solidFill>
                <a:latin typeface="Calibri Light"/>
                <a:cs typeface="Calibri Light"/>
              </a:rPr>
              <a:t>Program</a:t>
            </a:r>
            <a:r>
              <a:rPr lang="en-US" sz="1800" b="0" spc="-30" dirty="0">
                <a:solidFill>
                  <a:srgbClr val="003864"/>
                </a:solidFill>
                <a:latin typeface="Calibri Light"/>
                <a:cs typeface="Calibri Light"/>
              </a:rPr>
              <a:t> </a:t>
            </a:r>
            <a:r>
              <a:rPr lang="en-US" sz="1800" b="0" spc="-10" dirty="0">
                <a:solidFill>
                  <a:srgbClr val="003864"/>
                </a:solidFill>
                <a:latin typeface="Calibri Light"/>
                <a:cs typeface="Calibri Light"/>
              </a:rPr>
              <a:t>(SNAP)</a:t>
            </a:r>
            <a:endParaRPr lang="en-US" sz="1800" dirty="0">
              <a:latin typeface="Calibri Light"/>
              <a:cs typeface="Calibri Light"/>
            </a:endParaRPr>
          </a:p>
          <a:p>
            <a:pPr marL="756285" indent="-286385">
              <a:lnSpc>
                <a:spcPct val="100000"/>
              </a:lnSpc>
              <a:buFont typeface="Arial"/>
              <a:buChar char="•"/>
              <a:tabLst>
                <a:tab pos="756285" algn="l"/>
              </a:tabLst>
            </a:pPr>
            <a:r>
              <a:rPr lang="en-US" sz="1800" b="0" spc="-10" dirty="0">
                <a:solidFill>
                  <a:srgbClr val="003864"/>
                </a:solidFill>
                <a:latin typeface="Calibri Light"/>
                <a:cs typeface="Calibri Light"/>
              </a:rPr>
              <a:t>Parents</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35" dirty="0">
                <a:solidFill>
                  <a:srgbClr val="003864"/>
                </a:solidFill>
                <a:latin typeface="Calibri Light"/>
                <a:cs typeface="Calibri Light"/>
              </a:rPr>
              <a:t> </a:t>
            </a:r>
            <a:r>
              <a:rPr lang="en-US" sz="1800" b="0" spc="-10" dirty="0">
                <a:solidFill>
                  <a:srgbClr val="003864"/>
                </a:solidFill>
                <a:latin typeface="Calibri Light"/>
                <a:cs typeface="Calibri Light"/>
              </a:rPr>
              <a:t>caregivers</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to</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a</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dependent</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child</a:t>
            </a:r>
            <a:r>
              <a:rPr lang="en-US" sz="1800" b="0" spc="-25" dirty="0">
                <a:solidFill>
                  <a:srgbClr val="003864"/>
                </a:solidFill>
                <a:latin typeface="Calibri Light"/>
                <a:cs typeface="Calibri Light"/>
              </a:rPr>
              <a:t> </a:t>
            </a:r>
            <a:r>
              <a:rPr lang="en-US" sz="1800" b="0" dirty="0">
                <a:solidFill>
                  <a:srgbClr val="003864"/>
                </a:solidFill>
                <a:latin typeface="Calibri Light"/>
                <a:cs typeface="Calibri Light"/>
              </a:rPr>
              <a:t>aged</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13</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25" dirty="0">
                <a:solidFill>
                  <a:srgbClr val="003864"/>
                </a:solidFill>
                <a:latin typeface="Calibri Light"/>
                <a:cs typeface="Calibri Light"/>
              </a:rPr>
              <a:t> </a:t>
            </a:r>
            <a:r>
              <a:rPr lang="en-US" sz="1800" b="0" dirty="0">
                <a:solidFill>
                  <a:srgbClr val="003864"/>
                </a:solidFill>
                <a:latin typeface="Calibri Light"/>
                <a:cs typeface="Calibri Light"/>
              </a:rPr>
              <a:t>younger</a:t>
            </a:r>
            <a:r>
              <a:rPr lang="en-US" sz="1800" b="0" spc="-25"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a</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person</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with</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a</a:t>
            </a:r>
            <a:r>
              <a:rPr lang="en-US" sz="1800" b="0" spc="-35" dirty="0">
                <a:solidFill>
                  <a:srgbClr val="003864"/>
                </a:solidFill>
                <a:latin typeface="Calibri Light"/>
                <a:cs typeface="Calibri Light"/>
              </a:rPr>
              <a:t> </a:t>
            </a:r>
            <a:r>
              <a:rPr lang="en-US" sz="1800" b="0" spc="-10" dirty="0">
                <a:solidFill>
                  <a:srgbClr val="003864"/>
                </a:solidFill>
                <a:latin typeface="Calibri Light"/>
                <a:cs typeface="Calibri Light"/>
              </a:rPr>
              <a:t>disability</a:t>
            </a:r>
            <a:endParaRPr lang="en-US" sz="1800" dirty="0">
              <a:latin typeface="Calibri Light"/>
              <a:cs typeface="Calibri Light"/>
            </a:endParaRPr>
          </a:p>
          <a:p>
            <a:pPr marL="756285" indent="-286385">
              <a:lnSpc>
                <a:spcPct val="100000"/>
              </a:lnSpc>
              <a:buFont typeface="Arial"/>
              <a:buChar char="•"/>
              <a:tabLst>
                <a:tab pos="756285" algn="l"/>
              </a:tabLst>
            </a:pPr>
            <a:r>
              <a:rPr lang="en-US" sz="1800" b="0" dirty="0">
                <a:solidFill>
                  <a:srgbClr val="003864"/>
                </a:solidFill>
                <a:latin typeface="Calibri Light"/>
                <a:cs typeface="Calibri Light"/>
              </a:rPr>
              <a:t>People</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who</a:t>
            </a:r>
            <a:r>
              <a:rPr lang="en-US" sz="1800" b="0" spc="-45" dirty="0">
                <a:solidFill>
                  <a:srgbClr val="003864"/>
                </a:solidFill>
                <a:latin typeface="Calibri Light"/>
                <a:cs typeface="Calibri Light"/>
              </a:rPr>
              <a:t> </a:t>
            </a:r>
            <a:r>
              <a:rPr lang="en-US" sz="1800" b="0" dirty="0">
                <a:solidFill>
                  <a:srgbClr val="003864"/>
                </a:solidFill>
                <a:latin typeface="Calibri Light"/>
                <a:cs typeface="Calibri Light"/>
              </a:rPr>
              <a:t>are</a:t>
            </a:r>
            <a:r>
              <a:rPr lang="en-US" sz="1800" b="0" spc="-45" dirty="0">
                <a:solidFill>
                  <a:srgbClr val="003864"/>
                </a:solidFill>
                <a:latin typeface="Calibri Light"/>
                <a:cs typeface="Calibri Light"/>
              </a:rPr>
              <a:t> </a:t>
            </a:r>
            <a:r>
              <a:rPr lang="en-US" sz="1800" b="0" spc="-10" dirty="0">
                <a:solidFill>
                  <a:srgbClr val="003864"/>
                </a:solidFill>
                <a:latin typeface="Calibri Light"/>
                <a:cs typeface="Calibri Light"/>
              </a:rPr>
              <a:t>incarcerated</a:t>
            </a:r>
            <a:r>
              <a:rPr lang="en-US" sz="1800" b="0" spc="-55" dirty="0">
                <a:solidFill>
                  <a:srgbClr val="003864"/>
                </a:solidFill>
                <a:latin typeface="Calibri Light"/>
                <a:cs typeface="Calibri Light"/>
              </a:rPr>
              <a:t> </a:t>
            </a:r>
            <a:r>
              <a:rPr lang="en-US" sz="1800" b="0" dirty="0">
                <a:solidFill>
                  <a:srgbClr val="003864"/>
                </a:solidFill>
                <a:latin typeface="Calibri Light"/>
                <a:cs typeface="Calibri Light"/>
              </a:rPr>
              <a:t>or</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released</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from</a:t>
            </a:r>
            <a:r>
              <a:rPr lang="en-US" sz="1800" b="0" spc="-45" dirty="0">
                <a:solidFill>
                  <a:srgbClr val="003864"/>
                </a:solidFill>
                <a:latin typeface="Calibri Light"/>
                <a:cs typeface="Calibri Light"/>
              </a:rPr>
              <a:t> </a:t>
            </a:r>
            <a:r>
              <a:rPr lang="en-US" sz="1800" b="0" spc="-10" dirty="0">
                <a:solidFill>
                  <a:srgbClr val="003864"/>
                </a:solidFill>
                <a:latin typeface="Calibri Light"/>
                <a:cs typeface="Calibri Light"/>
              </a:rPr>
              <a:t>incarceration</a:t>
            </a:r>
            <a:r>
              <a:rPr lang="en-US" sz="1800" b="0" spc="-40" dirty="0">
                <a:solidFill>
                  <a:srgbClr val="003864"/>
                </a:solidFill>
                <a:latin typeface="Calibri Light"/>
                <a:cs typeface="Calibri Light"/>
              </a:rPr>
              <a:t> </a:t>
            </a:r>
            <a:r>
              <a:rPr lang="en-US" sz="1800" b="0" dirty="0">
                <a:solidFill>
                  <a:srgbClr val="003864"/>
                </a:solidFill>
                <a:latin typeface="Calibri Light"/>
                <a:cs typeface="Calibri Light"/>
              </a:rPr>
              <a:t>within</a:t>
            </a:r>
            <a:r>
              <a:rPr lang="en-US" sz="1800" b="0" spc="-30" dirty="0">
                <a:solidFill>
                  <a:srgbClr val="003864"/>
                </a:solidFill>
                <a:latin typeface="Calibri Light"/>
                <a:cs typeface="Calibri Light"/>
              </a:rPr>
              <a:t> </a:t>
            </a:r>
            <a:r>
              <a:rPr lang="en-US" sz="1800" b="0" dirty="0">
                <a:solidFill>
                  <a:srgbClr val="003864"/>
                </a:solidFill>
                <a:latin typeface="Calibri Light"/>
                <a:cs typeface="Calibri Light"/>
              </a:rPr>
              <a:t>the</a:t>
            </a:r>
            <a:r>
              <a:rPr lang="en-US" sz="1800" b="0" spc="-55" dirty="0">
                <a:solidFill>
                  <a:srgbClr val="003864"/>
                </a:solidFill>
                <a:latin typeface="Calibri Light"/>
                <a:cs typeface="Calibri Light"/>
              </a:rPr>
              <a:t> </a:t>
            </a:r>
            <a:r>
              <a:rPr lang="en-US" sz="1800" b="0" dirty="0">
                <a:solidFill>
                  <a:srgbClr val="003864"/>
                </a:solidFill>
                <a:latin typeface="Calibri Light"/>
                <a:cs typeface="Calibri Light"/>
              </a:rPr>
              <a:t>past</a:t>
            </a:r>
            <a:r>
              <a:rPr lang="en-US" sz="1800" b="0" spc="-35" dirty="0">
                <a:solidFill>
                  <a:srgbClr val="003864"/>
                </a:solidFill>
                <a:latin typeface="Calibri Light"/>
                <a:cs typeface="Calibri Light"/>
              </a:rPr>
              <a:t> </a:t>
            </a:r>
            <a:r>
              <a:rPr lang="en-US" sz="1800" b="0" dirty="0">
                <a:solidFill>
                  <a:srgbClr val="003864"/>
                </a:solidFill>
                <a:latin typeface="Calibri Light"/>
                <a:cs typeface="Calibri Light"/>
              </a:rPr>
              <a:t>90</a:t>
            </a:r>
            <a:r>
              <a:rPr lang="en-US" sz="1800" b="0" spc="-30" dirty="0">
                <a:solidFill>
                  <a:srgbClr val="003864"/>
                </a:solidFill>
                <a:latin typeface="Calibri Light"/>
                <a:cs typeface="Calibri Light"/>
              </a:rPr>
              <a:t> </a:t>
            </a:r>
            <a:r>
              <a:rPr lang="en-US" sz="1800" b="0" spc="-20" dirty="0">
                <a:solidFill>
                  <a:srgbClr val="003864"/>
                </a:solidFill>
                <a:latin typeface="Calibri Light"/>
                <a:cs typeface="Calibri Light"/>
              </a:rPr>
              <a:t>days</a:t>
            </a:r>
            <a:endParaRPr lang="en-US" sz="1800" dirty="0">
              <a:latin typeface="Calibri Light"/>
              <a:cs typeface="Calibri Ligh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Section</a:t>
            </a:r>
            <a:r>
              <a:rPr spc="-120" dirty="0"/>
              <a:t> </a:t>
            </a:r>
            <a:r>
              <a:rPr spc="-20" dirty="0"/>
              <a:t>71119:</a:t>
            </a:r>
            <a:r>
              <a:rPr spc="-100" dirty="0"/>
              <a:t> </a:t>
            </a:r>
            <a:r>
              <a:rPr spc="-35" dirty="0"/>
              <a:t>Work</a:t>
            </a:r>
            <a:r>
              <a:rPr spc="-110" dirty="0"/>
              <a:t> </a:t>
            </a:r>
            <a:r>
              <a:rPr spc="-20" dirty="0"/>
              <a:t>reporting</a:t>
            </a:r>
            <a:r>
              <a:rPr spc="-120" dirty="0"/>
              <a:t> </a:t>
            </a:r>
            <a:r>
              <a:rPr spc="-35" dirty="0"/>
              <a:t>requirements</a:t>
            </a:r>
            <a:r>
              <a:rPr spc="-110" dirty="0"/>
              <a:t> </a:t>
            </a:r>
            <a:r>
              <a:rPr spc="-10" dirty="0"/>
              <a:t>(cont.)</a:t>
            </a:r>
          </a:p>
        </p:txBody>
      </p:sp>
      <p:sp>
        <p:nvSpPr>
          <p:cNvPr id="3" name="object 3"/>
          <p:cNvSpPr txBox="1"/>
          <p:nvPr/>
        </p:nvSpPr>
        <p:spPr>
          <a:xfrm>
            <a:off x="916939" y="1973071"/>
            <a:ext cx="10346690" cy="4232275"/>
          </a:xfrm>
          <a:prstGeom prst="rect">
            <a:avLst/>
          </a:prstGeom>
        </p:spPr>
        <p:txBody>
          <a:bodyPr vert="horz" wrap="square" lIns="0" tIns="12700" rIns="0" bIns="0" rtlCol="0">
            <a:spAutoFit/>
          </a:bodyPr>
          <a:lstStyle/>
          <a:p>
            <a:pPr marL="12700">
              <a:lnSpc>
                <a:spcPct val="100000"/>
              </a:lnSpc>
              <a:spcBef>
                <a:spcPts val="100"/>
              </a:spcBef>
            </a:pPr>
            <a:r>
              <a:rPr sz="1800" b="0" spc="-30" dirty="0">
                <a:solidFill>
                  <a:srgbClr val="003864"/>
                </a:solidFill>
                <a:latin typeface="Calibri Light"/>
                <a:cs typeface="Calibri Light"/>
              </a:rPr>
              <a:t>Effective</a:t>
            </a:r>
            <a:r>
              <a:rPr sz="1800" b="0" spc="-75" dirty="0">
                <a:solidFill>
                  <a:srgbClr val="003864"/>
                </a:solidFill>
                <a:latin typeface="Calibri Light"/>
                <a:cs typeface="Calibri Light"/>
              </a:rPr>
              <a:t> </a:t>
            </a:r>
            <a:r>
              <a:rPr sz="1800" b="0" spc="-20" dirty="0">
                <a:solidFill>
                  <a:srgbClr val="003864"/>
                </a:solidFill>
                <a:latin typeface="Calibri Light"/>
                <a:cs typeface="Calibri Light"/>
              </a:rPr>
              <a:t>date:</a:t>
            </a:r>
            <a:r>
              <a:rPr sz="1800" b="0" spc="-85" dirty="0">
                <a:solidFill>
                  <a:srgbClr val="003864"/>
                </a:solidFill>
                <a:latin typeface="Calibri Light"/>
                <a:cs typeface="Calibri Light"/>
              </a:rPr>
              <a:t> </a:t>
            </a:r>
            <a:r>
              <a:rPr sz="1800" b="0" dirty="0">
                <a:solidFill>
                  <a:srgbClr val="003864"/>
                </a:solidFill>
                <a:latin typeface="Calibri Light"/>
                <a:cs typeface="Calibri Light"/>
              </a:rPr>
              <a:t>January</a:t>
            </a:r>
            <a:r>
              <a:rPr sz="1800" b="0" spc="-40" dirty="0">
                <a:solidFill>
                  <a:srgbClr val="003864"/>
                </a:solidFill>
                <a:latin typeface="Calibri Light"/>
                <a:cs typeface="Calibri Light"/>
              </a:rPr>
              <a:t> </a:t>
            </a:r>
            <a:r>
              <a:rPr sz="1800" b="0" dirty="0">
                <a:solidFill>
                  <a:srgbClr val="003864"/>
                </a:solidFill>
                <a:latin typeface="Calibri Light"/>
                <a:cs typeface="Calibri Light"/>
              </a:rPr>
              <a:t>1,</a:t>
            </a:r>
            <a:r>
              <a:rPr sz="1800" b="0" spc="-35" dirty="0">
                <a:solidFill>
                  <a:srgbClr val="003864"/>
                </a:solidFill>
                <a:latin typeface="Calibri Light"/>
                <a:cs typeface="Calibri Light"/>
              </a:rPr>
              <a:t> </a:t>
            </a:r>
            <a:r>
              <a:rPr sz="1800" b="0" dirty="0">
                <a:solidFill>
                  <a:srgbClr val="003864"/>
                </a:solidFill>
                <a:latin typeface="Calibri Light"/>
                <a:cs typeface="Calibri Light"/>
              </a:rPr>
              <a:t>2027.</a:t>
            </a:r>
            <a:r>
              <a:rPr sz="1800" b="0" spc="-35" dirty="0">
                <a:solidFill>
                  <a:srgbClr val="003864"/>
                </a:solidFill>
                <a:latin typeface="Calibri Light"/>
                <a:cs typeface="Calibri Light"/>
              </a:rPr>
              <a:t> </a:t>
            </a:r>
            <a:r>
              <a:rPr sz="1800" b="0" dirty="0">
                <a:solidFill>
                  <a:srgbClr val="003864"/>
                </a:solidFill>
                <a:latin typeface="Calibri Light"/>
                <a:cs typeface="Calibri Light"/>
              </a:rPr>
              <a:t>States</a:t>
            </a:r>
            <a:r>
              <a:rPr sz="1800" b="0" spc="-50" dirty="0">
                <a:solidFill>
                  <a:srgbClr val="003864"/>
                </a:solidFill>
                <a:latin typeface="Calibri Light"/>
                <a:cs typeface="Calibri Light"/>
              </a:rPr>
              <a:t> </a:t>
            </a:r>
            <a:r>
              <a:rPr sz="1800" b="0" dirty="0">
                <a:solidFill>
                  <a:srgbClr val="003864"/>
                </a:solidFill>
                <a:latin typeface="Calibri Light"/>
                <a:cs typeface="Calibri Light"/>
              </a:rPr>
              <a:t>may</a:t>
            </a:r>
            <a:r>
              <a:rPr sz="1800" b="0" spc="-45" dirty="0">
                <a:solidFill>
                  <a:srgbClr val="003864"/>
                </a:solidFill>
                <a:latin typeface="Calibri Light"/>
                <a:cs typeface="Calibri Light"/>
              </a:rPr>
              <a:t> </a:t>
            </a:r>
            <a:r>
              <a:rPr sz="1800" b="0" dirty="0">
                <a:solidFill>
                  <a:srgbClr val="003864"/>
                </a:solidFill>
                <a:latin typeface="Calibri Light"/>
                <a:cs typeface="Calibri Light"/>
              </a:rPr>
              <a:t>apply</a:t>
            </a:r>
            <a:r>
              <a:rPr sz="1800" b="0" spc="-25" dirty="0">
                <a:solidFill>
                  <a:srgbClr val="003864"/>
                </a:solidFill>
                <a:latin typeface="Calibri Light"/>
                <a:cs typeface="Calibri Light"/>
              </a:rPr>
              <a:t> </a:t>
            </a:r>
            <a:r>
              <a:rPr sz="1800" b="0" dirty="0">
                <a:solidFill>
                  <a:srgbClr val="003864"/>
                </a:solidFill>
                <a:latin typeface="Calibri Light"/>
                <a:cs typeface="Calibri Light"/>
              </a:rPr>
              <a:t>for</a:t>
            </a:r>
            <a:r>
              <a:rPr sz="1800" b="0" spc="-25" dirty="0">
                <a:solidFill>
                  <a:srgbClr val="003864"/>
                </a:solidFill>
                <a:latin typeface="Calibri Light"/>
                <a:cs typeface="Calibri Light"/>
              </a:rPr>
              <a:t> </a:t>
            </a:r>
            <a:r>
              <a:rPr sz="1800" b="0" dirty="0">
                <a:solidFill>
                  <a:srgbClr val="003864"/>
                </a:solidFill>
                <a:latin typeface="Calibri Light"/>
                <a:cs typeface="Calibri Light"/>
              </a:rPr>
              <a:t>a</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two-</a:t>
            </a:r>
            <a:r>
              <a:rPr sz="1800" b="0" dirty="0">
                <a:solidFill>
                  <a:srgbClr val="003864"/>
                </a:solidFill>
                <a:latin typeface="Calibri Light"/>
                <a:cs typeface="Calibri Light"/>
              </a:rPr>
              <a:t>year</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extension</a:t>
            </a:r>
            <a:r>
              <a:rPr sz="1800" b="0" spc="-50" dirty="0">
                <a:solidFill>
                  <a:srgbClr val="003864"/>
                </a:solidFill>
                <a:latin typeface="Calibri Light"/>
                <a:cs typeface="Calibri Light"/>
              </a:rPr>
              <a:t> </a:t>
            </a:r>
            <a:r>
              <a:rPr sz="1800" b="0" dirty="0">
                <a:solidFill>
                  <a:srgbClr val="003864"/>
                </a:solidFill>
                <a:latin typeface="Calibri Light"/>
                <a:cs typeface="Calibri Light"/>
              </a:rPr>
              <a:t>request</a:t>
            </a:r>
            <a:r>
              <a:rPr sz="1800" b="0" spc="-30" dirty="0">
                <a:solidFill>
                  <a:srgbClr val="003864"/>
                </a:solidFill>
                <a:latin typeface="Calibri Light"/>
                <a:cs typeface="Calibri Light"/>
              </a:rPr>
              <a:t> </a:t>
            </a:r>
            <a:r>
              <a:rPr sz="1800" b="0" dirty="0">
                <a:solidFill>
                  <a:srgbClr val="003864"/>
                </a:solidFill>
                <a:latin typeface="Calibri Light"/>
                <a:cs typeface="Calibri Light"/>
              </a:rPr>
              <a:t>if</a:t>
            </a:r>
            <a:r>
              <a:rPr sz="1800" b="0" spc="-25" dirty="0">
                <a:solidFill>
                  <a:srgbClr val="003864"/>
                </a:solidFill>
                <a:latin typeface="Calibri Light"/>
                <a:cs typeface="Calibri Light"/>
              </a:rPr>
              <a:t> </a:t>
            </a:r>
            <a:r>
              <a:rPr sz="1800" b="0" dirty="0">
                <a:solidFill>
                  <a:srgbClr val="003864"/>
                </a:solidFill>
                <a:latin typeface="Calibri Light"/>
                <a:cs typeface="Calibri Light"/>
              </a:rPr>
              <a:t>they</a:t>
            </a:r>
            <a:r>
              <a:rPr sz="1800" b="0" spc="-35" dirty="0">
                <a:solidFill>
                  <a:srgbClr val="003864"/>
                </a:solidFill>
                <a:latin typeface="Calibri Light"/>
                <a:cs typeface="Calibri Light"/>
              </a:rPr>
              <a:t> </a:t>
            </a:r>
            <a:r>
              <a:rPr sz="1800" b="0" dirty="0">
                <a:solidFill>
                  <a:srgbClr val="003864"/>
                </a:solidFill>
                <a:latin typeface="Calibri Light"/>
                <a:cs typeface="Calibri Light"/>
              </a:rPr>
              <a:t>can</a:t>
            </a:r>
            <a:r>
              <a:rPr sz="1800" b="0" spc="-40" dirty="0">
                <a:solidFill>
                  <a:srgbClr val="003864"/>
                </a:solidFill>
                <a:latin typeface="Calibri Light"/>
                <a:cs typeface="Calibri Light"/>
              </a:rPr>
              <a:t> </a:t>
            </a:r>
            <a:r>
              <a:rPr sz="1800" b="0" dirty="0">
                <a:solidFill>
                  <a:srgbClr val="003864"/>
                </a:solidFill>
                <a:latin typeface="Calibri Light"/>
                <a:cs typeface="Calibri Light"/>
              </a:rPr>
              <a:t>show</a:t>
            </a:r>
            <a:r>
              <a:rPr sz="1800" b="0" spc="-15" dirty="0">
                <a:solidFill>
                  <a:srgbClr val="003864"/>
                </a:solidFill>
                <a:latin typeface="Calibri Light"/>
                <a:cs typeface="Calibri Light"/>
              </a:rPr>
              <a:t> </a:t>
            </a:r>
            <a:r>
              <a:rPr sz="1800" b="0" dirty="0">
                <a:solidFill>
                  <a:srgbClr val="003864"/>
                </a:solidFill>
                <a:latin typeface="Calibri Light"/>
                <a:cs typeface="Calibri Light"/>
              </a:rPr>
              <a:t>they</a:t>
            </a:r>
            <a:r>
              <a:rPr sz="1800" b="0" spc="-35" dirty="0">
                <a:solidFill>
                  <a:srgbClr val="003864"/>
                </a:solidFill>
                <a:latin typeface="Calibri Light"/>
                <a:cs typeface="Calibri Light"/>
              </a:rPr>
              <a:t> </a:t>
            </a:r>
            <a:r>
              <a:rPr sz="1800" b="0" spc="-25" dirty="0">
                <a:solidFill>
                  <a:srgbClr val="003864"/>
                </a:solidFill>
                <a:latin typeface="Calibri Light"/>
                <a:cs typeface="Calibri Light"/>
              </a:rPr>
              <a:t>are</a:t>
            </a:r>
            <a:endParaRPr sz="1800">
              <a:latin typeface="Calibri Light"/>
              <a:cs typeface="Calibri Light"/>
            </a:endParaRPr>
          </a:p>
          <a:p>
            <a:pPr marL="12700">
              <a:lnSpc>
                <a:spcPct val="100000"/>
              </a:lnSpc>
            </a:pPr>
            <a:r>
              <a:rPr sz="1800" b="0" dirty="0">
                <a:solidFill>
                  <a:srgbClr val="003864"/>
                </a:solidFill>
                <a:latin typeface="Calibri Light"/>
                <a:cs typeface="Calibri Light"/>
              </a:rPr>
              <a:t>making</a:t>
            </a:r>
            <a:r>
              <a:rPr sz="1800" b="0" spc="-65" dirty="0">
                <a:solidFill>
                  <a:srgbClr val="003864"/>
                </a:solidFill>
                <a:latin typeface="Calibri Light"/>
                <a:cs typeface="Calibri Light"/>
              </a:rPr>
              <a:t> </a:t>
            </a:r>
            <a:r>
              <a:rPr sz="1800" b="0" dirty="0">
                <a:solidFill>
                  <a:srgbClr val="003864"/>
                </a:solidFill>
                <a:latin typeface="Calibri Light"/>
                <a:cs typeface="Calibri Light"/>
              </a:rPr>
              <a:t>“good</a:t>
            </a:r>
            <a:r>
              <a:rPr sz="1800" b="0" spc="-40" dirty="0">
                <a:solidFill>
                  <a:srgbClr val="003864"/>
                </a:solidFill>
                <a:latin typeface="Calibri Light"/>
                <a:cs typeface="Calibri Light"/>
              </a:rPr>
              <a:t> </a:t>
            </a:r>
            <a:r>
              <a:rPr sz="1800" b="0" dirty="0">
                <a:solidFill>
                  <a:srgbClr val="003864"/>
                </a:solidFill>
                <a:latin typeface="Calibri Light"/>
                <a:cs typeface="Calibri Light"/>
              </a:rPr>
              <a:t>faith</a:t>
            </a:r>
            <a:r>
              <a:rPr sz="1800" b="0" spc="-60" dirty="0">
                <a:solidFill>
                  <a:srgbClr val="003864"/>
                </a:solidFill>
                <a:latin typeface="Calibri Light"/>
                <a:cs typeface="Calibri Light"/>
              </a:rPr>
              <a:t> </a:t>
            </a:r>
            <a:r>
              <a:rPr sz="1800" b="0" spc="-10" dirty="0">
                <a:solidFill>
                  <a:srgbClr val="003864"/>
                </a:solidFill>
                <a:latin typeface="Calibri Light"/>
                <a:cs typeface="Calibri Light"/>
              </a:rPr>
              <a:t>efforts”</a:t>
            </a:r>
            <a:r>
              <a:rPr sz="1800" b="0" spc="-70" dirty="0">
                <a:solidFill>
                  <a:srgbClr val="003864"/>
                </a:solidFill>
                <a:latin typeface="Calibri Light"/>
                <a:cs typeface="Calibri Light"/>
              </a:rPr>
              <a:t> </a:t>
            </a:r>
            <a:r>
              <a:rPr sz="1800" b="0" dirty="0">
                <a:solidFill>
                  <a:srgbClr val="003864"/>
                </a:solidFill>
                <a:latin typeface="Calibri Light"/>
                <a:cs typeface="Calibri Light"/>
              </a:rPr>
              <a:t>to</a:t>
            </a:r>
            <a:r>
              <a:rPr sz="1800" b="0" spc="-70" dirty="0">
                <a:solidFill>
                  <a:srgbClr val="003864"/>
                </a:solidFill>
                <a:latin typeface="Calibri Light"/>
                <a:cs typeface="Calibri Light"/>
              </a:rPr>
              <a:t> </a:t>
            </a:r>
            <a:r>
              <a:rPr sz="1800" b="0" spc="-10" dirty="0">
                <a:solidFill>
                  <a:srgbClr val="003864"/>
                </a:solidFill>
                <a:latin typeface="Calibri Light"/>
                <a:cs typeface="Calibri Light"/>
              </a:rPr>
              <a:t>implement.</a:t>
            </a:r>
            <a:endParaRPr sz="1800">
              <a:latin typeface="Calibri Light"/>
              <a:cs typeface="Calibri Light"/>
            </a:endParaRPr>
          </a:p>
          <a:p>
            <a:pPr marL="12700">
              <a:lnSpc>
                <a:spcPct val="100000"/>
              </a:lnSpc>
              <a:spcBef>
                <a:spcPts val="1440"/>
              </a:spcBef>
            </a:pPr>
            <a:r>
              <a:rPr sz="1800" b="0" spc="-20" dirty="0">
                <a:solidFill>
                  <a:srgbClr val="003864"/>
                </a:solidFill>
                <a:latin typeface="Calibri Light"/>
                <a:cs typeface="Calibri Light"/>
              </a:rPr>
              <a:t>Impacted</a:t>
            </a:r>
            <a:r>
              <a:rPr sz="1800" b="0" spc="-55" dirty="0">
                <a:solidFill>
                  <a:srgbClr val="003864"/>
                </a:solidFill>
                <a:latin typeface="Calibri Light"/>
                <a:cs typeface="Calibri Light"/>
              </a:rPr>
              <a:t> </a:t>
            </a:r>
            <a:r>
              <a:rPr sz="1800" b="0" spc="-10" dirty="0">
                <a:solidFill>
                  <a:srgbClr val="003864"/>
                </a:solidFill>
                <a:latin typeface="Calibri Light"/>
                <a:cs typeface="Calibri Light"/>
              </a:rPr>
              <a:t>people:</a:t>
            </a:r>
            <a:endParaRPr sz="1800">
              <a:latin typeface="Calibri Light"/>
              <a:cs typeface="Calibri Light"/>
            </a:endParaRPr>
          </a:p>
          <a:p>
            <a:pPr marL="299085" indent="-286385">
              <a:lnSpc>
                <a:spcPct val="100000"/>
              </a:lnSpc>
              <a:buFont typeface="Arial"/>
              <a:buChar char="•"/>
              <a:tabLst>
                <a:tab pos="299085" algn="l"/>
              </a:tabLst>
            </a:pPr>
            <a:r>
              <a:rPr sz="1800" b="0" dirty="0">
                <a:solidFill>
                  <a:srgbClr val="003864"/>
                </a:solidFill>
                <a:latin typeface="Calibri Light"/>
                <a:cs typeface="Calibri Light"/>
              </a:rPr>
              <a:t>An</a:t>
            </a:r>
            <a:r>
              <a:rPr sz="1800" b="0" spc="-35" dirty="0">
                <a:solidFill>
                  <a:srgbClr val="003864"/>
                </a:solidFill>
                <a:latin typeface="Calibri Light"/>
                <a:cs typeface="Calibri Light"/>
              </a:rPr>
              <a:t> </a:t>
            </a:r>
            <a:r>
              <a:rPr sz="1800" b="0" dirty="0">
                <a:solidFill>
                  <a:srgbClr val="003864"/>
                </a:solidFill>
                <a:latin typeface="Calibri Light"/>
                <a:cs typeface="Calibri Light"/>
              </a:rPr>
              <a:t>estimated</a:t>
            </a:r>
            <a:r>
              <a:rPr sz="1800" b="0" spc="-35" dirty="0">
                <a:solidFill>
                  <a:srgbClr val="003864"/>
                </a:solidFill>
                <a:latin typeface="Calibri Light"/>
                <a:cs typeface="Calibri Light"/>
              </a:rPr>
              <a:t> </a:t>
            </a:r>
            <a:r>
              <a:rPr sz="1800" b="0" dirty="0">
                <a:solidFill>
                  <a:srgbClr val="003864"/>
                </a:solidFill>
                <a:latin typeface="Calibri Light"/>
                <a:cs typeface="Calibri Light"/>
              </a:rPr>
              <a:t>20%</a:t>
            </a:r>
            <a:r>
              <a:rPr sz="1800" b="0" spc="-30" dirty="0">
                <a:solidFill>
                  <a:srgbClr val="003864"/>
                </a:solidFill>
                <a:latin typeface="Calibri Light"/>
                <a:cs typeface="Calibri Light"/>
              </a:rPr>
              <a:t> </a:t>
            </a:r>
            <a:r>
              <a:rPr sz="1800" b="0" dirty="0">
                <a:solidFill>
                  <a:srgbClr val="003864"/>
                </a:solidFill>
                <a:latin typeface="Calibri Light"/>
                <a:cs typeface="Calibri Light"/>
              </a:rPr>
              <a:t>of</a:t>
            </a:r>
            <a:r>
              <a:rPr sz="1800" b="0" spc="-30" dirty="0">
                <a:solidFill>
                  <a:srgbClr val="003864"/>
                </a:solidFill>
                <a:latin typeface="Calibri Light"/>
                <a:cs typeface="Calibri Light"/>
              </a:rPr>
              <a:t> </a:t>
            </a:r>
            <a:r>
              <a:rPr sz="1800" b="0" dirty="0">
                <a:solidFill>
                  <a:srgbClr val="003864"/>
                </a:solidFill>
                <a:latin typeface="Calibri Light"/>
                <a:cs typeface="Calibri Light"/>
              </a:rPr>
              <a:t>those</a:t>
            </a:r>
            <a:r>
              <a:rPr sz="1800" b="0" spc="-35" dirty="0">
                <a:solidFill>
                  <a:srgbClr val="003864"/>
                </a:solidFill>
                <a:latin typeface="Calibri Light"/>
                <a:cs typeface="Calibri Light"/>
              </a:rPr>
              <a:t> </a:t>
            </a:r>
            <a:r>
              <a:rPr sz="1800" b="0" dirty="0">
                <a:solidFill>
                  <a:srgbClr val="003864"/>
                </a:solidFill>
                <a:latin typeface="Calibri Light"/>
                <a:cs typeface="Calibri Light"/>
              </a:rPr>
              <a:t>enrollees</a:t>
            </a:r>
            <a:r>
              <a:rPr sz="1800" b="0" spc="-25" dirty="0">
                <a:solidFill>
                  <a:srgbClr val="003864"/>
                </a:solidFill>
                <a:latin typeface="Calibri Light"/>
                <a:cs typeface="Calibri Light"/>
              </a:rPr>
              <a:t> </a:t>
            </a:r>
            <a:r>
              <a:rPr sz="1800" b="0" dirty="0">
                <a:solidFill>
                  <a:srgbClr val="003864"/>
                </a:solidFill>
                <a:latin typeface="Calibri Light"/>
                <a:cs typeface="Calibri Light"/>
              </a:rPr>
              <a:t>subjected</a:t>
            </a:r>
            <a:r>
              <a:rPr sz="1800" b="0" spc="-35" dirty="0">
                <a:solidFill>
                  <a:srgbClr val="003864"/>
                </a:solidFill>
                <a:latin typeface="Calibri Light"/>
                <a:cs typeface="Calibri Light"/>
              </a:rPr>
              <a:t> </a:t>
            </a:r>
            <a:r>
              <a:rPr sz="1800" b="0" dirty="0">
                <a:solidFill>
                  <a:srgbClr val="003864"/>
                </a:solidFill>
                <a:latin typeface="Calibri Light"/>
                <a:cs typeface="Calibri Light"/>
              </a:rPr>
              <a:t>to</a:t>
            </a:r>
            <a:r>
              <a:rPr sz="1800" b="0" spc="-40" dirty="0">
                <a:solidFill>
                  <a:srgbClr val="003864"/>
                </a:solidFill>
                <a:latin typeface="Calibri Light"/>
                <a:cs typeface="Calibri Light"/>
              </a:rPr>
              <a:t> </a:t>
            </a:r>
            <a:r>
              <a:rPr sz="1800" b="0" dirty="0">
                <a:solidFill>
                  <a:srgbClr val="003864"/>
                </a:solidFill>
                <a:latin typeface="Calibri Light"/>
                <a:cs typeface="Calibri Light"/>
              </a:rPr>
              <a:t>the</a:t>
            </a:r>
            <a:r>
              <a:rPr sz="1800" b="0" spc="-30" dirty="0">
                <a:solidFill>
                  <a:srgbClr val="003864"/>
                </a:solidFill>
                <a:latin typeface="Calibri Light"/>
                <a:cs typeface="Calibri Light"/>
              </a:rPr>
              <a:t> </a:t>
            </a:r>
            <a:r>
              <a:rPr sz="1800" b="0" dirty="0">
                <a:solidFill>
                  <a:srgbClr val="003864"/>
                </a:solidFill>
                <a:latin typeface="Calibri Light"/>
                <a:cs typeface="Calibri Light"/>
              </a:rPr>
              <a:t>work</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requirements</a:t>
            </a:r>
            <a:r>
              <a:rPr sz="1800" b="0" spc="-40" dirty="0">
                <a:solidFill>
                  <a:srgbClr val="003864"/>
                </a:solidFill>
                <a:latin typeface="Calibri Light"/>
                <a:cs typeface="Calibri Light"/>
              </a:rPr>
              <a:t> </a:t>
            </a:r>
            <a:r>
              <a:rPr sz="1800" b="0" dirty="0">
                <a:solidFill>
                  <a:srgbClr val="003864"/>
                </a:solidFill>
                <a:latin typeface="Calibri Light"/>
                <a:cs typeface="Calibri Light"/>
              </a:rPr>
              <a:t>will</a:t>
            </a:r>
            <a:r>
              <a:rPr sz="1800" b="0" spc="-20" dirty="0">
                <a:solidFill>
                  <a:srgbClr val="003864"/>
                </a:solidFill>
                <a:latin typeface="Calibri Light"/>
                <a:cs typeface="Calibri Light"/>
              </a:rPr>
              <a:t> </a:t>
            </a:r>
            <a:r>
              <a:rPr sz="1800" b="0" dirty="0">
                <a:solidFill>
                  <a:srgbClr val="003864"/>
                </a:solidFill>
                <a:latin typeface="Calibri Light"/>
                <a:cs typeface="Calibri Light"/>
              </a:rPr>
              <a:t>have</a:t>
            </a:r>
            <a:r>
              <a:rPr sz="1800" b="0" spc="-35" dirty="0">
                <a:solidFill>
                  <a:srgbClr val="003864"/>
                </a:solidFill>
                <a:latin typeface="Calibri Light"/>
                <a:cs typeface="Calibri Light"/>
              </a:rPr>
              <a:t> </a:t>
            </a:r>
            <a:r>
              <a:rPr sz="1800" b="0" dirty="0">
                <a:solidFill>
                  <a:srgbClr val="003864"/>
                </a:solidFill>
                <a:latin typeface="Calibri Light"/>
                <a:cs typeface="Calibri Light"/>
              </a:rPr>
              <a:t>their</a:t>
            </a:r>
            <a:r>
              <a:rPr sz="1800" b="0" spc="-25" dirty="0">
                <a:solidFill>
                  <a:srgbClr val="003864"/>
                </a:solidFill>
                <a:latin typeface="Calibri Light"/>
                <a:cs typeface="Calibri Light"/>
              </a:rPr>
              <a:t> </a:t>
            </a:r>
            <a:r>
              <a:rPr sz="1800" b="0" spc="-10" dirty="0">
                <a:solidFill>
                  <a:srgbClr val="003864"/>
                </a:solidFill>
                <a:latin typeface="Calibri Light"/>
                <a:cs typeface="Calibri Light"/>
              </a:rPr>
              <a:t>coverage</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terminated</a:t>
            </a:r>
            <a:endParaRPr sz="1800">
              <a:latin typeface="Calibri Light"/>
              <a:cs typeface="Calibri Light"/>
            </a:endParaRPr>
          </a:p>
          <a:p>
            <a:pPr marL="299085">
              <a:lnSpc>
                <a:spcPct val="100000"/>
              </a:lnSpc>
            </a:pPr>
            <a:r>
              <a:rPr sz="1800" b="0" dirty="0">
                <a:solidFill>
                  <a:srgbClr val="003864"/>
                </a:solidFill>
                <a:latin typeface="Calibri Light"/>
                <a:cs typeface="Calibri Light"/>
              </a:rPr>
              <a:t>either</a:t>
            </a:r>
            <a:r>
              <a:rPr sz="1800" b="0" spc="-40" dirty="0">
                <a:solidFill>
                  <a:srgbClr val="003864"/>
                </a:solidFill>
                <a:latin typeface="Calibri Light"/>
                <a:cs typeface="Calibri Light"/>
              </a:rPr>
              <a:t> </a:t>
            </a:r>
            <a:r>
              <a:rPr sz="1800" b="0" dirty="0">
                <a:solidFill>
                  <a:srgbClr val="003864"/>
                </a:solidFill>
                <a:latin typeface="Calibri Light"/>
                <a:cs typeface="Calibri Light"/>
              </a:rPr>
              <a:t>through</a:t>
            </a:r>
            <a:r>
              <a:rPr sz="1800" b="0" spc="-25" dirty="0">
                <a:solidFill>
                  <a:srgbClr val="003864"/>
                </a:solidFill>
                <a:latin typeface="Calibri Light"/>
                <a:cs typeface="Calibri Light"/>
              </a:rPr>
              <a:t> </a:t>
            </a:r>
            <a:r>
              <a:rPr sz="1800" b="0" dirty="0">
                <a:solidFill>
                  <a:srgbClr val="003864"/>
                </a:solidFill>
                <a:latin typeface="Calibri Light"/>
                <a:cs typeface="Calibri Light"/>
              </a:rPr>
              <a:t>additional</a:t>
            </a:r>
            <a:r>
              <a:rPr sz="1800" b="0" spc="-35" dirty="0">
                <a:solidFill>
                  <a:srgbClr val="003864"/>
                </a:solidFill>
                <a:latin typeface="Calibri Light"/>
                <a:cs typeface="Calibri Light"/>
              </a:rPr>
              <a:t> </a:t>
            </a:r>
            <a:r>
              <a:rPr sz="1800" b="0" dirty="0">
                <a:solidFill>
                  <a:srgbClr val="003864"/>
                </a:solidFill>
                <a:latin typeface="Calibri Light"/>
                <a:cs typeface="Calibri Light"/>
              </a:rPr>
              <a:t>income,</a:t>
            </a:r>
            <a:r>
              <a:rPr sz="1800" b="0" spc="-55" dirty="0">
                <a:solidFill>
                  <a:srgbClr val="003864"/>
                </a:solidFill>
                <a:latin typeface="Calibri Light"/>
                <a:cs typeface="Calibri Light"/>
              </a:rPr>
              <a:t> </a:t>
            </a:r>
            <a:r>
              <a:rPr sz="1800" b="0" spc="-10" dirty="0">
                <a:solidFill>
                  <a:srgbClr val="003864"/>
                </a:solidFill>
                <a:latin typeface="Calibri Light"/>
                <a:cs typeface="Calibri Light"/>
              </a:rPr>
              <a:t>non-compliance,</a:t>
            </a:r>
            <a:r>
              <a:rPr sz="1800" b="0" spc="-45" dirty="0">
                <a:solidFill>
                  <a:srgbClr val="003864"/>
                </a:solidFill>
                <a:latin typeface="Calibri Light"/>
                <a:cs typeface="Calibri Light"/>
              </a:rPr>
              <a:t> </a:t>
            </a:r>
            <a:r>
              <a:rPr sz="1800" b="0" dirty="0">
                <a:solidFill>
                  <a:srgbClr val="003864"/>
                </a:solidFill>
                <a:latin typeface="Calibri Light"/>
                <a:cs typeface="Calibri Light"/>
              </a:rPr>
              <a:t>or</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administrative</a:t>
            </a:r>
            <a:r>
              <a:rPr sz="1800" b="0" spc="-50" dirty="0">
                <a:solidFill>
                  <a:srgbClr val="003864"/>
                </a:solidFill>
                <a:latin typeface="Calibri Light"/>
                <a:cs typeface="Calibri Light"/>
              </a:rPr>
              <a:t> </a:t>
            </a:r>
            <a:r>
              <a:rPr sz="1800" b="0" spc="-10" dirty="0">
                <a:solidFill>
                  <a:srgbClr val="003864"/>
                </a:solidFill>
                <a:latin typeface="Calibri Light"/>
                <a:cs typeface="Calibri Light"/>
              </a:rPr>
              <a:t>burden.</a:t>
            </a:r>
            <a:endParaRPr sz="1800">
              <a:latin typeface="Calibri Light"/>
              <a:cs typeface="Calibri Light"/>
            </a:endParaRPr>
          </a:p>
          <a:p>
            <a:pPr marL="299085" marR="5080" indent="-287020">
              <a:lnSpc>
                <a:spcPct val="100000"/>
              </a:lnSpc>
              <a:buFont typeface="Arial"/>
              <a:buChar char="•"/>
              <a:tabLst>
                <a:tab pos="299085" algn="l"/>
              </a:tabLst>
            </a:pPr>
            <a:r>
              <a:rPr sz="1800" b="0" dirty="0">
                <a:solidFill>
                  <a:srgbClr val="003864"/>
                </a:solidFill>
                <a:latin typeface="Calibri Light"/>
                <a:cs typeface="Calibri Light"/>
              </a:rPr>
              <a:t>There</a:t>
            </a:r>
            <a:r>
              <a:rPr sz="1800" b="0" spc="-40" dirty="0">
                <a:solidFill>
                  <a:srgbClr val="003864"/>
                </a:solidFill>
                <a:latin typeface="Calibri Light"/>
                <a:cs typeface="Calibri Light"/>
              </a:rPr>
              <a:t> </a:t>
            </a:r>
            <a:r>
              <a:rPr sz="1800" b="0" dirty="0">
                <a:solidFill>
                  <a:srgbClr val="003864"/>
                </a:solidFill>
                <a:latin typeface="Calibri Light"/>
                <a:cs typeface="Calibri Light"/>
              </a:rPr>
              <a:t>will</a:t>
            </a:r>
            <a:r>
              <a:rPr sz="1800" b="0" spc="-15" dirty="0">
                <a:solidFill>
                  <a:srgbClr val="003864"/>
                </a:solidFill>
                <a:latin typeface="Calibri Light"/>
                <a:cs typeface="Calibri Light"/>
              </a:rPr>
              <a:t> </a:t>
            </a:r>
            <a:r>
              <a:rPr sz="1800" b="0" dirty="0">
                <a:solidFill>
                  <a:srgbClr val="003864"/>
                </a:solidFill>
                <a:latin typeface="Calibri Light"/>
                <a:cs typeface="Calibri Light"/>
              </a:rPr>
              <a:t>be</a:t>
            </a:r>
            <a:r>
              <a:rPr sz="1800" b="0" spc="-35" dirty="0">
                <a:solidFill>
                  <a:srgbClr val="003864"/>
                </a:solidFill>
                <a:latin typeface="Calibri Light"/>
                <a:cs typeface="Calibri Light"/>
              </a:rPr>
              <a:t> </a:t>
            </a:r>
            <a:r>
              <a:rPr sz="1800" b="0" dirty="0">
                <a:solidFill>
                  <a:srgbClr val="003864"/>
                </a:solidFill>
                <a:latin typeface="Calibri Light"/>
                <a:cs typeface="Calibri Light"/>
              </a:rPr>
              <a:t>an</a:t>
            </a:r>
            <a:r>
              <a:rPr sz="1800" b="0" spc="-20" dirty="0">
                <a:solidFill>
                  <a:srgbClr val="003864"/>
                </a:solidFill>
                <a:latin typeface="Calibri Light"/>
                <a:cs typeface="Calibri Light"/>
              </a:rPr>
              <a:t> </a:t>
            </a:r>
            <a:r>
              <a:rPr sz="1800" b="0" dirty="0">
                <a:solidFill>
                  <a:srgbClr val="003864"/>
                </a:solidFill>
                <a:latin typeface="Calibri Light"/>
                <a:cs typeface="Calibri Light"/>
              </a:rPr>
              <a:t>increase</a:t>
            </a:r>
            <a:r>
              <a:rPr sz="1800" b="0" spc="-40" dirty="0">
                <a:solidFill>
                  <a:srgbClr val="003864"/>
                </a:solidFill>
                <a:latin typeface="Calibri Light"/>
                <a:cs typeface="Calibri Light"/>
              </a:rPr>
              <a:t> </a:t>
            </a:r>
            <a:r>
              <a:rPr sz="1800" b="0" dirty="0">
                <a:solidFill>
                  <a:srgbClr val="003864"/>
                </a:solidFill>
                <a:latin typeface="Calibri Light"/>
                <a:cs typeface="Calibri Light"/>
              </a:rPr>
              <a:t>in</a:t>
            </a:r>
            <a:r>
              <a:rPr sz="1800" b="0" spc="-25" dirty="0">
                <a:solidFill>
                  <a:srgbClr val="003864"/>
                </a:solidFill>
                <a:latin typeface="Calibri Light"/>
                <a:cs typeface="Calibri Light"/>
              </a:rPr>
              <a:t> </a:t>
            </a:r>
            <a:r>
              <a:rPr sz="1800" b="0" spc="-10" dirty="0">
                <a:solidFill>
                  <a:srgbClr val="003864"/>
                </a:solidFill>
                <a:latin typeface="Calibri Light"/>
                <a:cs typeface="Calibri Light"/>
              </a:rPr>
              <a:t>physician</a:t>
            </a:r>
            <a:r>
              <a:rPr sz="1800" b="0" spc="-15" dirty="0">
                <a:solidFill>
                  <a:srgbClr val="003864"/>
                </a:solidFill>
                <a:latin typeface="Calibri Light"/>
                <a:cs typeface="Calibri Light"/>
              </a:rPr>
              <a:t> </a:t>
            </a:r>
            <a:r>
              <a:rPr sz="1800" b="0" dirty="0">
                <a:solidFill>
                  <a:srgbClr val="003864"/>
                </a:solidFill>
                <a:latin typeface="Calibri Light"/>
                <a:cs typeface="Calibri Light"/>
              </a:rPr>
              <a:t>visits</a:t>
            </a:r>
            <a:r>
              <a:rPr sz="1800" b="0" spc="-25" dirty="0">
                <a:solidFill>
                  <a:srgbClr val="003864"/>
                </a:solidFill>
                <a:latin typeface="Calibri Light"/>
                <a:cs typeface="Calibri Light"/>
              </a:rPr>
              <a:t> </a:t>
            </a:r>
            <a:r>
              <a:rPr sz="1800" b="0" dirty="0">
                <a:solidFill>
                  <a:srgbClr val="003864"/>
                </a:solidFill>
                <a:latin typeface="Calibri Light"/>
                <a:cs typeface="Calibri Light"/>
              </a:rPr>
              <a:t>as</a:t>
            </a:r>
            <a:r>
              <a:rPr sz="1800" b="0" spc="-25" dirty="0">
                <a:solidFill>
                  <a:srgbClr val="003864"/>
                </a:solidFill>
                <a:latin typeface="Calibri Light"/>
                <a:cs typeface="Calibri Light"/>
              </a:rPr>
              <a:t> </a:t>
            </a:r>
            <a:r>
              <a:rPr sz="1800" b="0" dirty="0">
                <a:solidFill>
                  <a:srgbClr val="003864"/>
                </a:solidFill>
                <a:latin typeface="Calibri Light"/>
                <a:cs typeface="Calibri Light"/>
              </a:rPr>
              <a:t>a</a:t>
            </a:r>
            <a:r>
              <a:rPr sz="1800" b="0" spc="-30" dirty="0">
                <a:solidFill>
                  <a:srgbClr val="003864"/>
                </a:solidFill>
                <a:latin typeface="Calibri Light"/>
                <a:cs typeface="Calibri Light"/>
              </a:rPr>
              <a:t> </a:t>
            </a:r>
            <a:r>
              <a:rPr sz="1800" b="0" dirty="0">
                <a:solidFill>
                  <a:srgbClr val="003864"/>
                </a:solidFill>
                <a:latin typeface="Calibri Light"/>
                <a:cs typeface="Calibri Light"/>
              </a:rPr>
              <a:t>portion</a:t>
            </a:r>
            <a:r>
              <a:rPr sz="1800" b="0" spc="-30" dirty="0">
                <a:solidFill>
                  <a:srgbClr val="003864"/>
                </a:solidFill>
                <a:latin typeface="Calibri Light"/>
                <a:cs typeface="Calibri Light"/>
              </a:rPr>
              <a:t> </a:t>
            </a:r>
            <a:r>
              <a:rPr sz="1800" b="0" dirty="0">
                <a:solidFill>
                  <a:srgbClr val="003864"/>
                </a:solidFill>
                <a:latin typeface="Calibri Light"/>
                <a:cs typeface="Calibri Light"/>
              </a:rPr>
              <a:t>of</a:t>
            </a:r>
            <a:r>
              <a:rPr sz="1800" b="0" spc="-35" dirty="0">
                <a:solidFill>
                  <a:srgbClr val="003864"/>
                </a:solidFill>
                <a:latin typeface="Calibri Light"/>
                <a:cs typeface="Calibri Light"/>
              </a:rPr>
              <a:t> </a:t>
            </a:r>
            <a:r>
              <a:rPr sz="1800" b="0" dirty="0">
                <a:solidFill>
                  <a:srgbClr val="003864"/>
                </a:solidFill>
                <a:latin typeface="Calibri Light"/>
                <a:cs typeface="Calibri Light"/>
              </a:rPr>
              <a:t>the</a:t>
            </a:r>
            <a:r>
              <a:rPr sz="1800" b="0" spc="-25" dirty="0">
                <a:solidFill>
                  <a:srgbClr val="003864"/>
                </a:solidFill>
                <a:latin typeface="Calibri Light"/>
                <a:cs typeface="Calibri Light"/>
              </a:rPr>
              <a:t> </a:t>
            </a:r>
            <a:r>
              <a:rPr sz="1800" b="0" dirty="0">
                <a:solidFill>
                  <a:srgbClr val="003864"/>
                </a:solidFill>
                <a:latin typeface="Calibri Light"/>
                <a:cs typeface="Calibri Light"/>
              </a:rPr>
              <a:t>caseload</a:t>
            </a:r>
            <a:r>
              <a:rPr sz="1800" b="0" spc="-35" dirty="0">
                <a:solidFill>
                  <a:srgbClr val="003864"/>
                </a:solidFill>
                <a:latin typeface="Calibri Light"/>
                <a:cs typeface="Calibri Light"/>
              </a:rPr>
              <a:t> </a:t>
            </a:r>
            <a:r>
              <a:rPr sz="1800" b="0" dirty="0">
                <a:solidFill>
                  <a:srgbClr val="003864"/>
                </a:solidFill>
                <a:latin typeface="Calibri Light"/>
                <a:cs typeface="Calibri Light"/>
              </a:rPr>
              <a:t>will</a:t>
            </a:r>
            <a:r>
              <a:rPr sz="1800" b="0" spc="-30" dirty="0">
                <a:solidFill>
                  <a:srgbClr val="003864"/>
                </a:solidFill>
                <a:latin typeface="Calibri Light"/>
                <a:cs typeface="Calibri Light"/>
              </a:rPr>
              <a:t> </a:t>
            </a:r>
            <a:r>
              <a:rPr sz="1800" b="0" dirty="0">
                <a:solidFill>
                  <a:srgbClr val="003864"/>
                </a:solidFill>
                <a:latin typeface="Calibri Light"/>
                <a:cs typeface="Calibri Light"/>
              </a:rPr>
              <a:t>seek</a:t>
            </a:r>
            <a:r>
              <a:rPr sz="1800" b="0" spc="-25" dirty="0">
                <a:solidFill>
                  <a:srgbClr val="003864"/>
                </a:solidFill>
                <a:latin typeface="Calibri Light"/>
                <a:cs typeface="Calibri Light"/>
              </a:rPr>
              <a:t> </a:t>
            </a:r>
            <a:r>
              <a:rPr sz="1800" b="0" dirty="0">
                <a:solidFill>
                  <a:srgbClr val="003864"/>
                </a:solidFill>
                <a:latin typeface="Calibri Light"/>
                <a:cs typeface="Calibri Light"/>
              </a:rPr>
              <a:t>a</a:t>
            </a:r>
            <a:r>
              <a:rPr sz="1800" b="0" spc="-35" dirty="0">
                <a:solidFill>
                  <a:srgbClr val="003864"/>
                </a:solidFill>
                <a:latin typeface="Calibri Light"/>
                <a:cs typeface="Calibri Light"/>
              </a:rPr>
              <a:t> </a:t>
            </a:r>
            <a:r>
              <a:rPr sz="1800" b="0" dirty="0">
                <a:solidFill>
                  <a:srgbClr val="003864"/>
                </a:solidFill>
                <a:latin typeface="Calibri Light"/>
                <a:cs typeface="Calibri Light"/>
              </a:rPr>
              <a:t>medically</a:t>
            </a:r>
            <a:r>
              <a:rPr sz="1800" b="0" spc="-30" dirty="0">
                <a:solidFill>
                  <a:srgbClr val="003864"/>
                </a:solidFill>
                <a:latin typeface="Calibri Light"/>
                <a:cs typeface="Calibri Light"/>
              </a:rPr>
              <a:t> </a:t>
            </a:r>
            <a:r>
              <a:rPr sz="1800" b="0" dirty="0">
                <a:solidFill>
                  <a:srgbClr val="003864"/>
                </a:solidFill>
                <a:latin typeface="Calibri Light"/>
                <a:cs typeface="Calibri Light"/>
              </a:rPr>
              <a:t>frail</a:t>
            </a:r>
            <a:r>
              <a:rPr sz="1800" b="0" spc="-35" dirty="0">
                <a:solidFill>
                  <a:srgbClr val="003864"/>
                </a:solidFill>
                <a:latin typeface="Calibri Light"/>
                <a:cs typeface="Calibri Light"/>
              </a:rPr>
              <a:t> </a:t>
            </a:r>
            <a:r>
              <a:rPr sz="1800" b="0" dirty="0">
                <a:solidFill>
                  <a:srgbClr val="003864"/>
                </a:solidFill>
                <a:latin typeface="Calibri Light"/>
                <a:cs typeface="Calibri Light"/>
              </a:rPr>
              <a:t>or</a:t>
            </a:r>
            <a:r>
              <a:rPr sz="1800" b="0" spc="-25" dirty="0">
                <a:solidFill>
                  <a:srgbClr val="003864"/>
                </a:solidFill>
                <a:latin typeface="Calibri Light"/>
                <a:cs typeface="Calibri Light"/>
              </a:rPr>
              <a:t> </a:t>
            </a:r>
            <a:r>
              <a:rPr sz="1800" b="0" spc="-10" dirty="0">
                <a:solidFill>
                  <a:srgbClr val="003864"/>
                </a:solidFill>
                <a:latin typeface="Calibri Light"/>
                <a:cs typeface="Calibri Light"/>
              </a:rPr>
              <a:t>mentally </a:t>
            </a:r>
            <a:r>
              <a:rPr sz="1800" b="0" dirty="0">
                <a:solidFill>
                  <a:srgbClr val="003864"/>
                </a:solidFill>
                <a:latin typeface="Calibri Light"/>
                <a:cs typeface="Calibri Light"/>
              </a:rPr>
              <a:t>unfit</a:t>
            </a:r>
            <a:r>
              <a:rPr sz="1800" b="0" spc="-30" dirty="0">
                <a:solidFill>
                  <a:srgbClr val="003864"/>
                </a:solidFill>
                <a:latin typeface="Calibri Light"/>
                <a:cs typeface="Calibri Light"/>
              </a:rPr>
              <a:t> </a:t>
            </a:r>
            <a:r>
              <a:rPr sz="1800" b="0" spc="-10" dirty="0">
                <a:solidFill>
                  <a:srgbClr val="003864"/>
                </a:solidFill>
                <a:latin typeface="Calibri Light"/>
                <a:cs typeface="Calibri Light"/>
              </a:rPr>
              <a:t>exemption.</a:t>
            </a:r>
            <a:r>
              <a:rPr sz="1800" b="0" spc="-30" dirty="0">
                <a:solidFill>
                  <a:srgbClr val="003864"/>
                </a:solidFill>
                <a:latin typeface="Calibri Light"/>
                <a:cs typeface="Calibri Light"/>
              </a:rPr>
              <a:t> </a:t>
            </a:r>
            <a:r>
              <a:rPr sz="1800" b="0" dirty="0">
                <a:solidFill>
                  <a:srgbClr val="003864"/>
                </a:solidFill>
                <a:latin typeface="Calibri Light"/>
                <a:cs typeface="Calibri Light"/>
              </a:rPr>
              <a:t>Some</a:t>
            </a:r>
            <a:r>
              <a:rPr sz="1800" b="0" spc="-30" dirty="0">
                <a:solidFill>
                  <a:srgbClr val="003864"/>
                </a:solidFill>
                <a:latin typeface="Calibri Light"/>
                <a:cs typeface="Calibri Light"/>
              </a:rPr>
              <a:t> </a:t>
            </a:r>
            <a:r>
              <a:rPr sz="1800" b="0" dirty="0">
                <a:solidFill>
                  <a:srgbClr val="003864"/>
                </a:solidFill>
                <a:latin typeface="Calibri Light"/>
                <a:cs typeface="Calibri Light"/>
              </a:rPr>
              <a:t>adult</a:t>
            </a:r>
            <a:r>
              <a:rPr sz="1800" b="0" spc="-30" dirty="0">
                <a:solidFill>
                  <a:srgbClr val="003864"/>
                </a:solidFill>
                <a:latin typeface="Calibri Light"/>
                <a:cs typeface="Calibri Light"/>
              </a:rPr>
              <a:t> </a:t>
            </a:r>
            <a:r>
              <a:rPr sz="1800" b="0" dirty="0">
                <a:solidFill>
                  <a:srgbClr val="003864"/>
                </a:solidFill>
                <a:latin typeface="Calibri Light"/>
                <a:cs typeface="Calibri Light"/>
              </a:rPr>
              <a:t>enrollees</a:t>
            </a:r>
            <a:r>
              <a:rPr sz="1800" b="0" spc="-15" dirty="0">
                <a:solidFill>
                  <a:srgbClr val="003864"/>
                </a:solidFill>
                <a:latin typeface="Calibri Light"/>
                <a:cs typeface="Calibri Light"/>
              </a:rPr>
              <a:t> </a:t>
            </a:r>
            <a:r>
              <a:rPr sz="1800" b="0" dirty="0">
                <a:solidFill>
                  <a:srgbClr val="003864"/>
                </a:solidFill>
                <a:latin typeface="Calibri Light"/>
                <a:cs typeface="Calibri Light"/>
              </a:rPr>
              <a:t>will</a:t>
            </a:r>
            <a:r>
              <a:rPr sz="1800" b="0" spc="-10" dirty="0">
                <a:solidFill>
                  <a:srgbClr val="003864"/>
                </a:solidFill>
                <a:latin typeface="Calibri Light"/>
                <a:cs typeface="Calibri Light"/>
              </a:rPr>
              <a:t> </a:t>
            </a:r>
            <a:r>
              <a:rPr sz="1800" b="0" dirty="0">
                <a:solidFill>
                  <a:srgbClr val="003864"/>
                </a:solidFill>
                <a:latin typeface="Calibri Light"/>
                <a:cs typeface="Calibri Light"/>
              </a:rPr>
              <a:t>seek</a:t>
            </a:r>
            <a:r>
              <a:rPr sz="1800" b="0" spc="-30" dirty="0">
                <a:solidFill>
                  <a:srgbClr val="003864"/>
                </a:solidFill>
                <a:latin typeface="Calibri Light"/>
                <a:cs typeface="Calibri Light"/>
              </a:rPr>
              <a:t> </a:t>
            </a:r>
            <a:r>
              <a:rPr sz="1800" b="0" dirty="0">
                <a:solidFill>
                  <a:srgbClr val="003864"/>
                </a:solidFill>
                <a:latin typeface="Calibri Light"/>
                <a:cs typeface="Calibri Light"/>
              </a:rPr>
              <a:t>a</a:t>
            </a:r>
            <a:r>
              <a:rPr sz="1800" b="0" spc="-30" dirty="0">
                <a:solidFill>
                  <a:srgbClr val="003864"/>
                </a:solidFill>
                <a:latin typeface="Calibri Light"/>
                <a:cs typeface="Calibri Light"/>
              </a:rPr>
              <a:t> </a:t>
            </a:r>
            <a:r>
              <a:rPr sz="1800" b="0" dirty="0">
                <a:solidFill>
                  <a:srgbClr val="003864"/>
                </a:solidFill>
                <a:latin typeface="Calibri Light"/>
                <a:cs typeface="Calibri Light"/>
              </a:rPr>
              <a:t>disability</a:t>
            </a:r>
            <a:r>
              <a:rPr sz="1800" b="0" spc="-10" dirty="0">
                <a:solidFill>
                  <a:srgbClr val="003864"/>
                </a:solidFill>
                <a:latin typeface="Calibri Light"/>
                <a:cs typeface="Calibri Light"/>
              </a:rPr>
              <a:t> determination</a:t>
            </a:r>
            <a:r>
              <a:rPr sz="1800" b="0" spc="-30" dirty="0">
                <a:solidFill>
                  <a:srgbClr val="003864"/>
                </a:solidFill>
                <a:latin typeface="Calibri Light"/>
                <a:cs typeface="Calibri Light"/>
              </a:rPr>
              <a:t> </a:t>
            </a:r>
            <a:r>
              <a:rPr sz="1800" b="0" dirty="0">
                <a:solidFill>
                  <a:srgbClr val="003864"/>
                </a:solidFill>
                <a:latin typeface="Calibri Light"/>
                <a:cs typeface="Calibri Light"/>
              </a:rPr>
              <a:t>if</a:t>
            </a:r>
            <a:r>
              <a:rPr sz="1800" b="0" spc="-20" dirty="0">
                <a:solidFill>
                  <a:srgbClr val="003864"/>
                </a:solidFill>
                <a:latin typeface="Calibri Light"/>
                <a:cs typeface="Calibri Light"/>
              </a:rPr>
              <a:t> </a:t>
            </a:r>
            <a:r>
              <a:rPr sz="1800" b="0" dirty="0">
                <a:solidFill>
                  <a:srgbClr val="003864"/>
                </a:solidFill>
                <a:latin typeface="Calibri Light"/>
                <a:cs typeface="Calibri Light"/>
              </a:rPr>
              <a:t>they</a:t>
            </a:r>
            <a:r>
              <a:rPr sz="1800" b="0" spc="-30" dirty="0">
                <a:solidFill>
                  <a:srgbClr val="003864"/>
                </a:solidFill>
                <a:latin typeface="Calibri Light"/>
                <a:cs typeface="Calibri Light"/>
              </a:rPr>
              <a:t> </a:t>
            </a:r>
            <a:r>
              <a:rPr sz="1800" b="0" dirty="0">
                <a:solidFill>
                  <a:srgbClr val="003864"/>
                </a:solidFill>
                <a:latin typeface="Calibri Light"/>
                <a:cs typeface="Calibri Light"/>
              </a:rPr>
              <a:t>don't</a:t>
            </a:r>
            <a:r>
              <a:rPr sz="1800" b="0" spc="-30" dirty="0">
                <a:solidFill>
                  <a:srgbClr val="003864"/>
                </a:solidFill>
                <a:latin typeface="Calibri Light"/>
                <a:cs typeface="Calibri Light"/>
              </a:rPr>
              <a:t> </a:t>
            </a:r>
            <a:r>
              <a:rPr sz="1800" b="0" dirty="0">
                <a:solidFill>
                  <a:srgbClr val="003864"/>
                </a:solidFill>
                <a:latin typeface="Calibri Light"/>
                <a:cs typeface="Calibri Light"/>
              </a:rPr>
              <a:t>see</a:t>
            </a:r>
            <a:r>
              <a:rPr sz="1800" b="0" spc="-25" dirty="0">
                <a:solidFill>
                  <a:srgbClr val="003864"/>
                </a:solidFill>
                <a:latin typeface="Calibri Light"/>
                <a:cs typeface="Calibri Light"/>
              </a:rPr>
              <a:t> </a:t>
            </a:r>
            <a:r>
              <a:rPr sz="1800" b="0" dirty="0">
                <a:solidFill>
                  <a:srgbClr val="003864"/>
                </a:solidFill>
                <a:latin typeface="Calibri Light"/>
                <a:cs typeface="Calibri Light"/>
              </a:rPr>
              <a:t>themselves</a:t>
            </a:r>
            <a:r>
              <a:rPr sz="1800" b="0" spc="-30" dirty="0">
                <a:solidFill>
                  <a:srgbClr val="003864"/>
                </a:solidFill>
                <a:latin typeface="Calibri Light"/>
                <a:cs typeface="Calibri Light"/>
              </a:rPr>
              <a:t> </a:t>
            </a:r>
            <a:r>
              <a:rPr sz="1800" b="0" dirty="0">
                <a:solidFill>
                  <a:srgbClr val="003864"/>
                </a:solidFill>
                <a:latin typeface="Calibri Light"/>
                <a:cs typeface="Calibri Light"/>
              </a:rPr>
              <a:t>as</a:t>
            </a:r>
            <a:r>
              <a:rPr sz="1800" b="0" spc="-30" dirty="0">
                <a:solidFill>
                  <a:srgbClr val="003864"/>
                </a:solidFill>
                <a:latin typeface="Calibri Light"/>
                <a:cs typeface="Calibri Light"/>
              </a:rPr>
              <a:t> </a:t>
            </a:r>
            <a:r>
              <a:rPr sz="1800" b="0" spc="-20" dirty="0">
                <a:solidFill>
                  <a:srgbClr val="003864"/>
                </a:solidFill>
                <a:latin typeface="Calibri Light"/>
                <a:cs typeface="Calibri Light"/>
              </a:rPr>
              <a:t>able </a:t>
            </a:r>
            <a:r>
              <a:rPr sz="1800" b="0" dirty="0">
                <a:solidFill>
                  <a:srgbClr val="003864"/>
                </a:solidFill>
                <a:latin typeface="Calibri Light"/>
                <a:cs typeface="Calibri Light"/>
              </a:rPr>
              <a:t>to</a:t>
            </a:r>
            <a:r>
              <a:rPr sz="1800" b="0" spc="-30" dirty="0">
                <a:solidFill>
                  <a:srgbClr val="003864"/>
                </a:solidFill>
                <a:latin typeface="Calibri Light"/>
                <a:cs typeface="Calibri Light"/>
              </a:rPr>
              <a:t> </a:t>
            </a:r>
            <a:r>
              <a:rPr sz="1800" b="0" dirty="0">
                <a:solidFill>
                  <a:srgbClr val="003864"/>
                </a:solidFill>
                <a:latin typeface="Calibri Light"/>
                <a:cs typeface="Calibri Light"/>
              </a:rPr>
              <a:t>satisfy</a:t>
            </a:r>
            <a:r>
              <a:rPr sz="1800" b="0" spc="-40" dirty="0">
                <a:solidFill>
                  <a:srgbClr val="003864"/>
                </a:solidFill>
                <a:latin typeface="Calibri Light"/>
                <a:cs typeface="Calibri Light"/>
              </a:rPr>
              <a:t> </a:t>
            </a:r>
            <a:r>
              <a:rPr sz="1800" b="0" dirty="0">
                <a:solidFill>
                  <a:srgbClr val="003864"/>
                </a:solidFill>
                <a:latin typeface="Calibri Light"/>
                <a:cs typeface="Calibri Light"/>
              </a:rPr>
              <a:t>the</a:t>
            </a:r>
            <a:r>
              <a:rPr sz="1800" b="0" spc="-20" dirty="0">
                <a:solidFill>
                  <a:srgbClr val="003864"/>
                </a:solidFill>
                <a:latin typeface="Calibri Light"/>
                <a:cs typeface="Calibri Light"/>
              </a:rPr>
              <a:t> </a:t>
            </a:r>
            <a:r>
              <a:rPr sz="1800" b="0" dirty="0">
                <a:solidFill>
                  <a:srgbClr val="003864"/>
                </a:solidFill>
                <a:latin typeface="Calibri Light"/>
                <a:cs typeface="Calibri Light"/>
              </a:rPr>
              <a:t>work</a:t>
            </a:r>
            <a:r>
              <a:rPr sz="1800" b="0" spc="-30" dirty="0">
                <a:solidFill>
                  <a:srgbClr val="003864"/>
                </a:solidFill>
                <a:latin typeface="Calibri Light"/>
                <a:cs typeface="Calibri Light"/>
              </a:rPr>
              <a:t> </a:t>
            </a:r>
            <a:r>
              <a:rPr sz="1800" b="0" spc="-10" dirty="0">
                <a:solidFill>
                  <a:srgbClr val="003864"/>
                </a:solidFill>
                <a:latin typeface="Calibri Light"/>
                <a:cs typeface="Calibri Light"/>
              </a:rPr>
              <a:t>requirements.</a:t>
            </a:r>
            <a:endParaRPr sz="1800">
              <a:latin typeface="Calibri Light"/>
              <a:cs typeface="Calibri Light"/>
            </a:endParaRPr>
          </a:p>
          <a:p>
            <a:pPr marL="299085" marR="797560" indent="-287020">
              <a:lnSpc>
                <a:spcPct val="100000"/>
              </a:lnSpc>
              <a:buFont typeface="Arial"/>
              <a:buChar char="•"/>
              <a:tabLst>
                <a:tab pos="299085" algn="l"/>
              </a:tabLst>
            </a:pPr>
            <a:r>
              <a:rPr sz="1800" b="0" dirty="0">
                <a:solidFill>
                  <a:srgbClr val="003864"/>
                </a:solidFill>
                <a:latin typeface="Calibri Light"/>
                <a:cs typeface="Calibri Light"/>
              </a:rPr>
              <a:t>This</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provision</a:t>
            </a:r>
            <a:r>
              <a:rPr sz="1800" b="0" spc="-30" dirty="0">
                <a:solidFill>
                  <a:srgbClr val="003864"/>
                </a:solidFill>
                <a:latin typeface="Calibri Light"/>
                <a:cs typeface="Calibri Light"/>
              </a:rPr>
              <a:t> </a:t>
            </a:r>
            <a:r>
              <a:rPr sz="1800" b="0" dirty="0">
                <a:solidFill>
                  <a:srgbClr val="003864"/>
                </a:solidFill>
                <a:latin typeface="Calibri Light"/>
                <a:cs typeface="Calibri Light"/>
              </a:rPr>
              <a:t>will</a:t>
            </a:r>
            <a:r>
              <a:rPr sz="1800" b="0" spc="-30" dirty="0">
                <a:solidFill>
                  <a:srgbClr val="003864"/>
                </a:solidFill>
                <a:latin typeface="Calibri Light"/>
                <a:cs typeface="Calibri Light"/>
              </a:rPr>
              <a:t> </a:t>
            </a:r>
            <a:r>
              <a:rPr sz="1800" b="0" dirty="0">
                <a:solidFill>
                  <a:srgbClr val="003864"/>
                </a:solidFill>
                <a:latin typeface="Calibri Light"/>
                <a:cs typeface="Calibri Light"/>
              </a:rPr>
              <a:t>increase</a:t>
            </a:r>
            <a:r>
              <a:rPr sz="1800" b="0" spc="-50" dirty="0">
                <a:solidFill>
                  <a:srgbClr val="003864"/>
                </a:solidFill>
                <a:latin typeface="Calibri Light"/>
                <a:cs typeface="Calibri Light"/>
              </a:rPr>
              <a:t> </a:t>
            </a:r>
            <a:r>
              <a:rPr sz="1800" b="0" dirty="0">
                <a:solidFill>
                  <a:srgbClr val="003864"/>
                </a:solidFill>
                <a:latin typeface="Calibri Light"/>
                <a:cs typeface="Calibri Light"/>
              </a:rPr>
              <a:t>the</a:t>
            </a:r>
            <a:r>
              <a:rPr sz="1800" b="0" spc="-55" dirty="0">
                <a:solidFill>
                  <a:srgbClr val="003864"/>
                </a:solidFill>
                <a:latin typeface="Calibri Light"/>
                <a:cs typeface="Calibri Light"/>
              </a:rPr>
              <a:t> </a:t>
            </a:r>
            <a:r>
              <a:rPr sz="1800" b="0" dirty="0">
                <a:solidFill>
                  <a:srgbClr val="003864"/>
                </a:solidFill>
                <a:latin typeface="Calibri Light"/>
                <a:cs typeface="Calibri Light"/>
              </a:rPr>
              <a:t>burden</a:t>
            </a:r>
            <a:r>
              <a:rPr sz="1800" b="0" spc="-40" dirty="0">
                <a:solidFill>
                  <a:srgbClr val="003864"/>
                </a:solidFill>
                <a:latin typeface="Calibri Light"/>
                <a:cs typeface="Calibri Light"/>
              </a:rPr>
              <a:t> </a:t>
            </a:r>
            <a:r>
              <a:rPr sz="1800" b="0" dirty="0">
                <a:solidFill>
                  <a:srgbClr val="003864"/>
                </a:solidFill>
                <a:latin typeface="Calibri Light"/>
                <a:cs typeface="Calibri Light"/>
              </a:rPr>
              <a:t>on</a:t>
            </a:r>
            <a:r>
              <a:rPr sz="1800" b="0" spc="-40" dirty="0">
                <a:solidFill>
                  <a:srgbClr val="003864"/>
                </a:solidFill>
                <a:latin typeface="Calibri Light"/>
                <a:cs typeface="Calibri Light"/>
              </a:rPr>
              <a:t> </a:t>
            </a:r>
            <a:r>
              <a:rPr sz="1800" b="0" dirty="0">
                <a:solidFill>
                  <a:srgbClr val="003864"/>
                </a:solidFill>
                <a:latin typeface="Calibri Light"/>
                <a:cs typeface="Calibri Light"/>
              </a:rPr>
              <a:t>county</a:t>
            </a:r>
            <a:r>
              <a:rPr sz="1800" b="0" spc="-65" dirty="0">
                <a:solidFill>
                  <a:srgbClr val="003864"/>
                </a:solidFill>
                <a:latin typeface="Calibri Light"/>
                <a:cs typeface="Calibri Light"/>
              </a:rPr>
              <a:t> </a:t>
            </a:r>
            <a:r>
              <a:rPr sz="1800" b="0" dirty="0">
                <a:solidFill>
                  <a:srgbClr val="003864"/>
                </a:solidFill>
                <a:latin typeface="Calibri Light"/>
                <a:cs typeface="Calibri Light"/>
              </a:rPr>
              <a:t>and</a:t>
            </a:r>
            <a:r>
              <a:rPr sz="1800" b="0" spc="-50" dirty="0">
                <a:solidFill>
                  <a:srgbClr val="003864"/>
                </a:solidFill>
                <a:latin typeface="Calibri Light"/>
                <a:cs typeface="Calibri Light"/>
              </a:rPr>
              <a:t> </a:t>
            </a:r>
            <a:r>
              <a:rPr sz="1800" b="0" spc="-10" dirty="0">
                <a:solidFill>
                  <a:srgbClr val="003864"/>
                </a:solidFill>
                <a:latin typeface="Calibri Light"/>
                <a:cs typeface="Calibri Light"/>
              </a:rPr>
              <a:t>Tribal</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workers</a:t>
            </a:r>
            <a:r>
              <a:rPr sz="1800" b="0" spc="-50" dirty="0">
                <a:solidFill>
                  <a:srgbClr val="003864"/>
                </a:solidFill>
                <a:latin typeface="Calibri Light"/>
                <a:cs typeface="Calibri Light"/>
              </a:rPr>
              <a:t> </a:t>
            </a:r>
            <a:r>
              <a:rPr sz="1800" b="0" dirty="0">
                <a:solidFill>
                  <a:srgbClr val="003864"/>
                </a:solidFill>
                <a:latin typeface="Calibri Light"/>
                <a:cs typeface="Calibri Light"/>
              </a:rPr>
              <a:t>trying</a:t>
            </a:r>
            <a:r>
              <a:rPr sz="1800" b="0" spc="-50" dirty="0">
                <a:solidFill>
                  <a:srgbClr val="003864"/>
                </a:solidFill>
                <a:latin typeface="Calibri Light"/>
                <a:cs typeface="Calibri Light"/>
              </a:rPr>
              <a:t> </a:t>
            </a:r>
            <a:r>
              <a:rPr sz="1800" b="0" dirty="0">
                <a:solidFill>
                  <a:srgbClr val="003864"/>
                </a:solidFill>
                <a:latin typeface="Calibri Light"/>
                <a:cs typeface="Calibri Light"/>
              </a:rPr>
              <a:t>to</a:t>
            </a:r>
            <a:r>
              <a:rPr sz="1800" b="0" spc="-50" dirty="0">
                <a:solidFill>
                  <a:srgbClr val="003864"/>
                </a:solidFill>
                <a:latin typeface="Calibri Light"/>
                <a:cs typeface="Calibri Light"/>
              </a:rPr>
              <a:t> </a:t>
            </a:r>
            <a:r>
              <a:rPr sz="1800" b="0" spc="-10" dirty="0">
                <a:solidFill>
                  <a:srgbClr val="003864"/>
                </a:solidFill>
                <a:latin typeface="Calibri Light"/>
                <a:cs typeface="Calibri Light"/>
              </a:rPr>
              <a:t>determine</a:t>
            </a:r>
            <a:r>
              <a:rPr sz="1800" b="0" spc="-45" dirty="0">
                <a:solidFill>
                  <a:srgbClr val="003864"/>
                </a:solidFill>
                <a:latin typeface="Calibri Light"/>
                <a:cs typeface="Calibri Light"/>
              </a:rPr>
              <a:t> </a:t>
            </a:r>
            <a:r>
              <a:rPr sz="1800" b="0" dirty="0">
                <a:solidFill>
                  <a:srgbClr val="003864"/>
                </a:solidFill>
                <a:latin typeface="Calibri Light"/>
                <a:cs typeface="Calibri Light"/>
              </a:rPr>
              <a:t>eligibility</a:t>
            </a:r>
            <a:r>
              <a:rPr sz="1800" b="0" spc="-20" dirty="0">
                <a:solidFill>
                  <a:srgbClr val="003864"/>
                </a:solidFill>
                <a:latin typeface="Calibri Light"/>
                <a:cs typeface="Calibri Light"/>
              </a:rPr>
              <a:t> </a:t>
            </a:r>
            <a:r>
              <a:rPr sz="1800" b="0" spc="-25" dirty="0">
                <a:solidFill>
                  <a:srgbClr val="003864"/>
                </a:solidFill>
                <a:latin typeface="Calibri Light"/>
                <a:cs typeface="Calibri Light"/>
              </a:rPr>
              <a:t>for </a:t>
            </a:r>
            <a:r>
              <a:rPr sz="1800" b="0" spc="-10" dirty="0">
                <a:solidFill>
                  <a:srgbClr val="003864"/>
                </a:solidFill>
                <a:latin typeface="Calibri Light"/>
                <a:cs typeface="Calibri Light"/>
              </a:rPr>
              <a:t>Minnesotans.</a:t>
            </a:r>
            <a:endParaRPr sz="1800">
              <a:latin typeface="Calibri Light"/>
              <a:cs typeface="Calibri Light"/>
            </a:endParaRPr>
          </a:p>
          <a:p>
            <a:pPr marL="12700">
              <a:lnSpc>
                <a:spcPct val="100000"/>
              </a:lnSpc>
              <a:spcBef>
                <a:spcPts val="1445"/>
              </a:spcBef>
            </a:pPr>
            <a:r>
              <a:rPr sz="1800" b="0" spc="-10" dirty="0">
                <a:solidFill>
                  <a:srgbClr val="003864"/>
                </a:solidFill>
                <a:latin typeface="Calibri Light"/>
                <a:cs typeface="Calibri Light"/>
              </a:rPr>
              <a:t>Fiscal</a:t>
            </a:r>
            <a:r>
              <a:rPr sz="1800" b="0" spc="-65" dirty="0">
                <a:solidFill>
                  <a:srgbClr val="003864"/>
                </a:solidFill>
                <a:latin typeface="Calibri Light"/>
                <a:cs typeface="Calibri Light"/>
              </a:rPr>
              <a:t> </a:t>
            </a:r>
            <a:r>
              <a:rPr sz="1800" b="0" spc="-10" dirty="0">
                <a:solidFill>
                  <a:srgbClr val="003864"/>
                </a:solidFill>
                <a:latin typeface="Calibri Light"/>
                <a:cs typeface="Calibri Light"/>
              </a:rPr>
              <a:t>impact:</a:t>
            </a:r>
            <a:endParaRPr sz="1800">
              <a:latin typeface="Calibri Light"/>
              <a:cs typeface="Calibri Light"/>
            </a:endParaRPr>
          </a:p>
          <a:p>
            <a:pPr marL="299085" marR="547370" indent="-287020">
              <a:lnSpc>
                <a:spcPct val="100000"/>
              </a:lnSpc>
              <a:buFont typeface="Arial"/>
              <a:buChar char="•"/>
              <a:tabLst>
                <a:tab pos="299085" algn="l"/>
              </a:tabLst>
            </a:pPr>
            <a:r>
              <a:rPr sz="1800" b="0" spc="-10" dirty="0">
                <a:solidFill>
                  <a:srgbClr val="003864"/>
                </a:solidFill>
                <a:latin typeface="Calibri Light"/>
                <a:cs typeface="Calibri Light"/>
              </a:rPr>
              <a:t>Potential</a:t>
            </a:r>
            <a:r>
              <a:rPr sz="1800" b="0" spc="-30" dirty="0">
                <a:solidFill>
                  <a:srgbClr val="003864"/>
                </a:solidFill>
                <a:latin typeface="Calibri Light"/>
                <a:cs typeface="Calibri Light"/>
              </a:rPr>
              <a:t> </a:t>
            </a:r>
            <a:r>
              <a:rPr sz="1800" b="0" dirty="0">
                <a:solidFill>
                  <a:srgbClr val="003864"/>
                </a:solidFill>
                <a:latin typeface="Calibri Light"/>
                <a:cs typeface="Calibri Light"/>
              </a:rPr>
              <a:t>of</a:t>
            </a:r>
            <a:r>
              <a:rPr sz="1800" b="0" spc="-30" dirty="0">
                <a:solidFill>
                  <a:srgbClr val="003864"/>
                </a:solidFill>
                <a:latin typeface="Calibri Light"/>
                <a:cs typeface="Calibri Light"/>
              </a:rPr>
              <a:t> </a:t>
            </a:r>
            <a:r>
              <a:rPr sz="1800" b="0" spc="-10" dirty="0">
                <a:solidFill>
                  <a:srgbClr val="003864"/>
                </a:solidFill>
                <a:latin typeface="Calibri Light"/>
                <a:cs typeface="Calibri Light"/>
              </a:rPr>
              <a:t>increase</a:t>
            </a:r>
            <a:r>
              <a:rPr sz="1800" b="0" spc="-35" dirty="0">
                <a:solidFill>
                  <a:srgbClr val="003864"/>
                </a:solidFill>
                <a:latin typeface="Calibri Light"/>
                <a:cs typeface="Calibri Light"/>
              </a:rPr>
              <a:t> </a:t>
            </a:r>
            <a:r>
              <a:rPr sz="1800" b="0" dirty="0">
                <a:solidFill>
                  <a:srgbClr val="003864"/>
                </a:solidFill>
                <a:latin typeface="Calibri Light"/>
                <a:cs typeface="Calibri Light"/>
              </a:rPr>
              <a:t>in</a:t>
            </a:r>
            <a:r>
              <a:rPr sz="1800" b="0" spc="-20" dirty="0">
                <a:solidFill>
                  <a:srgbClr val="003864"/>
                </a:solidFill>
                <a:latin typeface="Calibri Light"/>
                <a:cs typeface="Calibri Light"/>
              </a:rPr>
              <a:t> </a:t>
            </a:r>
            <a:r>
              <a:rPr sz="1800" b="0" dirty="0">
                <a:solidFill>
                  <a:srgbClr val="003864"/>
                </a:solidFill>
                <a:latin typeface="Calibri Light"/>
                <a:cs typeface="Calibri Light"/>
              </a:rPr>
              <a:t>local</a:t>
            </a:r>
            <a:r>
              <a:rPr sz="1800" b="0" spc="-30" dirty="0">
                <a:solidFill>
                  <a:srgbClr val="003864"/>
                </a:solidFill>
                <a:latin typeface="Calibri Light"/>
                <a:cs typeface="Calibri Light"/>
              </a:rPr>
              <a:t> </a:t>
            </a:r>
            <a:r>
              <a:rPr sz="1800" b="0" dirty="0">
                <a:solidFill>
                  <a:srgbClr val="003864"/>
                </a:solidFill>
                <a:latin typeface="Calibri Light"/>
                <a:cs typeface="Calibri Light"/>
              </a:rPr>
              <a:t>and</a:t>
            </a:r>
            <a:r>
              <a:rPr sz="1800" b="0" spc="-25" dirty="0">
                <a:solidFill>
                  <a:srgbClr val="003864"/>
                </a:solidFill>
                <a:latin typeface="Calibri Light"/>
                <a:cs typeface="Calibri Light"/>
              </a:rPr>
              <a:t> </a:t>
            </a:r>
            <a:r>
              <a:rPr sz="1800" b="0" dirty="0">
                <a:solidFill>
                  <a:srgbClr val="003864"/>
                </a:solidFill>
                <a:latin typeface="Calibri Light"/>
                <a:cs typeface="Calibri Light"/>
              </a:rPr>
              <a:t>tribal</a:t>
            </a:r>
            <a:r>
              <a:rPr sz="1800" b="0" spc="-20" dirty="0">
                <a:solidFill>
                  <a:srgbClr val="003864"/>
                </a:solidFill>
                <a:latin typeface="Calibri Light"/>
                <a:cs typeface="Calibri Light"/>
              </a:rPr>
              <a:t> </a:t>
            </a:r>
            <a:r>
              <a:rPr sz="1800" b="0" spc="-10" dirty="0">
                <a:solidFill>
                  <a:srgbClr val="003864"/>
                </a:solidFill>
                <a:latin typeface="Calibri Light"/>
                <a:cs typeface="Calibri Light"/>
              </a:rPr>
              <a:t>administrative</a:t>
            </a:r>
            <a:r>
              <a:rPr sz="1800" b="0" spc="-35" dirty="0">
                <a:solidFill>
                  <a:srgbClr val="003864"/>
                </a:solidFill>
                <a:latin typeface="Calibri Light"/>
                <a:cs typeface="Calibri Light"/>
              </a:rPr>
              <a:t> </a:t>
            </a:r>
            <a:r>
              <a:rPr sz="1800" b="0" dirty="0">
                <a:solidFill>
                  <a:srgbClr val="003864"/>
                </a:solidFill>
                <a:latin typeface="Calibri Light"/>
                <a:cs typeface="Calibri Light"/>
              </a:rPr>
              <a:t>costs</a:t>
            </a:r>
            <a:r>
              <a:rPr sz="1800" b="0" spc="-25" dirty="0">
                <a:solidFill>
                  <a:srgbClr val="003864"/>
                </a:solidFill>
                <a:latin typeface="Calibri Light"/>
                <a:cs typeface="Calibri Light"/>
              </a:rPr>
              <a:t> </a:t>
            </a:r>
            <a:r>
              <a:rPr sz="1800" b="0" dirty="0">
                <a:solidFill>
                  <a:srgbClr val="003864"/>
                </a:solidFill>
                <a:latin typeface="Calibri Light"/>
                <a:cs typeface="Calibri Light"/>
              </a:rPr>
              <a:t>of</a:t>
            </a:r>
            <a:r>
              <a:rPr sz="1800" b="0" spc="-30" dirty="0">
                <a:solidFill>
                  <a:srgbClr val="003864"/>
                </a:solidFill>
                <a:latin typeface="Calibri Light"/>
                <a:cs typeface="Calibri Light"/>
              </a:rPr>
              <a:t> </a:t>
            </a:r>
            <a:r>
              <a:rPr sz="1800" b="0" dirty="0">
                <a:solidFill>
                  <a:srgbClr val="003864"/>
                </a:solidFill>
                <a:latin typeface="Calibri Light"/>
                <a:cs typeface="Calibri Light"/>
              </a:rPr>
              <a:t>$160</a:t>
            </a:r>
            <a:r>
              <a:rPr sz="1800" b="0" spc="-25" dirty="0">
                <a:solidFill>
                  <a:srgbClr val="003864"/>
                </a:solidFill>
                <a:latin typeface="Calibri Light"/>
                <a:cs typeface="Calibri Light"/>
              </a:rPr>
              <a:t> </a:t>
            </a:r>
            <a:r>
              <a:rPr sz="1800" b="0" dirty="0">
                <a:solidFill>
                  <a:srgbClr val="003864"/>
                </a:solidFill>
                <a:latin typeface="Calibri Light"/>
                <a:cs typeface="Calibri Light"/>
              </a:rPr>
              <a:t>million</a:t>
            </a:r>
            <a:r>
              <a:rPr sz="1800" b="0" spc="-20" dirty="0">
                <a:solidFill>
                  <a:srgbClr val="003864"/>
                </a:solidFill>
                <a:latin typeface="Calibri Light"/>
                <a:cs typeface="Calibri Light"/>
              </a:rPr>
              <a:t> annually, </a:t>
            </a:r>
            <a:r>
              <a:rPr sz="1800" b="0" dirty="0">
                <a:solidFill>
                  <a:srgbClr val="003864"/>
                </a:solidFill>
                <a:latin typeface="Calibri Light"/>
                <a:cs typeface="Calibri Light"/>
              </a:rPr>
              <a:t>an</a:t>
            </a:r>
            <a:r>
              <a:rPr sz="1800" b="0" spc="-30" dirty="0">
                <a:solidFill>
                  <a:srgbClr val="003864"/>
                </a:solidFill>
                <a:latin typeface="Calibri Light"/>
                <a:cs typeface="Calibri Light"/>
              </a:rPr>
              <a:t> </a:t>
            </a:r>
            <a:r>
              <a:rPr sz="1800" b="0" dirty="0">
                <a:solidFill>
                  <a:srgbClr val="003864"/>
                </a:solidFill>
                <a:latin typeface="Calibri Light"/>
                <a:cs typeface="Calibri Light"/>
              </a:rPr>
              <a:t>increase</a:t>
            </a:r>
            <a:r>
              <a:rPr sz="1800" b="0" spc="-35" dirty="0">
                <a:solidFill>
                  <a:srgbClr val="003864"/>
                </a:solidFill>
                <a:latin typeface="Calibri Light"/>
                <a:cs typeface="Calibri Light"/>
              </a:rPr>
              <a:t> </a:t>
            </a:r>
            <a:r>
              <a:rPr sz="1800" b="0" dirty="0">
                <a:solidFill>
                  <a:srgbClr val="003864"/>
                </a:solidFill>
                <a:latin typeface="Calibri Light"/>
                <a:cs typeface="Calibri Light"/>
              </a:rPr>
              <a:t>in</a:t>
            </a:r>
            <a:r>
              <a:rPr sz="1800" b="0" spc="-20" dirty="0">
                <a:solidFill>
                  <a:srgbClr val="003864"/>
                </a:solidFill>
                <a:latin typeface="Calibri Light"/>
                <a:cs typeface="Calibri Light"/>
              </a:rPr>
              <a:t> </a:t>
            </a:r>
            <a:r>
              <a:rPr sz="1800" b="0" spc="-10" dirty="0">
                <a:solidFill>
                  <a:srgbClr val="003864"/>
                </a:solidFill>
                <a:latin typeface="Calibri Light"/>
                <a:cs typeface="Calibri Light"/>
              </a:rPr>
              <a:t>state administrative</a:t>
            </a:r>
            <a:r>
              <a:rPr sz="1800" b="0" spc="-50" dirty="0">
                <a:solidFill>
                  <a:srgbClr val="003864"/>
                </a:solidFill>
                <a:latin typeface="Calibri Light"/>
                <a:cs typeface="Calibri Light"/>
              </a:rPr>
              <a:t> </a:t>
            </a:r>
            <a:r>
              <a:rPr sz="1800" b="0" dirty="0">
                <a:solidFill>
                  <a:srgbClr val="003864"/>
                </a:solidFill>
                <a:latin typeface="Calibri Light"/>
                <a:cs typeface="Calibri Light"/>
              </a:rPr>
              <a:t>costs</a:t>
            </a:r>
            <a:r>
              <a:rPr sz="1800" b="0" spc="-35" dirty="0">
                <a:solidFill>
                  <a:srgbClr val="003864"/>
                </a:solidFill>
                <a:latin typeface="Calibri Light"/>
                <a:cs typeface="Calibri Light"/>
              </a:rPr>
              <a:t> </a:t>
            </a:r>
            <a:r>
              <a:rPr sz="1800" b="0" dirty="0">
                <a:solidFill>
                  <a:srgbClr val="003864"/>
                </a:solidFill>
                <a:latin typeface="Calibri Light"/>
                <a:cs typeface="Calibri Light"/>
              </a:rPr>
              <a:t>of</a:t>
            </a:r>
            <a:r>
              <a:rPr sz="1800" b="0" spc="-40" dirty="0">
                <a:solidFill>
                  <a:srgbClr val="003864"/>
                </a:solidFill>
                <a:latin typeface="Calibri Light"/>
                <a:cs typeface="Calibri Light"/>
              </a:rPr>
              <a:t> </a:t>
            </a:r>
            <a:r>
              <a:rPr sz="1800" b="0" dirty="0">
                <a:solidFill>
                  <a:srgbClr val="003864"/>
                </a:solidFill>
                <a:latin typeface="Calibri Light"/>
                <a:cs typeface="Calibri Light"/>
              </a:rPr>
              <a:t>$5</a:t>
            </a:r>
            <a:r>
              <a:rPr sz="1800" b="0" spc="-45" dirty="0">
                <a:solidFill>
                  <a:srgbClr val="003864"/>
                </a:solidFill>
                <a:latin typeface="Calibri Light"/>
                <a:cs typeface="Calibri Light"/>
              </a:rPr>
              <a:t> </a:t>
            </a:r>
            <a:r>
              <a:rPr sz="1800" b="0" dirty="0">
                <a:solidFill>
                  <a:srgbClr val="003864"/>
                </a:solidFill>
                <a:latin typeface="Calibri Light"/>
                <a:cs typeface="Calibri Light"/>
              </a:rPr>
              <a:t>million,</a:t>
            </a:r>
            <a:r>
              <a:rPr sz="1800" b="0" spc="-20" dirty="0">
                <a:solidFill>
                  <a:srgbClr val="003864"/>
                </a:solidFill>
                <a:latin typeface="Calibri Light"/>
                <a:cs typeface="Calibri Light"/>
              </a:rPr>
              <a:t> </a:t>
            </a:r>
            <a:r>
              <a:rPr sz="1800" b="0" dirty="0">
                <a:solidFill>
                  <a:srgbClr val="003864"/>
                </a:solidFill>
                <a:latin typeface="Calibri Light"/>
                <a:cs typeface="Calibri Light"/>
              </a:rPr>
              <a:t>a</a:t>
            </a:r>
            <a:r>
              <a:rPr sz="1800" b="0" spc="-45" dirty="0">
                <a:solidFill>
                  <a:srgbClr val="003864"/>
                </a:solidFill>
                <a:latin typeface="Calibri Light"/>
                <a:cs typeface="Calibri Light"/>
              </a:rPr>
              <a:t> </a:t>
            </a:r>
            <a:r>
              <a:rPr sz="1800" b="0" dirty="0">
                <a:solidFill>
                  <a:srgbClr val="003864"/>
                </a:solidFill>
                <a:latin typeface="Calibri Light"/>
                <a:cs typeface="Calibri Light"/>
              </a:rPr>
              <a:t>reduction</a:t>
            </a:r>
            <a:r>
              <a:rPr sz="1800" b="0" spc="-40" dirty="0">
                <a:solidFill>
                  <a:srgbClr val="003864"/>
                </a:solidFill>
                <a:latin typeface="Calibri Light"/>
                <a:cs typeface="Calibri Light"/>
              </a:rPr>
              <a:t> </a:t>
            </a:r>
            <a:r>
              <a:rPr sz="1800" b="0" dirty="0">
                <a:solidFill>
                  <a:srgbClr val="003864"/>
                </a:solidFill>
                <a:latin typeface="Calibri Light"/>
                <a:cs typeface="Calibri Light"/>
              </a:rPr>
              <a:t>in</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federal</a:t>
            </a:r>
            <a:r>
              <a:rPr sz="1800" b="0" spc="-40" dirty="0">
                <a:solidFill>
                  <a:srgbClr val="003864"/>
                </a:solidFill>
                <a:latin typeface="Calibri Light"/>
                <a:cs typeface="Calibri Light"/>
              </a:rPr>
              <a:t> </a:t>
            </a:r>
            <a:r>
              <a:rPr sz="1800" b="0" dirty="0">
                <a:solidFill>
                  <a:srgbClr val="003864"/>
                </a:solidFill>
                <a:latin typeface="Calibri Light"/>
                <a:cs typeface="Calibri Light"/>
              </a:rPr>
              <a:t>program</a:t>
            </a:r>
            <a:r>
              <a:rPr sz="1800" b="0" spc="-15" dirty="0">
                <a:solidFill>
                  <a:srgbClr val="003864"/>
                </a:solidFill>
                <a:latin typeface="Calibri Light"/>
                <a:cs typeface="Calibri Light"/>
              </a:rPr>
              <a:t> </a:t>
            </a:r>
            <a:r>
              <a:rPr sz="1800" b="0" dirty="0">
                <a:solidFill>
                  <a:srgbClr val="003864"/>
                </a:solidFill>
                <a:latin typeface="Calibri Light"/>
                <a:cs typeface="Calibri Light"/>
              </a:rPr>
              <a:t>funding</a:t>
            </a:r>
            <a:r>
              <a:rPr sz="1800" b="0" spc="-20" dirty="0">
                <a:solidFill>
                  <a:srgbClr val="003864"/>
                </a:solidFill>
                <a:latin typeface="Calibri Light"/>
                <a:cs typeface="Calibri Light"/>
              </a:rPr>
              <a:t> </a:t>
            </a:r>
            <a:r>
              <a:rPr sz="1800" b="0" dirty="0">
                <a:solidFill>
                  <a:srgbClr val="003864"/>
                </a:solidFill>
                <a:latin typeface="Calibri Light"/>
                <a:cs typeface="Calibri Light"/>
              </a:rPr>
              <a:t>of</a:t>
            </a:r>
            <a:r>
              <a:rPr sz="1800" b="0" spc="-45" dirty="0">
                <a:solidFill>
                  <a:srgbClr val="003864"/>
                </a:solidFill>
                <a:latin typeface="Calibri Light"/>
                <a:cs typeface="Calibri Light"/>
              </a:rPr>
              <a:t> </a:t>
            </a:r>
            <a:r>
              <a:rPr sz="1800" b="0" dirty="0">
                <a:solidFill>
                  <a:srgbClr val="003864"/>
                </a:solidFill>
                <a:latin typeface="Calibri Light"/>
                <a:cs typeface="Calibri Light"/>
              </a:rPr>
              <a:t>$200</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million.</a:t>
            </a:r>
            <a:endParaRPr sz="1800">
              <a:latin typeface="Calibri Light"/>
              <a:cs typeface="Calibri Light"/>
            </a:endParaRPr>
          </a:p>
          <a:p>
            <a:pPr marL="299085" indent="-286385">
              <a:lnSpc>
                <a:spcPct val="100000"/>
              </a:lnSpc>
              <a:buFont typeface="Arial"/>
              <a:buChar char="•"/>
              <a:tabLst>
                <a:tab pos="299085" algn="l"/>
              </a:tabLst>
            </a:pPr>
            <a:r>
              <a:rPr sz="1800" b="0" dirty="0">
                <a:solidFill>
                  <a:srgbClr val="003864"/>
                </a:solidFill>
                <a:latin typeface="Calibri Light"/>
                <a:cs typeface="Calibri Light"/>
              </a:rPr>
              <a:t>Additional</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programmatic</a:t>
            </a:r>
            <a:r>
              <a:rPr sz="1800" b="0" spc="-50" dirty="0">
                <a:solidFill>
                  <a:srgbClr val="003864"/>
                </a:solidFill>
                <a:latin typeface="Calibri Light"/>
                <a:cs typeface="Calibri Light"/>
              </a:rPr>
              <a:t> </a:t>
            </a:r>
            <a:r>
              <a:rPr sz="1800" b="0" dirty="0">
                <a:solidFill>
                  <a:srgbClr val="003864"/>
                </a:solidFill>
                <a:latin typeface="Calibri Light"/>
                <a:cs typeface="Calibri Light"/>
              </a:rPr>
              <a:t>fiscal</a:t>
            </a:r>
            <a:r>
              <a:rPr sz="1800" b="0" spc="-45" dirty="0">
                <a:solidFill>
                  <a:srgbClr val="003864"/>
                </a:solidFill>
                <a:latin typeface="Calibri Light"/>
                <a:cs typeface="Calibri Light"/>
              </a:rPr>
              <a:t> </a:t>
            </a:r>
            <a:r>
              <a:rPr sz="1800" b="0" dirty="0">
                <a:solidFill>
                  <a:srgbClr val="003864"/>
                </a:solidFill>
                <a:latin typeface="Calibri Light"/>
                <a:cs typeface="Calibri Light"/>
              </a:rPr>
              <a:t>impacts</a:t>
            </a:r>
            <a:r>
              <a:rPr sz="1800" b="0" spc="-40" dirty="0">
                <a:solidFill>
                  <a:srgbClr val="003864"/>
                </a:solidFill>
                <a:latin typeface="Calibri Light"/>
                <a:cs typeface="Calibri Light"/>
              </a:rPr>
              <a:t> </a:t>
            </a:r>
            <a:r>
              <a:rPr sz="1800" b="0" dirty="0">
                <a:solidFill>
                  <a:srgbClr val="003864"/>
                </a:solidFill>
                <a:latin typeface="Calibri Light"/>
                <a:cs typeface="Calibri Light"/>
              </a:rPr>
              <a:t>to</a:t>
            </a:r>
            <a:r>
              <a:rPr sz="1800" b="0" spc="-45" dirty="0">
                <a:solidFill>
                  <a:srgbClr val="003864"/>
                </a:solidFill>
                <a:latin typeface="Calibri Light"/>
                <a:cs typeface="Calibri Light"/>
              </a:rPr>
              <a:t> </a:t>
            </a:r>
            <a:r>
              <a:rPr sz="1800" b="0" spc="-20" dirty="0">
                <a:solidFill>
                  <a:srgbClr val="003864"/>
                </a:solidFill>
                <a:latin typeface="Calibri Light"/>
                <a:cs typeface="Calibri Light"/>
              </a:rPr>
              <a:t>Minnesota’s</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state</a:t>
            </a:r>
            <a:r>
              <a:rPr sz="1800" b="0" spc="-55" dirty="0">
                <a:solidFill>
                  <a:srgbClr val="003864"/>
                </a:solidFill>
                <a:latin typeface="Calibri Light"/>
                <a:cs typeface="Calibri Light"/>
              </a:rPr>
              <a:t> </a:t>
            </a:r>
            <a:r>
              <a:rPr sz="1800" b="0" dirty="0">
                <a:solidFill>
                  <a:srgbClr val="003864"/>
                </a:solidFill>
                <a:latin typeface="Calibri Light"/>
                <a:cs typeface="Calibri Light"/>
              </a:rPr>
              <a:t>budget</a:t>
            </a:r>
            <a:r>
              <a:rPr sz="1800" b="0" spc="-30" dirty="0">
                <a:solidFill>
                  <a:srgbClr val="003864"/>
                </a:solidFill>
                <a:latin typeface="Calibri Light"/>
                <a:cs typeface="Calibri Light"/>
              </a:rPr>
              <a:t> </a:t>
            </a:r>
            <a:r>
              <a:rPr sz="1800" b="0" dirty="0">
                <a:solidFill>
                  <a:srgbClr val="003864"/>
                </a:solidFill>
                <a:latin typeface="Calibri Light"/>
                <a:cs typeface="Calibri Light"/>
              </a:rPr>
              <a:t>are</a:t>
            </a:r>
            <a:r>
              <a:rPr sz="1800" b="0" spc="-45" dirty="0">
                <a:solidFill>
                  <a:srgbClr val="003864"/>
                </a:solidFill>
                <a:latin typeface="Calibri Light"/>
                <a:cs typeface="Calibri Light"/>
              </a:rPr>
              <a:t> </a:t>
            </a:r>
            <a:r>
              <a:rPr sz="1800" b="0" dirty="0">
                <a:solidFill>
                  <a:srgbClr val="003864"/>
                </a:solidFill>
                <a:latin typeface="Calibri Light"/>
                <a:cs typeface="Calibri Light"/>
              </a:rPr>
              <a:t>being</a:t>
            </a:r>
            <a:r>
              <a:rPr sz="1800" b="0" spc="-30" dirty="0">
                <a:solidFill>
                  <a:srgbClr val="003864"/>
                </a:solidFill>
                <a:latin typeface="Calibri Light"/>
                <a:cs typeface="Calibri Light"/>
              </a:rPr>
              <a:t> </a:t>
            </a:r>
            <a:r>
              <a:rPr sz="1800" b="0" spc="-10" dirty="0">
                <a:solidFill>
                  <a:srgbClr val="003864"/>
                </a:solidFill>
                <a:latin typeface="Calibri Light"/>
                <a:cs typeface="Calibri Light"/>
              </a:rPr>
              <a:t>estimated.</a:t>
            </a:r>
            <a:endParaRPr sz="1800">
              <a:latin typeface="Calibri Light"/>
              <a:cs typeface="Calibri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065" rIns="0" bIns="0" rtlCol="0">
            <a:spAutoFit/>
          </a:bodyPr>
          <a:lstStyle/>
          <a:p>
            <a:pPr marL="12700">
              <a:lnSpc>
                <a:spcPct val="100000"/>
              </a:lnSpc>
              <a:spcBef>
                <a:spcPts val="95"/>
              </a:spcBef>
            </a:pPr>
            <a:r>
              <a:rPr spc="-10" dirty="0"/>
              <a:t>Section</a:t>
            </a:r>
            <a:r>
              <a:rPr spc="-120" dirty="0"/>
              <a:t> </a:t>
            </a:r>
            <a:r>
              <a:rPr spc="-20" dirty="0"/>
              <a:t>71120:</a:t>
            </a:r>
            <a:r>
              <a:rPr spc="-95" dirty="0"/>
              <a:t> </a:t>
            </a:r>
            <a:r>
              <a:rPr spc="-20" dirty="0"/>
              <a:t>Cost</a:t>
            </a:r>
            <a:r>
              <a:rPr spc="-110" dirty="0"/>
              <a:t> </a:t>
            </a:r>
            <a:r>
              <a:rPr spc="-10" dirty="0"/>
              <a:t>sharing</a:t>
            </a:r>
            <a:r>
              <a:rPr spc="-120" dirty="0"/>
              <a:t> </a:t>
            </a:r>
            <a:r>
              <a:rPr dirty="0"/>
              <a:t>in</a:t>
            </a:r>
            <a:r>
              <a:rPr spc="-90" dirty="0"/>
              <a:t> </a:t>
            </a:r>
            <a:r>
              <a:rPr dirty="0"/>
              <a:t>MA</a:t>
            </a:r>
            <a:r>
              <a:rPr spc="-85" dirty="0"/>
              <a:t> </a:t>
            </a:r>
            <a:r>
              <a:rPr spc="-25" dirty="0"/>
              <a:t>expansion</a:t>
            </a:r>
            <a:r>
              <a:rPr spc="-114" dirty="0"/>
              <a:t> </a:t>
            </a:r>
            <a:r>
              <a:rPr spc="-10" dirty="0"/>
              <a:t>population</a:t>
            </a:r>
          </a:p>
        </p:txBody>
      </p:sp>
      <p:sp>
        <p:nvSpPr>
          <p:cNvPr id="3" name="object 3"/>
          <p:cNvSpPr txBox="1"/>
          <p:nvPr/>
        </p:nvSpPr>
        <p:spPr>
          <a:xfrm>
            <a:off x="916939" y="1850263"/>
            <a:ext cx="10198735" cy="4598670"/>
          </a:xfrm>
          <a:prstGeom prst="rect">
            <a:avLst/>
          </a:prstGeom>
        </p:spPr>
        <p:txBody>
          <a:bodyPr vert="horz" wrap="square" lIns="0" tIns="12700" rIns="0" bIns="0" rtlCol="0">
            <a:spAutoFit/>
          </a:bodyPr>
          <a:lstStyle/>
          <a:p>
            <a:pPr marL="12700" marR="318770">
              <a:lnSpc>
                <a:spcPct val="100000"/>
              </a:lnSpc>
              <a:spcBef>
                <a:spcPts val="100"/>
              </a:spcBef>
            </a:pPr>
            <a:r>
              <a:rPr sz="1800" b="0" dirty="0">
                <a:solidFill>
                  <a:srgbClr val="003864"/>
                </a:solidFill>
                <a:latin typeface="Calibri Light"/>
                <a:cs typeface="Calibri Light"/>
              </a:rPr>
              <a:t>This</a:t>
            </a:r>
            <a:r>
              <a:rPr sz="1800" b="0" spc="-50" dirty="0">
                <a:solidFill>
                  <a:srgbClr val="003864"/>
                </a:solidFill>
                <a:latin typeface="Calibri Light"/>
                <a:cs typeface="Calibri Light"/>
              </a:rPr>
              <a:t> </a:t>
            </a:r>
            <a:r>
              <a:rPr sz="1800" b="0" spc="-10" dirty="0">
                <a:solidFill>
                  <a:srgbClr val="003864"/>
                </a:solidFill>
                <a:latin typeface="Calibri Light"/>
                <a:cs typeface="Calibri Light"/>
              </a:rPr>
              <a:t>provision</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requires</a:t>
            </a:r>
            <a:r>
              <a:rPr sz="1800" b="0" spc="-50" dirty="0">
                <a:solidFill>
                  <a:srgbClr val="003864"/>
                </a:solidFill>
                <a:latin typeface="Calibri Light"/>
                <a:cs typeface="Calibri Light"/>
              </a:rPr>
              <a:t> </a:t>
            </a:r>
            <a:r>
              <a:rPr sz="1800" b="0" spc="-10" dirty="0">
                <a:solidFill>
                  <a:srgbClr val="003864"/>
                </a:solidFill>
                <a:latin typeface="Calibri Light"/>
                <a:cs typeface="Calibri Light"/>
              </a:rPr>
              <a:t>states</a:t>
            </a:r>
            <a:r>
              <a:rPr sz="1800" b="0" spc="-50" dirty="0">
                <a:solidFill>
                  <a:srgbClr val="003864"/>
                </a:solidFill>
                <a:latin typeface="Calibri Light"/>
                <a:cs typeface="Calibri Light"/>
              </a:rPr>
              <a:t> </a:t>
            </a:r>
            <a:r>
              <a:rPr sz="1800" b="0" dirty="0">
                <a:solidFill>
                  <a:srgbClr val="003864"/>
                </a:solidFill>
                <a:latin typeface="Calibri Light"/>
                <a:cs typeface="Calibri Light"/>
              </a:rPr>
              <a:t>to</a:t>
            </a:r>
            <a:r>
              <a:rPr sz="1800" b="0" spc="-55" dirty="0">
                <a:solidFill>
                  <a:srgbClr val="003864"/>
                </a:solidFill>
                <a:latin typeface="Calibri Light"/>
                <a:cs typeface="Calibri Light"/>
              </a:rPr>
              <a:t> </a:t>
            </a:r>
            <a:r>
              <a:rPr sz="1800" b="0" dirty="0">
                <a:solidFill>
                  <a:srgbClr val="003864"/>
                </a:solidFill>
                <a:latin typeface="Calibri Light"/>
                <a:cs typeface="Calibri Light"/>
              </a:rPr>
              <a:t>impose</a:t>
            </a:r>
            <a:r>
              <a:rPr sz="1800" b="0" spc="-50" dirty="0">
                <a:solidFill>
                  <a:srgbClr val="003864"/>
                </a:solidFill>
                <a:latin typeface="Calibri Light"/>
                <a:cs typeface="Calibri Light"/>
              </a:rPr>
              <a:t> </a:t>
            </a:r>
            <a:r>
              <a:rPr sz="1800" b="0" dirty="0">
                <a:solidFill>
                  <a:srgbClr val="003864"/>
                </a:solidFill>
                <a:latin typeface="Calibri Light"/>
                <a:cs typeface="Calibri Light"/>
              </a:rPr>
              <a:t>cost</a:t>
            </a:r>
            <a:r>
              <a:rPr sz="1800" b="0" spc="-50" dirty="0">
                <a:solidFill>
                  <a:srgbClr val="003864"/>
                </a:solidFill>
                <a:latin typeface="Calibri Light"/>
                <a:cs typeface="Calibri Light"/>
              </a:rPr>
              <a:t> </a:t>
            </a:r>
            <a:r>
              <a:rPr sz="1800" b="0" dirty="0">
                <a:solidFill>
                  <a:srgbClr val="003864"/>
                </a:solidFill>
                <a:latin typeface="Calibri Light"/>
                <a:cs typeface="Calibri Light"/>
              </a:rPr>
              <a:t>sharing</a:t>
            </a:r>
            <a:r>
              <a:rPr sz="1800" b="0" spc="-35" dirty="0">
                <a:solidFill>
                  <a:srgbClr val="003864"/>
                </a:solidFill>
                <a:latin typeface="Calibri Light"/>
                <a:cs typeface="Calibri Light"/>
              </a:rPr>
              <a:t> </a:t>
            </a:r>
            <a:r>
              <a:rPr sz="1800" b="0" dirty="0">
                <a:solidFill>
                  <a:srgbClr val="003864"/>
                </a:solidFill>
                <a:latin typeface="Calibri Light"/>
                <a:cs typeface="Calibri Light"/>
              </a:rPr>
              <a:t>on</a:t>
            </a:r>
            <a:r>
              <a:rPr sz="1800" b="0" spc="-55" dirty="0">
                <a:solidFill>
                  <a:srgbClr val="003864"/>
                </a:solidFill>
                <a:latin typeface="Calibri Light"/>
                <a:cs typeface="Calibri Light"/>
              </a:rPr>
              <a:t> </a:t>
            </a:r>
            <a:r>
              <a:rPr sz="1800" b="0" dirty="0">
                <a:solidFill>
                  <a:srgbClr val="003864"/>
                </a:solidFill>
                <a:latin typeface="Calibri Light"/>
                <a:cs typeface="Calibri Light"/>
              </a:rPr>
              <a:t>Medicaid</a:t>
            </a:r>
            <a:r>
              <a:rPr sz="1800" b="0" spc="-35" dirty="0">
                <a:solidFill>
                  <a:srgbClr val="003864"/>
                </a:solidFill>
                <a:latin typeface="Calibri Light"/>
                <a:cs typeface="Calibri Light"/>
              </a:rPr>
              <a:t> </a:t>
            </a:r>
            <a:r>
              <a:rPr sz="1800" b="0" dirty="0">
                <a:solidFill>
                  <a:srgbClr val="003864"/>
                </a:solidFill>
                <a:latin typeface="Calibri Light"/>
                <a:cs typeface="Calibri Light"/>
              </a:rPr>
              <a:t>expansion</a:t>
            </a:r>
            <a:r>
              <a:rPr sz="1800" b="0" spc="-55" dirty="0">
                <a:solidFill>
                  <a:srgbClr val="003864"/>
                </a:solidFill>
                <a:latin typeface="Calibri Light"/>
                <a:cs typeface="Calibri Light"/>
              </a:rPr>
              <a:t> </a:t>
            </a:r>
            <a:r>
              <a:rPr sz="1800" b="0" dirty="0">
                <a:solidFill>
                  <a:srgbClr val="003864"/>
                </a:solidFill>
                <a:latin typeface="Calibri Light"/>
                <a:cs typeface="Calibri Light"/>
              </a:rPr>
              <a:t>adults</a:t>
            </a:r>
            <a:r>
              <a:rPr sz="1800" b="0" spc="-45" dirty="0">
                <a:solidFill>
                  <a:srgbClr val="003864"/>
                </a:solidFill>
                <a:latin typeface="Calibri Light"/>
                <a:cs typeface="Calibri Light"/>
              </a:rPr>
              <a:t> </a:t>
            </a:r>
            <a:r>
              <a:rPr sz="1800" b="0" dirty="0">
                <a:solidFill>
                  <a:srgbClr val="003864"/>
                </a:solidFill>
                <a:latin typeface="Calibri Light"/>
                <a:cs typeface="Calibri Light"/>
              </a:rPr>
              <a:t>with</a:t>
            </a:r>
            <a:r>
              <a:rPr sz="1800" b="0" spc="-50" dirty="0">
                <a:solidFill>
                  <a:srgbClr val="003864"/>
                </a:solidFill>
                <a:latin typeface="Calibri Light"/>
                <a:cs typeface="Calibri Light"/>
              </a:rPr>
              <a:t> </a:t>
            </a:r>
            <a:r>
              <a:rPr sz="1800" b="0" dirty="0">
                <a:solidFill>
                  <a:srgbClr val="003864"/>
                </a:solidFill>
                <a:latin typeface="Calibri Light"/>
                <a:cs typeface="Calibri Light"/>
              </a:rPr>
              <a:t>incomes</a:t>
            </a:r>
            <a:r>
              <a:rPr sz="1800" b="0" spc="-45" dirty="0">
                <a:solidFill>
                  <a:srgbClr val="003864"/>
                </a:solidFill>
                <a:latin typeface="Calibri Light"/>
                <a:cs typeface="Calibri Light"/>
              </a:rPr>
              <a:t> </a:t>
            </a:r>
            <a:r>
              <a:rPr sz="1800" b="0" dirty="0">
                <a:solidFill>
                  <a:srgbClr val="003864"/>
                </a:solidFill>
                <a:latin typeface="Calibri Light"/>
                <a:cs typeface="Calibri Light"/>
              </a:rPr>
              <a:t>over</a:t>
            </a:r>
            <a:r>
              <a:rPr sz="1800" b="0" spc="-60" dirty="0">
                <a:solidFill>
                  <a:srgbClr val="003864"/>
                </a:solidFill>
                <a:latin typeface="Calibri Light"/>
                <a:cs typeface="Calibri Light"/>
              </a:rPr>
              <a:t> </a:t>
            </a:r>
            <a:r>
              <a:rPr sz="1800" b="0" spc="-20" dirty="0">
                <a:solidFill>
                  <a:srgbClr val="003864"/>
                </a:solidFill>
                <a:latin typeface="Calibri Light"/>
                <a:cs typeface="Calibri Light"/>
              </a:rPr>
              <a:t>100% </a:t>
            </a:r>
            <a:r>
              <a:rPr sz="1800" b="0" dirty="0">
                <a:solidFill>
                  <a:srgbClr val="003864"/>
                </a:solidFill>
                <a:latin typeface="Calibri Light"/>
                <a:cs typeface="Calibri Light"/>
              </a:rPr>
              <a:t>percent</a:t>
            </a:r>
            <a:r>
              <a:rPr sz="1800" b="0" spc="-55" dirty="0">
                <a:solidFill>
                  <a:srgbClr val="003864"/>
                </a:solidFill>
                <a:latin typeface="Calibri Light"/>
                <a:cs typeface="Calibri Light"/>
              </a:rPr>
              <a:t> </a:t>
            </a:r>
            <a:r>
              <a:rPr sz="1800" b="0" dirty="0">
                <a:solidFill>
                  <a:srgbClr val="003864"/>
                </a:solidFill>
                <a:latin typeface="Calibri Light"/>
                <a:cs typeface="Calibri Light"/>
              </a:rPr>
              <a:t>of</a:t>
            </a:r>
            <a:r>
              <a:rPr sz="1800" b="0" spc="-25" dirty="0">
                <a:solidFill>
                  <a:srgbClr val="003864"/>
                </a:solidFill>
                <a:latin typeface="Calibri Light"/>
                <a:cs typeface="Calibri Light"/>
              </a:rPr>
              <a:t> </a:t>
            </a:r>
            <a:r>
              <a:rPr sz="1800" b="0" dirty="0">
                <a:solidFill>
                  <a:srgbClr val="003864"/>
                </a:solidFill>
                <a:latin typeface="Calibri Light"/>
                <a:cs typeface="Calibri Light"/>
              </a:rPr>
              <a:t>the</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federal</a:t>
            </a:r>
            <a:r>
              <a:rPr sz="1800" b="0" spc="-35" dirty="0">
                <a:solidFill>
                  <a:srgbClr val="003864"/>
                </a:solidFill>
                <a:latin typeface="Calibri Light"/>
                <a:cs typeface="Calibri Light"/>
              </a:rPr>
              <a:t> </a:t>
            </a:r>
            <a:r>
              <a:rPr sz="1800" b="0" dirty="0">
                <a:solidFill>
                  <a:srgbClr val="003864"/>
                </a:solidFill>
                <a:latin typeface="Calibri Light"/>
                <a:cs typeface="Calibri Light"/>
              </a:rPr>
              <a:t>poverty</a:t>
            </a:r>
            <a:r>
              <a:rPr sz="1800" b="0" spc="-40" dirty="0">
                <a:solidFill>
                  <a:srgbClr val="003864"/>
                </a:solidFill>
                <a:latin typeface="Calibri Light"/>
                <a:cs typeface="Calibri Light"/>
              </a:rPr>
              <a:t> </a:t>
            </a:r>
            <a:r>
              <a:rPr sz="1800" b="0" dirty="0">
                <a:solidFill>
                  <a:srgbClr val="003864"/>
                </a:solidFill>
                <a:latin typeface="Calibri Light"/>
                <a:cs typeface="Calibri Light"/>
              </a:rPr>
              <a:t>level.</a:t>
            </a:r>
            <a:r>
              <a:rPr sz="1800" b="0" spc="-35" dirty="0">
                <a:solidFill>
                  <a:srgbClr val="003864"/>
                </a:solidFill>
                <a:latin typeface="Calibri Light"/>
                <a:cs typeface="Calibri Light"/>
              </a:rPr>
              <a:t> </a:t>
            </a:r>
            <a:r>
              <a:rPr sz="1800" b="0" spc="-20" dirty="0">
                <a:solidFill>
                  <a:srgbClr val="003864"/>
                </a:solidFill>
                <a:latin typeface="Calibri Light"/>
                <a:cs typeface="Calibri Light"/>
              </a:rPr>
              <a:t>Currently,</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Minnesota</a:t>
            </a:r>
            <a:r>
              <a:rPr sz="1800" b="0" spc="-25" dirty="0">
                <a:solidFill>
                  <a:srgbClr val="003864"/>
                </a:solidFill>
                <a:latin typeface="Calibri Light"/>
                <a:cs typeface="Calibri Light"/>
              </a:rPr>
              <a:t> </a:t>
            </a:r>
            <a:r>
              <a:rPr sz="1800" b="0" dirty="0">
                <a:solidFill>
                  <a:srgbClr val="003864"/>
                </a:solidFill>
                <a:latin typeface="Calibri Light"/>
                <a:cs typeface="Calibri Light"/>
              </a:rPr>
              <a:t>does</a:t>
            </a:r>
            <a:r>
              <a:rPr sz="1800" b="0" spc="-30" dirty="0">
                <a:solidFill>
                  <a:srgbClr val="003864"/>
                </a:solidFill>
                <a:latin typeface="Calibri Light"/>
                <a:cs typeface="Calibri Light"/>
              </a:rPr>
              <a:t> </a:t>
            </a:r>
            <a:r>
              <a:rPr sz="1800" b="0" dirty="0">
                <a:solidFill>
                  <a:srgbClr val="003864"/>
                </a:solidFill>
                <a:latin typeface="Calibri Light"/>
                <a:cs typeface="Calibri Light"/>
              </a:rPr>
              <a:t>not</a:t>
            </a:r>
            <a:r>
              <a:rPr sz="1800" b="0" spc="-40" dirty="0">
                <a:solidFill>
                  <a:srgbClr val="003864"/>
                </a:solidFill>
                <a:latin typeface="Calibri Light"/>
                <a:cs typeface="Calibri Light"/>
              </a:rPr>
              <a:t> </a:t>
            </a:r>
            <a:r>
              <a:rPr sz="1800" b="0" dirty="0">
                <a:solidFill>
                  <a:srgbClr val="003864"/>
                </a:solidFill>
                <a:latin typeface="Calibri Light"/>
                <a:cs typeface="Calibri Light"/>
              </a:rPr>
              <a:t>have</a:t>
            </a:r>
            <a:r>
              <a:rPr sz="1800" b="0" spc="-40" dirty="0">
                <a:solidFill>
                  <a:srgbClr val="003864"/>
                </a:solidFill>
                <a:latin typeface="Calibri Light"/>
                <a:cs typeface="Calibri Light"/>
              </a:rPr>
              <a:t> </a:t>
            </a:r>
            <a:r>
              <a:rPr sz="1800" b="0" dirty="0">
                <a:solidFill>
                  <a:srgbClr val="003864"/>
                </a:solidFill>
                <a:latin typeface="Calibri Light"/>
                <a:cs typeface="Calibri Light"/>
              </a:rPr>
              <a:t>cost</a:t>
            </a:r>
            <a:r>
              <a:rPr sz="1800" b="0" spc="-40" dirty="0">
                <a:solidFill>
                  <a:srgbClr val="003864"/>
                </a:solidFill>
                <a:latin typeface="Calibri Light"/>
                <a:cs typeface="Calibri Light"/>
              </a:rPr>
              <a:t> </a:t>
            </a:r>
            <a:r>
              <a:rPr sz="1800" b="0" dirty="0">
                <a:solidFill>
                  <a:srgbClr val="003864"/>
                </a:solidFill>
                <a:latin typeface="Calibri Light"/>
                <a:cs typeface="Calibri Light"/>
              </a:rPr>
              <a:t>sharing</a:t>
            </a:r>
            <a:r>
              <a:rPr sz="1800" b="0" spc="-15" dirty="0">
                <a:solidFill>
                  <a:srgbClr val="003864"/>
                </a:solidFill>
                <a:latin typeface="Calibri Light"/>
                <a:cs typeface="Calibri Light"/>
              </a:rPr>
              <a:t> </a:t>
            </a:r>
            <a:r>
              <a:rPr sz="1800" b="0" dirty="0">
                <a:solidFill>
                  <a:srgbClr val="003864"/>
                </a:solidFill>
                <a:latin typeface="Calibri Light"/>
                <a:cs typeface="Calibri Light"/>
              </a:rPr>
              <a:t>in</a:t>
            </a:r>
            <a:r>
              <a:rPr sz="1800" b="0" spc="-35" dirty="0">
                <a:solidFill>
                  <a:srgbClr val="003864"/>
                </a:solidFill>
                <a:latin typeface="Calibri Light"/>
                <a:cs typeface="Calibri Light"/>
              </a:rPr>
              <a:t> </a:t>
            </a:r>
            <a:r>
              <a:rPr sz="1800" b="0" dirty="0">
                <a:solidFill>
                  <a:srgbClr val="003864"/>
                </a:solidFill>
                <a:latin typeface="Calibri Light"/>
                <a:cs typeface="Calibri Light"/>
              </a:rPr>
              <a:t>the</a:t>
            </a:r>
            <a:r>
              <a:rPr sz="1800" b="0" spc="-30" dirty="0">
                <a:solidFill>
                  <a:srgbClr val="003864"/>
                </a:solidFill>
                <a:latin typeface="Calibri Light"/>
                <a:cs typeface="Calibri Light"/>
              </a:rPr>
              <a:t> </a:t>
            </a:r>
            <a:r>
              <a:rPr sz="1800" b="0" dirty="0">
                <a:solidFill>
                  <a:srgbClr val="003864"/>
                </a:solidFill>
                <a:latin typeface="Calibri Light"/>
                <a:cs typeface="Calibri Light"/>
              </a:rPr>
              <a:t>MA</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program.</a:t>
            </a:r>
            <a:endParaRPr sz="1800">
              <a:latin typeface="Calibri Light"/>
              <a:cs typeface="Calibri Light"/>
            </a:endParaRPr>
          </a:p>
          <a:p>
            <a:pPr marL="12700">
              <a:lnSpc>
                <a:spcPct val="100000"/>
              </a:lnSpc>
              <a:spcBef>
                <a:spcPts val="1440"/>
              </a:spcBef>
            </a:pPr>
            <a:r>
              <a:rPr sz="1800" b="0" spc="-10" dirty="0">
                <a:solidFill>
                  <a:srgbClr val="003864"/>
                </a:solidFill>
                <a:latin typeface="Calibri Light"/>
                <a:cs typeface="Calibri Light"/>
              </a:rPr>
              <a:t>Requirements:</a:t>
            </a:r>
            <a:endParaRPr sz="1800">
              <a:latin typeface="Calibri Light"/>
              <a:cs typeface="Calibri Light"/>
            </a:endParaRPr>
          </a:p>
          <a:p>
            <a:pPr marL="299085" indent="-286385">
              <a:lnSpc>
                <a:spcPct val="100000"/>
              </a:lnSpc>
              <a:buFont typeface="Arial"/>
              <a:buChar char="•"/>
              <a:tabLst>
                <a:tab pos="299085" algn="l"/>
              </a:tabLst>
            </a:pPr>
            <a:r>
              <a:rPr sz="1800" b="0" dirty="0">
                <a:solidFill>
                  <a:srgbClr val="003864"/>
                </a:solidFill>
                <a:latin typeface="Calibri Light"/>
                <a:cs typeface="Calibri Light"/>
              </a:rPr>
              <a:t>Cost</a:t>
            </a:r>
            <a:r>
              <a:rPr sz="1800" b="0" spc="-35" dirty="0">
                <a:solidFill>
                  <a:srgbClr val="003864"/>
                </a:solidFill>
                <a:latin typeface="Calibri Light"/>
                <a:cs typeface="Calibri Light"/>
              </a:rPr>
              <a:t> </a:t>
            </a:r>
            <a:r>
              <a:rPr sz="1800" b="0" dirty="0">
                <a:solidFill>
                  <a:srgbClr val="003864"/>
                </a:solidFill>
                <a:latin typeface="Calibri Light"/>
                <a:cs typeface="Calibri Light"/>
              </a:rPr>
              <a:t>sharing</a:t>
            </a:r>
            <a:r>
              <a:rPr sz="1800" b="0" spc="-20" dirty="0">
                <a:solidFill>
                  <a:srgbClr val="003864"/>
                </a:solidFill>
                <a:latin typeface="Calibri Light"/>
                <a:cs typeface="Calibri Light"/>
              </a:rPr>
              <a:t> </a:t>
            </a:r>
            <a:r>
              <a:rPr sz="1800" b="0" dirty="0">
                <a:solidFill>
                  <a:srgbClr val="003864"/>
                </a:solidFill>
                <a:latin typeface="Calibri Light"/>
                <a:cs typeface="Calibri Light"/>
              </a:rPr>
              <a:t>may</a:t>
            </a:r>
            <a:r>
              <a:rPr sz="1800" b="0" spc="-35" dirty="0">
                <a:solidFill>
                  <a:srgbClr val="003864"/>
                </a:solidFill>
                <a:latin typeface="Calibri Light"/>
                <a:cs typeface="Calibri Light"/>
              </a:rPr>
              <a:t> </a:t>
            </a:r>
            <a:r>
              <a:rPr sz="1800" b="0" dirty="0">
                <a:solidFill>
                  <a:srgbClr val="003864"/>
                </a:solidFill>
                <a:latin typeface="Calibri Light"/>
                <a:cs typeface="Calibri Light"/>
              </a:rPr>
              <a:t>not</a:t>
            </a:r>
            <a:r>
              <a:rPr sz="1800" b="0" spc="-40" dirty="0">
                <a:solidFill>
                  <a:srgbClr val="003864"/>
                </a:solidFill>
                <a:latin typeface="Calibri Light"/>
                <a:cs typeface="Calibri Light"/>
              </a:rPr>
              <a:t> </a:t>
            </a:r>
            <a:r>
              <a:rPr sz="1800" b="0" dirty="0">
                <a:solidFill>
                  <a:srgbClr val="003864"/>
                </a:solidFill>
                <a:latin typeface="Calibri Light"/>
                <a:cs typeface="Calibri Light"/>
              </a:rPr>
              <a:t>exceed</a:t>
            </a:r>
            <a:r>
              <a:rPr sz="1800" b="0" spc="-50" dirty="0">
                <a:solidFill>
                  <a:srgbClr val="003864"/>
                </a:solidFill>
                <a:latin typeface="Calibri Light"/>
                <a:cs typeface="Calibri Light"/>
              </a:rPr>
              <a:t> </a:t>
            </a:r>
            <a:r>
              <a:rPr sz="1800" b="0" dirty="0">
                <a:solidFill>
                  <a:srgbClr val="003864"/>
                </a:solidFill>
                <a:latin typeface="Calibri Light"/>
                <a:cs typeface="Calibri Light"/>
              </a:rPr>
              <a:t>5%</a:t>
            </a:r>
            <a:r>
              <a:rPr sz="1800" b="0" spc="-25" dirty="0">
                <a:solidFill>
                  <a:srgbClr val="003864"/>
                </a:solidFill>
                <a:latin typeface="Calibri Light"/>
                <a:cs typeface="Calibri Light"/>
              </a:rPr>
              <a:t> </a:t>
            </a:r>
            <a:r>
              <a:rPr sz="1800" b="0" dirty="0">
                <a:solidFill>
                  <a:srgbClr val="003864"/>
                </a:solidFill>
                <a:latin typeface="Calibri Light"/>
                <a:cs typeface="Calibri Light"/>
              </a:rPr>
              <a:t>of</a:t>
            </a:r>
            <a:r>
              <a:rPr sz="1800" b="0" spc="-35" dirty="0">
                <a:solidFill>
                  <a:srgbClr val="003864"/>
                </a:solidFill>
                <a:latin typeface="Calibri Light"/>
                <a:cs typeface="Calibri Light"/>
              </a:rPr>
              <a:t> </a:t>
            </a:r>
            <a:r>
              <a:rPr sz="1800" b="0" dirty="0">
                <a:solidFill>
                  <a:srgbClr val="003864"/>
                </a:solidFill>
                <a:latin typeface="Calibri Light"/>
                <a:cs typeface="Calibri Light"/>
              </a:rPr>
              <a:t>the</a:t>
            </a:r>
            <a:r>
              <a:rPr sz="1800" b="0" spc="-30" dirty="0">
                <a:solidFill>
                  <a:srgbClr val="003864"/>
                </a:solidFill>
                <a:latin typeface="Calibri Light"/>
                <a:cs typeface="Calibri Light"/>
              </a:rPr>
              <a:t> </a:t>
            </a:r>
            <a:r>
              <a:rPr sz="1800" b="0" spc="-10" dirty="0">
                <a:solidFill>
                  <a:srgbClr val="003864"/>
                </a:solidFill>
                <a:latin typeface="Calibri Light"/>
                <a:cs typeface="Calibri Light"/>
              </a:rPr>
              <a:t>individual’s</a:t>
            </a:r>
            <a:r>
              <a:rPr sz="1800" b="0" spc="-15" dirty="0">
                <a:solidFill>
                  <a:srgbClr val="003864"/>
                </a:solidFill>
                <a:latin typeface="Calibri Light"/>
                <a:cs typeface="Calibri Light"/>
              </a:rPr>
              <a:t> </a:t>
            </a:r>
            <a:r>
              <a:rPr sz="1800" b="0" dirty="0">
                <a:solidFill>
                  <a:srgbClr val="003864"/>
                </a:solidFill>
                <a:latin typeface="Calibri Light"/>
                <a:cs typeface="Calibri Light"/>
              </a:rPr>
              <a:t>income</a:t>
            </a:r>
            <a:r>
              <a:rPr sz="1800" b="0" spc="-45" dirty="0">
                <a:solidFill>
                  <a:srgbClr val="003864"/>
                </a:solidFill>
                <a:latin typeface="Calibri Light"/>
                <a:cs typeface="Calibri Light"/>
              </a:rPr>
              <a:t> </a:t>
            </a:r>
            <a:r>
              <a:rPr sz="1800" b="0" dirty="0">
                <a:solidFill>
                  <a:srgbClr val="003864"/>
                </a:solidFill>
                <a:latin typeface="Calibri Light"/>
                <a:cs typeface="Calibri Light"/>
              </a:rPr>
              <a:t>or</a:t>
            </a:r>
            <a:r>
              <a:rPr sz="1800" b="0" spc="-25" dirty="0">
                <a:solidFill>
                  <a:srgbClr val="003864"/>
                </a:solidFill>
                <a:latin typeface="Calibri Light"/>
                <a:cs typeface="Calibri Light"/>
              </a:rPr>
              <a:t> </a:t>
            </a:r>
            <a:r>
              <a:rPr sz="1800" b="0" dirty="0">
                <a:solidFill>
                  <a:srgbClr val="003864"/>
                </a:solidFill>
                <a:latin typeface="Calibri Light"/>
                <a:cs typeface="Calibri Light"/>
              </a:rPr>
              <a:t>$35</a:t>
            </a:r>
            <a:r>
              <a:rPr sz="1800" b="0" spc="-30" dirty="0">
                <a:solidFill>
                  <a:srgbClr val="003864"/>
                </a:solidFill>
                <a:latin typeface="Calibri Light"/>
                <a:cs typeface="Calibri Light"/>
              </a:rPr>
              <a:t> </a:t>
            </a:r>
            <a:r>
              <a:rPr sz="1800" b="0" dirty="0">
                <a:solidFill>
                  <a:srgbClr val="003864"/>
                </a:solidFill>
                <a:latin typeface="Calibri Light"/>
                <a:cs typeface="Calibri Light"/>
              </a:rPr>
              <a:t>per</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service</a:t>
            </a:r>
            <a:endParaRPr sz="1800">
              <a:latin typeface="Calibri Light"/>
              <a:cs typeface="Calibri Light"/>
            </a:endParaRPr>
          </a:p>
          <a:p>
            <a:pPr marL="299085" marR="5080" indent="-287020">
              <a:lnSpc>
                <a:spcPct val="100000"/>
              </a:lnSpc>
              <a:buFont typeface="Arial"/>
              <a:buChar char="•"/>
              <a:tabLst>
                <a:tab pos="299085" algn="l"/>
              </a:tabLst>
            </a:pPr>
            <a:r>
              <a:rPr sz="1800" b="0" dirty="0">
                <a:solidFill>
                  <a:srgbClr val="003864"/>
                </a:solidFill>
                <a:latin typeface="Calibri Light"/>
                <a:cs typeface="Calibri Light"/>
              </a:rPr>
              <a:t>Cost</a:t>
            </a:r>
            <a:r>
              <a:rPr sz="1800" b="0" spc="-50" dirty="0">
                <a:solidFill>
                  <a:srgbClr val="003864"/>
                </a:solidFill>
                <a:latin typeface="Calibri Light"/>
                <a:cs typeface="Calibri Light"/>
              </a:rPr>
              <a:t> </a:t>
            </a:r>
            <a:r>
              <a:rPr sz="1800" b="0" dirty="0">
                <a:solidFill>
                  <a:srgbClr val="003864"/>
                </a:solidFill>
                <a:latin typeface="Calibri Light"/>
                <a:cs typeface="Calibri Light"/>
              </a:rPr>
              <a:t>sharing</a:t>
            </a:r>
            <a:r>
              <a:rPr sz="1800" b="0" spc="-35" dirty="0">
                <a:solidFill>
                  <a:srgbClr val="003864"/>
                </a:solidFill>
                <a:latin typeface="Calibri Light"/>
                <a:cs typeface="Calibri Light"/>
              </a:rPr>
              <a:t> </a:t>
            </a:r>
            <a:r>
              <a:rPr sz="1800" b="0" dirty="0">
                <a:solidFill>
                  <a:srgbClr val="003864"/>
                </a:solidFill>
                <a:latin typeface="Calibri Light"/>
                <a:cs typeface="Calibri Light"/>
              </a:rPr>
              <a:t>requirements</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exempt</a:t>
            </a:r>
            <a:r>
              <a:rPr sz="1800" b="0" spc="-65" dirty="0">
                <a:solidFill>
                  <a:srgbClr val="003864"/>
                </a:solidFill>
                <a:latin typeface="Calibri Light"/>
                <a:cs typeface="Calibri Light"/>
              </a:rPr>
              <a:t> </a:t>
            </a:r>
            <a:r>
              <a:rPr sz="1800" b="0" dirty="0">
                <a:solidFill>
                  <a:srgbClr val="003864"/>
                </a:solidFill>
                <a:latin typeface="Calibri Light"/>
                <a:cs typeface="Calibri Light"/>
              </a:rPr>
              <a:t>primary</a:t>
            </a:r>
            <a:r>
              <a:rPr sz="1800" b="0" spc="-50" dirty="0">
                <a:solidFill>
                  <a:srgbClr val="003864"/>
                </a:solidFill>
                <a:latin typeface="Calibri Light"/>
                <a:cs typeface="Calibri Light"/>
              </a:rPr>
              <a:t> </a:t>
            </a:r>
            <a:r>
              <a:rPr sz="1800" b="0" dirty="0">
                <a:solidFill>
                  <a:srgbClr val="003864"/>
                </a:solidFill>
                <a:latin typeface="Calibri Light"/>
                <a:cs typeface="Calibri Light"/>
              </a:rPr>
              <a:t>care,</a:t>
            </a:r>
            <a:r>
              <a:rPr sz="1800" b="0" spc="-55" dirty="0">
                <a:solidFill>
                  <a:srgbClr val="003864"/>
                </a:solidFill>
                <a:latin typeface="Calibri Light"/>
                <a:cs typeface="Calibri Light"/>
              </a:rPr>
              <a:t> </a:t>
            </a:r>
            <a:r>
              <a:rPr sz="1800" b="0" dirty="0">
                <a:solidFill>
                  <a:srgbClr val="003864"/>
                </a:solidFill>
                <a:latin typeface="Calibri Light"/>
                <a:cs typeface="Calibri Light"/>
              </a:rPr>
              <a:t>mental</a:t>
            </a:r>
            <a:r>
              <a:rPr sz="1800" b="0" spc="-60" dirty="0">
                <a:solidFill>
                  <a:srgbClr val="003864"/>
                </a:solidFill>
                <a:latin typeface="Calibri Light"/>
                <a:cs typeface="Calibri Light"/>
              </a:rPr>
              <a:t> </a:t>
            </a:r>
            <a:r>
              <a:rPr sz="1800" b="0" dirty="0">
                <a:solidFill>
                  <a:srgbClr val="003864"/>
                </a:solidFill>
                <a:latin typeface="Calibri Light"/>
                <a:cs typeface="Calibri Light"/>
              </a:rPr>
              <a:t>health,</a:t>
            </a:r>
            <a:r>
              <a:rPr sz="1800" b="0" spc="-40" dirty="0">
                <a:solidFill>
                  <a:srgbClr val="003864"/>
                </a:solidFill>
                <a:latin typeface="Calibri Light"/>
                <a:cs typeface="Calibri Light"/>
              </a:rPr>
              <a:t> </a:t>
            </a:r>
            <a:r>
              <a:rPr sz="1800" b="0" dirty="0">
                <a:solidFill>
                  <a:srgbClr val="003864"/>
                </a:solidFill>
                <a:latin typeface="Calibri Light"/>
                <a:cs typeface="Calibri Light"/>
              </a:rPr>
              <a:t>and</a:t>
            </a:r>
            <a:r>
              <a:rPr sz="1800" b="0" spc="-50" dirty="0">
                <a:solidFill>
                  <a:srgbClr val="003864"/>
                </a:solidFill>
                <a:latin typeface="Calibri Light"/>
                <a:cs typeface="Calibri Light"/>
              </a:rPr>
              <a:t> </a:t>
            </a:r>
            <a:r>
              <a:rPr sz="1800" b="0" spc="-10" dirty="0">
                <a:solidFill>
                  <a:srgbClr val="003864"/>
                </a:solidFill>
                <a:latin typeface="Calibri Light"/>
                <a:cs typeface="Calibri Light"/>
              </a:rPr>
              <a:t>substance</a:t>
            </a:r>
            <a:r>
              <a:rPr sz="1800" b="0" spc="-45" dirty="0">
                <a:solidFill>
                  <a:srgbClr val="003864"/>
                </a:solidFill>
                <a:latin typeface="Calibri Light"/>
                <a:cs typeface="Calibri Light"/>
              </a:rPr>
              <a:t> </a:t>
            </a:r>
            <a:r>
              <a:rPr sz="1800" b="0" dirty="0">
                <a:solidFill>
                  <a:srgbClr val="003864"/>
                </a:solidFill>
                <a:latin typeface="Calibri Light"/>
                <a:cs typeface="Calibri Light"/>
              </a:rPr>
              <a:t>use</a:t>
            </a:r>
            <a:r>
              <a:rPr sz="1800" b="0" spc="-45" dirty="0">
                <a:solidFill>
                  <a:srgbClr val="003864"/>
                </a:solidFill>
                <a:latin typeface="Calibri Light"/>
                <a:cs typeface="Calibri Light"/>
              </a:rPr>
              <a:t> </a:t>
            </a:r>
            <a:r>
              <a:rPr sz="1800" b="0" dirty="0">
                <a:solidFill>
                  <a:srgbClr val="003864"/>
                </a:solidFill>
                <a:latin typeface="Calibri Light"/>
                <a:cs typeface="Calibri Light"/>
              </a:rPr>
              <a:t>disorder</a:t>
            </a:r>
            <a:r>
              <a:rPr sz="1800" b="0" spc="-40" dirty="0">
                <a:solidFill>
                  <a:srgbClr val="003864"/>
                </a:solidFill>
                <a:latin typeface="Calibri Light"/>
                <a:cs typeface="Calibri Light"/>
              </a:rPr>
              <a:t> </a:t>
            </a:r>
            <a:r>
              <a:rPr sz="1800" b="0" dirty="0">
                <a:solidFill>
                  <a:srgbClr val="003864"/>
                </a:solidFill>
                <a:latin typeface="Calibri Light"/>
                <a:cs typeface="Calibri Light"/>
              </a:rPr>
              <a:t>services,</a:t>
            </a:r>
            <a:r>
              <a:rPr sz="1800" b="0" spc="-50" dirty="0">
                <a:solidFill>
                  <a:srgbClr val="003864"/>
                </a:solidFill>
                <a:latin typeface="Calibri Light"/>
                <a:cs typeface="Calibri Light"/>
              </a:rPr>
              <a:t> </a:t>
            </a:r>
            <a:r>
              <a:rPr sz="1800" b="0" dirty="0">
                <a:solidFill>
                  <a:srgbClr val="003864"/>
                </a:solidFill>
                <a:latin typeface="Calibri Light"/>
                <a:cs typeface="Calibri Light"/>
              </a:rPr>
              <a:t>as</a:t>
            </a:r>
            <a:r>
              <a:rPr sz="1800" b="0" spc="-40" dirty="0">
                <a:solidFill>
                  <a:srgbClr val="003864"/>
                </a:solidFill>
                <a:latin typeface="Calibri Light"/>
                <a:cs typeface="Calibri Light"/>
              </a:rPr>
              <a:t> </a:t>
            </a:r>
            <a:r>
              <a:rPr sz="1800" b="0" spc="-20" dirty="0">
                <a:solidFill>
                  <a:srgbClr val="003864"/>
                </a:solidFill>
                <a:latin typeface="Calibri Light"/>
                <a:cs typeface="Calibri Light"/>
              </a:rPr>
              <a:t>well </a:t>
            </a:r>
            <a:r>
              <a:rPr sz="1800" b="0" dirty="0">
                <a:solidFill>
                  <a:srgbClr val="003864"/>
                </a:solidFill>
                <a:latin typeface="Calibri Light"/>
                <a:cs typeface="Calibri Light"/>
              </a:rPr>
              <a:t>as</a:t>
            </a:r>
            <a:r>
              <a:rPr sz="1800" b="0" spc="-30" dirty="0">
                <a:solidFill>
                  <a:srgbClr val="003864"/>
                </a:solidFill>
                <a:latin typeface="Calibri Light"/>
                <a:cs typeface="Calibri Light"/>
              </a:rPr>
              <a:t> </a:t>
            </a:r>
            <a:r>
              <a:rPr sz="1800" b="0" dirty="0">
                <a:solidFill>
                  <a:srgbClr val="003864"/>
                </a:solidFill>
                <a:latin typeface="Calibri Light"/>
                <a:cs typeface="Calibri Light"/>
              </a:rPr>
              <a:t>services</a:t>
            </a:r>
            <a:r>
              <a:rPr sz="1800" b="0" spc="-30" dirty="0">
                <a:solidFill>
                  <a:srgbClr val="003864"/>
                </a:solidFill>
                <a:latin typeface="Calibri Light"/>
                <a:cs typeface="Calibri Light"/>
              </a:rPr>
              <a:t> </a:t>
            </a:r>
            <a:r>
              <a:rPr sz="1800" b="0" spc="-10" dirty="0">
                <a:solidFill>
                  <a:srgbClr val="003864"/>
                </a:solidFill>
                <a:latin typeface="Calibri Light"/>
                <a:cs typeface="Calibri Light"/>
              </a:rPr>
              <a:t>provided</a:t>
            </a:r>
            <a:r>
              <a:rPr sz="1800" b="0" spc="-35" dirty="0">
                <a:solidFill>
                  <a:srgbClr val="003864"/>
                </a:solidFill>
                <a:latin typeface="Calibri Light"/>
                <a:cs typeface="Calibri Light"/>
              </a:rPr>
              <a:t> </a:t>
            </a:r>
            <a:r>
              <a:rPr sz="1800" b="0" dirty="0">
                <a:solidFill>
                  <a:srgbClr val="003864"/>
                </a:solidFill>
                <a:latin typeface="Calibri Light"/>
                <a:cs typeface="Calibri Light"/>
              </a:rPr>
              <a:t>by</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federally</a:t>
            </a:r>
            <a:r>
              <a:rPr sz="1800" b="0" spc="-40" dirty="0">
                <a:solidFill>
                  <a:srgbClr val="003864"/>
                </a:solidFill>
                <a:latin typeface="Calibri Light"/>
                <a:cs typeface="Calibri Light"/>
              </a:rPr>
              <a:t> </a:t>
            </a:r>
            <a:r>
              <a:rPr sz="1800" b="0" dirty="0">
                <a:solidFill>
                  <a:srgbClr val="003864"/>
                </a:solidFill>
                <a:latin typeface="Calibri Light"/>
                <a:cs typeface="Calibri Light"/>
              </a:rPr>
              <a:t>qualified</a:t>
            </a:r>
            <a:r>
              <a:rPr sz="1800" b="0" spc="-20" dirty="0">
                <a:solidFill>
                  <a:srgbClr val="003864"/>
                </a:solidFill>
                <a:latin typeface="Calibri Light"/>
                <a:cs typeface="Calibri Light"/>
              </a:rPr>
              <a:t> </a:t>
            </a:r>
            <a:r>
              <a:rPr sz="1800" b="0" dirty="0">
                <a:solidFill>
                  <a:srgbClr val="003864"/>
                </a:solidFill>
                <a:latin typeface="Calibri Light"/>
                <a:cs typeface="Calibri Light"/>
              </a:rPr>
              <a:t>health</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centers,</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behavioral</a:t>
            </a:r>
            <a:r>
              <a:rPr sz="1800" b="0" spc="-20" dirty="0">
                <a:solidFill>
                  <a:srgbClr val="003864"/>
                </a:solidFill>
                <a:latin typeface="Calibri Light"/>
                <a:cs typeface="Calibri Light"/>
              </a:rPr>
              <a:t> </a:t>
            </a:r>
            <a:r>
              <a:rPr sz="1800" b="0" dirty="0">
                <a:solidFill>
                  <a:srgbClr val="003864"/>
                </a:solidFill>
                <a:latin typeface="Calibri Light"/>
                <a:cs typeface="Calibri Light"/>
              </a:rPr>
              <a:t>health</a:t>
            </a:r>
            <a:r>
              <a:rPr sz="1800" b="0" spc="-35" dirty="0">
                <a:solidFill>
                  <a:srgbClr val="003864"/>
                </a:solidFill>
                <a:latin typeface="Calibri Light"/>
                <a:cs typeface="Calibri Light"/>
              </a:rPr>
              <a:t> </a:t>
            </a:r>
            <a:r>
              <a:rPr sz="1800" b="0" dirty="0">
                <a:solidFill>
                  <a:srgbClr val="003864"/>
                </a:solidFill>
                <a:latin typeface="Calibri Light"/>
                <a:cs typeface="Calibri Light"/>
              </a:rPr>
              <a:t>clinics,</a:t>
            </a:r>
            <a:r>
              <a:rPr sz="1800" b="0" spc="-30" dirty="0">
                <a:solidFill>
                  <a:srgbClr val="003864"/>
                </a:solidFill>
                <a:latin typeface="Calibri Light"/>
                <a:cs typeface="Calibri Light"/>
              </a:rPr>
              <a:t> </a:t>
            </a:r>
            <a:r>
              <a:rPr sz="1800" b="0" dirty="0">
                <a:solidFill>
                  <a:srgbClr val="003864"/>
                </a:solidFill>
                <a:latin typeface="Calibri Light"/>
                <a:cs typeface="Calibri Light"/>
              </a:rPr>
              <a:t>and</a:t>
            </a:r>
            <a:r>
              <a:rPr sz="1800" b="0" spc="-40" dirty="0">
                <a:solidFill>
                  <a:srgbClr val="003864"/>
                </a:solidFill>
                <a:latin typeface="Calibri Light"/>
                <a:cs typeface="Calibri Light"/>
              </a:rPr>
              <a:t> </a:t>
            </a:r>
            <a:r>
              <a:rPr sz="1800" b="0" dirty="0">
                <a:solidFill>
                  <a:srgbClr val="003864"/>
                </a:solidFill>
                <a:latin typeface="Calibri Light"/>
                <a:cs typeface="Calibri Light"/>
              </a:rPr>
              <a:t>rural</a:t>
            </a:r>
            <a:r>
              <a:rPr sz="1800" b="0" spc="-30" dirty="0">
                <a:solidFill>
                  <a:srgbClr val="003864"/>
                </a:solidFill>
                <a:latin typeface="Calibri Light"/>
                <a:cs typeface="Calibri Light"/>
              </a:rPr>
              <a:t> </a:t>
            </a:r>
            <a:r>
              <a:rPr sz="1800" b="0" dirty="0">
                <a:solidFill>
                  <a:srgbClr val="003864"/>
                </a:solidFill>
                <a:latin typeface="Calibri Light"/>
                <a:cs typeface="Calibri Light"/>
              </a:rPr>
              <a:t>health</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clinics</a:t>
            </a:r>
            <a:endParaRPr sz="1800">
              <a:latin typeface="Calibri Light"/>
              <a:cs typeface="Calibri Light"/>
            </a:endParaRPr>
          </a:p>
          <a:p>
            <a:pPr marL="299085" indent="-286385">
              <a:lnSpc>
                <a:spcPct val="100000"/>
              </a:lnSpc>
              <a:buFont typeface="Arial"/>
              <a:buChar char="•"/>
              <a:tabLst>
                <a:tab pos="299085" algn="l"/>
              </a:tabLst>
            </a:pPr>
            <a:r>
              <a:rPr sz="1800" b="0" dirty="0">
                <a:solidFill>
                  <a:srgbClr val="003864"/>
                </a:solidFill>
                <a:latin typeface="Calibri Light"/>
                <a:cs typeface="Calibri Light"/>
              </a:rPr>
              <a:t>American</a:t>
            </a:r>
            <a:r>
              <a:rPr sz="1800" b="0" spc="-60" dirty="0">
                <a:solidFill>
                  <a:srgbClr val="003864"/>
                </a:solidFill>
                <a:latin typeface="Calibri Light"/>
                <a:cs typeface="Calibri Light"/>
              </a:rPr>
              <a:t> </a:t>
            </a:r>
            <a:r>
              <a:rPr sz="1800" b="0" dirty="0">
                <a:solidFill>
                  <a:srgbClr val="003864"/>
                </a:solidFill>
                <a:latin typeface="Calibri Light"/>
                <a:cs typeface="Calibri Light"/>
              </a:rPr>
              <a:t>Indians</a:t>
            </a:r>
            <a:r>
              <a:rPr sz="1800" b="0" spc="-35" dirty="0">
                <a:solidFill>
                  <a:srgbClr val="003864"/>
                </a:solidFill>
                <a:latin typeface="Calibri Light"/>
                <a:cs typeface="Calibri Light"/>
              </a:rPr>
              <a:t> </a:t>
            </a:r>
            <a:r>
              <a:rPr sz="1800" b="0" dirty="0">
                <a:solidFill>
                  <a:srgbClr val="003864"/>
                </a:solidFill>
                <a:latin typeface="Calibri Light"/>
                <a:cs typeface="Calibri Light"/>
              </a:rPr>
              <a:t>and</a:t>
            </a:r>
            <a:r>
              <a:rPr sz="1800" b="0" spc="-50" dirty="0">
                <a:solidFill>
                  <a:srgbClr val="003864"/>
                </a:solidFill>
                <a:latin typeface="Calibri Light"/>
                <a:cs typeface="Calibri Light"/>
              </a:rPr>
              <a:t> </a:t>
            </a:r>
            <a:r>
              <a:rPr sz="1800" b="0" dirty="0">
                <a:solidFill>
                  <a:srgbClr val="003864"/>
                </a:solidFill>
                <a:latin typeface="Calibri Light"/>
                <a:cs typeface="Calibri Light"/>
              </a:rPr>
              <a:t>Alaska</a:t>
            </a:r>
            <a:r>
              <a:rPr sz="1800" b="0" spc="-45" dirty="0">
                <a:solidFill>
                  <a:srgbClr val="003864"/>
                </a:solidFill>
                <a:latin typeface="Calibri Light"/>
                <a:cs typeface="Calibri Light"/>
              </a:rPr>
              <a:t> </a:t>
            </a:r>
            <a:r>
              <a:rPr sz="1800" b="0" dirty="0">
                <a:solidFill>
                  <a:srgbClr val="003864"/>
                </a:solidFill>
                <a:latin typeface="Calibri Light"/>
                <a:cs typeface="Calibri Light"/>
              </a:rPr>
              <a:t>Natives</a:t>
            </a:r>
            <a:r>
              <a:rPr sz="1800" b="0" spc="-60" dirty="0">
                <a:solidFill>
                  <a:srgbClr val="003864"/>
                </a:solidFill>
                <a:latin typeface="Calibri Light"/>
                <a:cs typeface="Calibri Light"/>
              </a:rPr>
              <a:t> </a:t>
            </a:r>
            <a:r>
              <a:rPr sz="1800" b="0" dirty="0">
                <a:solidFill>
                  <a:srgbClr val="003864"/>
                </a:solidFill>
                <a:latin typeface="Calibri Light"/>
                <a:cs typeface="Calibri Light"/>
              </a:rPr>
              <a:t>are</a:t>
            </a:r>
            <a:r>
              <a:rPr sz="1800" b="0" spc="-50" dirty="0">
                <a:solidFill>
                  <a:srgbClr val="003864"/>
                </a:solidFill>
                <a:latin typeface="Calibri Light"/>
                <a:cs typeface="Calibri Light"/>
              </a:rPr>
              <a:t> </a:t>
            </a:r>
            <a:r>
              <a:rPr sz="1800" b="0" spc="-10" dirty="0">
                <a:solidFill>
                  <a:srgbClr val="003864"/>
                </a:solidFill>
                <a:latin typeface="Calibri Light"/>
                <a:cs typeface="Calibri Light"/>
              </a:rPr>
              <a:t>exempt</a:t>
            </a:r>
            <a:r>
              <a:rPr sz="1800" b="0" spc="-50" dirty="0">
                <a:solidFill>
                  <a:srgbClr val="003864"/>
                </a:solidFill>
                <a:latin typeface="Calibri Light"/>
                <a:cs typeface="Calibri Light"/>
              </a:rPr>
              <a:t> </a:t>
            </a:r>
            <a:r>
              <a:rPr sz="1800" b="0" dirty="0">
                <a:solidFill>
                  <a:srgbClr val="003864"/>
                </a:solidFill>
                <a:latin typeface="Calibri Light"/>
                <a:cs typeface="Calibri Light"/>
              </a:rPr>
              <a:t>from</a:t>
            </a:r>
            <a:r>
              <a:rPr sz="1800" b="0" spc="-50" dirty="0">
                <a:solidFill>
                  <a:srgbClr val="003864"/>
                </a:solidFill>
                <a:latin typeface="Calibri Light"/>
                <a:cs typeface="Calibri Light"/>
              </a:rPr>
              <a:t> </a:t>
            </a:r>
            <a:r>
              <a:rPr sz="1800" b="0" spc="-20" dirty="0">
                <a:solidFill>
                  <a:srgbClr val="003864"/>
                </a:solidFill>
                <a:latin typeface="Calibri Light"/>
                <a:cs typeface="Calibri Light"/>
              </a:rPr>
              <a:t>cost-</a:t>
            </a:r>
            <a:r>
              <a:rPr sz="1800" b="0" dirty="0">
                <a:solidFill>
                  <a:srgbClr val="003864"/>
                </a:solidFill>
                <a:latin typeface="Calibri Light"/>
                <a:cs typeface="Calibri Light"/>
              </a:rPr>
              <a:t>sharing</a:t>
            </a:r>
            <a:r>
              <a:rPr sz="1800" b="0" spc="-35" dirty="0">
                <a:solidFill>
                  <a:srgbClr val="003864"/>
                </a:solidFill>
                <a:latin typeface="Calibri Light"/>
                <a:cs typeface="Calibri Light"/>
              </a:rPr>
              <a:t> </a:t>
            </a:r>
            <a:r>
              <a:rPr sz="1800" b="0" spc="-10" dirty="0">
                <a:solidFill>
                  <a:srgbClr val="003864"/>
                </a:solidFill>
                <a:latin typeface="Calibri Light"/>
                <a:cs typeface="Calibri Light"/>
              </a:rPr>
              <a:t>requirements.</a:t>
            </a:r>
            <a:endParaRPr sz="1800">
              <a:latin typeface="Calibri Light"/>
              <a:cs typeface="Calibri Light"/>
            </a:endParaRPr>
          </a:p>
          <a:p>
            <a:pPr marL="12700">
              <a:lnSpc>
                <a:spcPct val="100000"/>
              </a:lnSpc>
              <a:spcBef>
                <a:spcPts val="1440"/>
              </a:spcBef>
            </a:pPr>
            <a:r>
              <a:rPr sz="1800" b="0" spc="-30" dirty="0">
                <a:solidFill>
                  <a:srgbClr val="003864"/>
                </a:solidFill>
                <a:latin typeface="Calibri Light"/>
                <a:cs typeface="Calibri Light"/>
              </a:rPr>
              <a:t>Effective</a:t>
            </a:r>
            <a:r>
              <a:rPr sz="1800" b="0" spc="-70" dirty="0">
                <a:solidFill>
                  <a:srgbClr val="003864"/>
                </a:solidFill>
                <a:latin typeface="Calibri Light"/>
                <a:cs typeface="Calibri Light"/>
              </a:rPr>
              <a:t> </a:t>
            </a:r>
            <a:r>
              <a:rPr sz="1800" b="0" spc="-20" dirty="0">
                <a:solidFill>
                  <a:srgbClr val="003864"/>
                </a:solidFill>
                <a:latin typeface="Calibri Light"/>
                <a:cs typeface="Calibri Light"/>
              </a:rPr>
              <a:t>date:</a:t>
            </a:r>
            <a:r>
              <a:rPr sz="1800" b="0" spc="-60" dirty="0">
                <a:solidFill>
                  <a:srgbClr val="003864"/>
                </a:solidFill>
                <a:latin typeface="Calibri Light"/>
                <a:cs typeface="Calibri Light"/>
              </a:rPr>
              <a:t> </a:t>
            </a:r>
            <a:r>
              <a:rPr sz="1800" b="0" dirty="0">
                <a:solidFill>
                  <a:srgbClr val="003864"/>
                </a:solidFill>
                <a:latin typeface="Calibri Light"/>
                <a:cs typeface="Calibri Light"/>
              </a:rPr>
              <a:t>October</a:t>
            </a:r>
            <a:r>
              <a:rPr sz="1800" b="0" spc="-15" dirty="0">
                <a:solidFill>
                  <a:srgbClr val="003864"/>
                </a:solidFill>
                <a:latin typeface="Calibri Light"/>
                <a:cs typeface="Calibri Light"/>
              </a:rPr>
              <a:t> </a:t>
            </a:r>
            <a:r>
              <a:rPr sz="1800" b="0" dirty="0">
                <a:solidFill>
                  <a:srgbClr val="003864"/>
                </a:solidFill>
                <a:latin typeface="Calibri Light"/>
                <a:cs typeface="Calibri Light"/>
              </a:rPr>
              <a:t>1,</a:t>
            </a:r>
            <a:r>
              <a:rPr sz="1800" b="0" spc="-10" dirty="0">
                <a:solidFill>
                  <a:srgbClr val="003864"/>
                </a:solidFill>
                <a:latin typeface="Calibri Light"/>
                <a:cs typeface="Calibri Light"/>
              </a:rPr>
              <a:t> </a:t>
            </a:r>
            <a:r>
              <a:rPr sz="1800" b="0" spc="-20" dirty="0">
                <a:solidFill>
                  <a:srgbClr val="003864"/>
                </a:solidFill>
                <a:latin typeface="Calibri Light"/>
                <a:cs typeface="Calibri Light"/>
              </a:rPr>
              <a:t>2028</a:t>
            </a:r>
            <a:endParaRPr sz="1800">
              <a:latin typeface="Calibri Light"/>
              <a:cs typeface="Calibri Light"/>
            </a:endParaRPr>
          </a:p>
          <a:p>
            <a:pPr marL="12700" marR="189230">
              <a:lnSpc>
                <a:spcPct val="100000"/>
              </a:lnSpc>
              <a:spcBef>
                <a:spcPts val="1445"/>
              </a:spcBef>
            </a:pPr>
            <a:r>
              <a:rPr sz="1800" b="0" spc="-20" dirty="0">
                <a:solidFill>
                  <a:srgbClr val="003864"/>
                </a:solidFill>
                <a:latin typeface="Calibri Light"/>
                <a:cs typeface="Calibri Light"/>
              </a:rPr>
              <a:t>Impacted</a:t>
            </a:r>
            <a:r>
              <a:rPr sz="1800" b="0" spc="-85" dirty="0">
                <a:solidFill>
                  <a:srgbClr val="003864"/>
                </a:solidFill>
                <a:latin typeface="Calibri Light"/>
                <a:cs typeface="Calibri Light"/>
              </a:rPr>
              <a:t> </a:t>
            </a:r>
            <a:r>
              <a:rPr sz="1800" b="0" spc="-20" dirty="0">
                <a:solidFill>
                  <a:srgbClr val="003864"/>
                </a:solidFill>
                <a:latin typeface="Calibri Light"/>
                <a:cs typeface="Calibri Light"/>
              </a:rPr>
              <a:t>people:</a:t>
            </a:r>
            <a:r>
              <a:rPr sz="1800" b="0" spc="-85" dirty="0">
                <a:solidFill>
                  <a:srgbClr val="003864"/>
                </a:solidFill>
                <a:latin typeface="Calibri Light"/>
                <a:cs typeface="Calibri Light"/>
              </a:rPr>
              <a:t> </a:t>
            </a:r>
            <a:r>
              <a:rPr sz="1800" b="0" dirty="0">
                <a:solidFill>
                  <a:srgbClr val="003864"/>
                </a:solidFill>
                <a:latin typeface="Calibri Light"/>
                <a:cs typeface="Calibri Light"/>
              </a:rPr>
              <a:t>Increased</a:t>
            </a:r>
            <a:r>
              <a:rPr sz="1800" b="0" spc="-100" dirty="0">
                <a:solidFill>
                  <a:srgbClr val="003864"/>
                </a:solidFill>
                <a:latin typeface="Calibri Light"/>
                <a:cs typeface="Calibri Light"/>
              </a:rPr>
              <a:t> </a:t>
            </a:r>
            <a:r>
              <a:rPr sz="1800" b="0" dirty="0">
                <a:solidFill>
                  <a:srgbClr val="003864"/>
                </a:solidFill>
                <a:latin typeface="Calibri Light"/>
                <a:cs typeface="Calibri Light"/>
              </a:rPr>
              <a:t>costs</a:t>
            </a:r>
            <a:r>
              <a:rPr sz="1800" b="0" spc="-55" dirty="0">
                <a:solidFill>
                  <a:srgbClr val="003864"/>
                </a:solidFill>
                <a:latin typeface="Calibri Light"/>
                <a:cs typeface="Calibri Light"/>
              </a:rPr>
              <a:t> </a:t>
            </a:r>
            <a:r>
              <a:rPr sz="1800" b="0" dirty="0">
                <a:solidFill>
                  <a:srgbClr val="003864"/>
                </a:solidFill>
                <a:latin typeface="Calibri Light"/>
                <a:cs typeface="Calibri Light"/>
              </a:rPr>
              <a:t>for</a:t>
            </a:r>
            <a:r>
              <a:rPr sz="1800" b="0" spc="-45" dirty="0">
                <a:solidFill>
                  <a:srgbClr val="003864"/>
                </a:solidFill>
                <a:latin typeface="Calibri Light"/>
                <a:cs typeface="Calibri Light"/>
              </a:rPr>
              <a:t> </a:t>
            </a:r>
            <a:r>
              <a:rPr sz="1800" b="0" dirty="0">
                <a:solidFill>
                  <a:srgbClr val="003864"/>
                </a:solidFill>
                <a:latin typeface="Calibri Light"/>
                <a:cs typeface="Calibri Light"/>
              </a:rPr>
              <a:t>adult</a:t>
            </a:r>
            <a:r>
              <a:rPr sz="1800" b="0" spc="-50" dirty="0">
                <a:solidFill>
                  <a:srgbClr val="003864"/>
                </a:solidFill>
                <a:latin typeface="Calibri Light"/>
                <a:cs typeface="Calibri Light"/>
              </a:rPr>
              <a:t> </a:t>
            </a:r>
            <a:r>
              <a:rPr sz="1800" b="0" dirty="0">
                <a:solidFill>
                  <a:srgbClr val="003864"/>
                </a:solidFill>
                <a:latin typeface="Calibri Light"/>
                <a:cs typeface="Calibri Light"/>
              </a:rPr>
              <a:t>expansion</a:t>
            </a:r>
            <a:r>
              <a:rPr sz="1800" b="0" spc="-55" dirty="0">
                <a:solidFill>
                  <a:srgbClr val="003864"/>
                </a:solidFill>
                <a:latin typeface="Calibri Light"/>
                <a:cs typeface="Calibri Light"/>
              </a:rPr>
              <a:t> </a:t>
            </a:r>
            <a:r>
              <a:rPr sz="1800" b="0" dirty="0">
                <a:solidFill>
                  <a:srgbClr val="003864"/>
                </a:solidFill>
                <a:latin typeface="Calibri Light"/>
                <a:cs typeface="Calibri Light"/>
              </a:rPr>
              <a:t>population.</a:t>
            </a:r>
            <a:r>
              <a:rPr sz="1800" b="0" spc="-45" dirty="0">
                <a:solidFill>
                  <a:srgbClr val="003864"/>
                </a:solidFill>
                <a:latin typeface="Calibri Light"/>
                <a:cs typeface="Calibri Light"/>
              </a:rPr>
              <a:t> </a:t>
            </a:r>
            <a:r>
              <a:rPr sz="1800" b="0" dirty="0">
                <a:solidFill>
                  <a:srgbClr val="003864"/>
                </a:solidFill>
                <a:latin typeface="Calibri Light"/>
                <a:cs typeface="Calibri Light"/>
              </a:rPr>
              <a:t>Many</a:t>
            </a:r>
            <a:r>
              <a:rPr sz="1800" b="0" spc="-55" dirty="0">
                <a:solidFill>
                  <a:srgbClr val="003864"/>
                </a:solidFill>
                <a:latin typeface="Calibri Light"/>
                <a:cs typeface="Calibri Light"/>
              </a:rPr>
              <a:t> </a:t>
            </a:r>
            <a:r>
              <a:rPr sz="1800" b="0" dirty="0">
                <a:solidFill>
                  <a:srgbClr val="003864"/>
                </a:solidFill>
                <a:latin typeface="Calibri Light"/>
                <a:cs typeface="Calibri Light"/>
              </a:rPr>
              <a:t>studies</a:t>
            </a:r>
            <a:r>
              <a:rPr sz="1800" b="0" spc="-35" dirty="0">
                <a:solidFill>
                  <a:srgbClr val="003864"/>
                </a:solidFill>
                <a:latin typeface="Calibri Light"/>
                <a:cs typeface="Calibri Light"/>
              </a:rPr>
              <a:t> </a:t>
            </a:r>
            <a:r>
              <a:rPr sz="1800" b="0" dirty="0">
                <a:solidFill>
                  <a:srgbClr val="003864"/>
                </a:solidFill>
                <a:latin typeface="Calibri Light"/>
                <a:cs typeface="Calibri Light"/>
              </a:rPr>
              <a:t>have</a:t>
            </a:r>
            <a:r>
              <a:rPr sz="1800" b="0" spc="-60" dirty="0">
                <a:solidFill>
                  <a:srgbClr val="003864"/>
                </a:solidFill>
                <a:latin typeface="Calibri Light"/>
                <a:cs typeface="Calibri Light"/>
              </a:rPr>
              <a:t> </a:t>
            </a:r>
            <a:r>
              <a:rPr sz="1800" b="0" dirty="0">
                <a:solidFill>
                  <a:srgbClr val="003864"/>
                </a:solidFill>
                <a:latin typeface="Calibri Light"/>
                <a:cs typeface="Calibri Light"/>
              </a:rPr>
              <a:t>found</a:t>
            </a:r>
            <a:r>
              <a:rPr sz="1800" b="0" spc="-50" dirty="0">
                <a:solidFill>
                  <a:srgbClr val="003864"/>
                </a:solidFill>
                <a:latin typeface="Calibri Light"/>
                <a:cs typeface="Calibri Light"/>
              </a:rPr>
              <a:t> </a:t>
            </a:r>
            <a:r>
              <a:rPr sz="1800" b="0" dirty="0">
                <a:solidFill>
                  <a:srgbClr val="003864"/>
                </a:solidFill>
                <a:latin typeface="Calibri Light"/>
                <a:cs typeface="Calibri Light"/>
              </a:rPr>
              <a:t>even</a:t>
            </a:r>
            <a:r>
              <a:rPr sz="1800" b="0" spc="-55" dirty="0">
                <a:solidFill>
                  <a:srgbClr val="003864"/>
                </a:solidFill>
                <a:latin typeface="Calibri Light"/>
                <a:cs typeface="Calibri Light"/>
              </a:rPr>
              <a:t> </a:t>
            </a:r>
            <a:r>
              <a:rPr sz="1800" b="0" dirty="0">
                <a:solidFill>
                  <a:srgbClr val="003864"/>
                </a:solidFill>
                <a:latin typeface="Calibri Light"/>
                <a:cs typeface="Calibri Light"/>
              </a:rPr>
              <a:t>very</a:t>
            </a:r>
            <a:r>
              <a:rPr sz="1800" b="0" spc="-65" dirty="0">
                <a:solidFill>
                  <a:srgbClr val="003864"/>
                </a:solidFill>
                <a:latin typeface="Calibri Light"/>
                <a:cs typeface="Calibri Light"/>
              </a:rPr>
              <a:t> </a:t>
            </a:r>
            <a:r>
              <a:rPr sz="1800" b="0" spc="-10" dirty="0">
                <a:solidFill>
                  <a:srgbClr val="003864"/>
                </a:solidFill>
                <a:latin typeface="Calibri Light"/>
                <a:cs typeface="Calibri Light"/>
              </a:rPr>
              <a:t>modest </a:t>
            </a:r>
            <a:r>
              <a:rPr sz="1800" b="0" dirty="0">
                <a:solidFill>
                  <a:srgbClr val="003864"/>
                </a:solidFill>
                <a:latin typeface="Calibri Light"/>
                <a:cs typeface="Calibri Light"/>
              </a:rPr>
              <a:t>increases</a:t>
            </a:r>
            <a:r>
              <a:rPr sz="1800" b="0" spc="-30" dirty="0">
                <a:solidFill>
                  <a:srgbClr val="003864"/>
                </a:solidFill>
                <a:latin typeface="Calibri Light"/>
                <a:cs typeface="Calibri Light"/>
              </a:rPr>
              <a:t> </a:t>
            </a:r>
            <a:r>
              <a:rPr sz="1800" b="0" dirty="0">
                <a:solidFill>
                  <a:srgbClr val="003864"/>
                </a:solidFill>
                <a:latin typeface="Calibri Light"/>
                <a:cs typeface="Calibri Light"/>
              </a:rPr>
              <a:t>in</a:t>
            </a:r>
            <a:r>
              <a:rPr sz="1800" b="0" spc="-35" dirty="0">
                <a:solidFill>
                  <a:srgbClr val="003864"/>
                </a:solidFill>
                <a:latin typeface="Calibri Light"/>
                <a:cs typeface="Calibri Light"/>
              </a:rPr>
              <a:t> </a:t>
            </a:r>
            <a:r>
              <a:rPr sz="1800" b="0" spc="-20" dirty="0">
                <a:solidFill>
                  <a:srgbClr val="003864"/>
                </a:solidFill>
                <a:latin typeface="Calibri Light"/>
                <a:cs typeface="Calibri Light"/>
              </a:rPr>
              <a:t>cost-</a:t>
            </a:r>
            <a:r>
              <a:rPr sz="1800" b="0" dirty="0">
                <a:solidFill>
                  <a:srgbClr val="003864"/>
                </a:solidFill>
                <a:latin typeface="Calibri Light"/>
                <a:cs typeface="Calibri Light"/>
              </a:rPr>
              <a:t>sharing</a:t>
            </a:r>
            <a:r>
              <a:rPr sz="1800" b="0" spc="-25" dirty="0">
                <a:solidFill>
                  <a:srgbClr val="003864"/>
                </a:solidFill>
                <a:latin typeface="Calibri Light"/>
                <a:cs typeface="Calibri Light"/>
              </a:rPr>
              <a:t> </a:t>
            </a:r>
            <a:r>
              <a:rPr sz="1800" b="0" dirty="0">
                <a:solidFill>
                  <a:srgbClr val="003864"/>
                </a:solidFill>
                <a:latin typeface="Calibri Light"/>
                <a:cs typeface="Calibri Light"/>
              </a:rPr>
              <a:t>lead</a:t>
            </a:r>
            <a:r>
              <a:rPr sz="1800" b="0" spc="-30" dirty="0">
                <a:solidFill>
                  <a:srgbClr val="003864"/>
                </a:solidFill>
                <a:latin typeface="Calibri Light"/>
                <a:cs typeface="Calibri Light"/>
              </a:rPr>
              <a:t> </a:t>
            </a:r>
            <a:r>
              <a:rPr sz="1800" b="0" dirty="0">
                <a:solidFill>
                  <a:srgbClr val="003864"/>
                </a:solidFill>
                <a:latin typeface="Calibri Light"/>
                <a:cs typeface="Calibri Light"/>
              </a:rPr>
              <a:t>to</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avoidance</a:t>
            </a:r>
            <a:r>
              <a:rPr sz="1800" b="0" spc="-40" dirty="0">
                <a:solidFill>
                  <a:srgbClr val="003864"/>
                </a:solidFill>
                <a:latin typeface="Calibri Light"/>
                <a:cs typeface="Calibri Light"/>
              </a:rPr>
              <a:t> </a:t>
            </a:r>
            <a:r>
              <a:rPr sz="1800" b="0" dirty="0">
                <a:solidFill>
                  <a:srgbClr val="003864"/>
                </a:solidFill>
                <a:latin typeface="Calibri Light"/>
                <a:cs typeface="Calibri Light"/>
              </a:rPr>
              <a:t>of</a:t>
            </a:r>
            <a:r>
              <a:rPr sz="1800" b="0" spc="-40" dirty="0">
                <a:solidFill>
                  <a:srgbClr val="003864"/>
                </a:solidFill>
                <a:latin typeface="Calibri Light"/>
                <a:cs typeface="Calibri Light"/>
              </a:rPr>
              <a:t> </a:t>
            </a:r>
            <a:r>
              <a:rPr sz="1800" b="0" dirty="0">
                <a:solidFill>
                  <a:srgbClr val="003864"/>
                </a:solidFill>
                <a:latin typeface="Calibri Light"/>
                <a:cs typeface="Calibri Light"/>
              </a:rPr>
              <a:t>care,</a:t>
            </a:r>
            <a:r>
              <a:rPr sz="1800" b="0" spc="-60" dirty="0">
                <a:solidFill>
                  <a:srgbClr val="003864"/>
                </a:solidFill>
                <a:latin typeface="Calibri Light"/>
                <a:cs typeface="Calibri Light"/>
              </a:rPr>
              <a:t> </a:t>
            </a:r>
            <a:r>
              <a:rPr sz="1800" b="0" dirty="0">
                <a:solidFill>
                  <a:srgbClr val="003864"/>
                </a:solidFill>
                <a:latin typeface="Calibri Light"/>
                <a:cs typeface="Calibri Light"/>
              </a:rPr>
              <a:t>which</a:t>
            </a:r>
            <a:r>
              <a:rPr sz="1800" b="0" spc="-20" dirty="0">
                <a:solidFill>
                  <a:srgbClr val="003864"/>
                </a:solidFill>
                <a:latin typeface="Calibri Light"/>
                <a:cs typeface="Calibri Light"/>
              </a:rPr>
              <a:t> </a:t>
            </a:r>
            <a:r>
              <a:rPr sz="1800" b="0" dirty="0">
                <a:solidFill>
                  <a:srgbClr val="003864"/>
                </a:solidFill>
                <a:latin typeface="Calibri Light"/>
                <a:cs typeface="Calibri Light"/>
              </a:rPr>
              <a:t>ultimately</a:t>
            </a:r>
            <a:r>
              <a:rPr sz="1800" b="0" spc="-40" dirty="0">
                <a:solidFill>
                  <a:srgbClr val="003864"/>
                </a:solidFill>
                <a:latin typeface="Calibri Light"/>
                <a:cs typeface="Calibri Light"/>
              </a:rPr>
              <a:t> </a:t>
            </a:r>
            <a:r>
              <a:rPr sz="1800" b="0" dirty="0">
                <a:solidFill>
                  <a:srgbClr val="003864"/>
                </a:solidFill>
                <a:latin typeface="Calibri Light"/>
                <a:cs typeface="Calibri Light"/>
              </a:rPr>
              <a:t>leads</a:t>
            </a:r>
            <a:r>
              <a:rPr sz="1800" b="0" spc="-25" dirty="0">
                <a:solidFill>
                  <a:srgbClr val="003864"/>
                </a:solidFill>
                <a:latin typeface="Calibri Light"/>
                <a:cs typeface="Calibri Light"/>
              </a:rPr>
              <a:t> </a:t>
            </a:r>
            <a:r>
              <a:rPr sz="1800" b="0" dirty="0">
                <a:solidFill>
                  <a:srgbClr val="003864"/>
                </a:solidFill>
                <a:latin typeface="Calibri Light"/>
                <a:cs typeface="Calibri Light"/>
              </a:rPr>
              <a:t>to</a:t>
            </a:r>
            <a:r>
              <a:rPr sz="1800" b="0" spc="-45" dirty="0">
                <a:solidFill>
                  <a:srgbClr val="003864"/>
                </a:solidFill>
                <a:latin typeface="Calibri Light"/>
                <a:cs typeface="Calibri Light"/>
              </a:rPr>
              <a:t> </a:t>
            </a:r>
            <a:r>
              <a:rPr sz="1800" b="0" dirty="0">
                <a:solidFill>
                  <a:srgbClr val="003864"/>
                </a:solidFill>
                <a:latin typeface="Calibri Light"/>
                <a:cs typeface="Calibri Light"/>
              </a:rPr>
              <a:t>more</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expensive</a:t>
            </a:r>
            <a:r>
              <a:rPr sz="1800" b="0" spc="-50" dirty="0">
                <a:solidFill>
                  <a:srgbClr val="003864"/>
                </a:solidFill>
                <a:latin typeface="Calibri Light"/>
                <a:cs typeface="Calibri Light"/>
              </a:rPr>
              <a:t> </a:t>
            </a:r>
            <a:r>
              <a:rPr sz="1800" b="0" dirty="0">
                <a:solidFill>
                  <a:srgbClr val="003864"/>
                </a:solidFill>
                <a:latin typeface="Calibri Light"/>
                <a:cs typeface="Calibri Light"/>
              </a:rPr>
              <a:t>care</a:t>
            </a:r>
            <a:r>
              <a:rPr sz="1800" b="0" spc="-45" dirty="0">
                <a:solidFill>
                  <a:srgbClr val="003864"/>
                </a:solidFill>
                <a:latin typeface="Calibri Light"/>
                <a:cs typeface="Calibri Light"/>
              </a:rPr>
              <a:t> </a:t>
            </a:r>
            <a:r>
              <a:rPr sz="1800" b="0" dirty="0">
                <a:solidFill>
                  <a:srgbClr val="003864"/>
                </a:solidFill>
                <a:latin typeface="Calibri Light"/>
                <a:cs typeface="Calibri Light"/>
              </a:rPr>
              <a:t>and</a:t>
            </a:r>
            <a:r>
              <a:rPr sz="1800" b="0" spc="-35" dirty="0">
                <a:solidFill>
                  <a:srgbClr val="003864"/>
                </a:solidFill>
                <a:latin typeface="Calibri Light"/>
                <a:cs typeface="Calibri Light"/>
              </a:rPr>
              <a:t> </a:t>
            </a:r>
            <a:r>
              <a:rPr sz="1800" b="0" spc="-20" dirty="0">
                <a:solidFill>
                  <a:srgbClr val="003864"/>
                </a:solidFill>
                <a:latin typeface="Calibri Light"/>
                <a:cs typeface="Calibri Light"/>
              </a:rPr>
              <a:t>more </a:t>
            </a:r>
            <a:r>
              <a:rPr sz="1800" b="0" dirty="0">
                <a:solidFill>
                  <a:srgbClr val="003864"/>
                </a:solidFill>
                <a:latin typeface="Calibri Light"/>
                <a:cs typeface="Calibri Light"/>
              </a:rPr>
              <a:t>serious</a:t>
            </a:r>
            <a:r>
              <a:rPr sz="1800" b="0" spc="-25" dirty="0">
                <a:solidFill>
                  <a:srgbClr val="003864"/>
                </a:solidFill>
                <a:latin typeface="Calibri Light"/>
                <a:cs typeface="Calibri Light"/>
              </a:rPr>
              <a:t> </a:t>
            </a:r>
            <a:r>
              <a:rPr sz="1800" b="0" dirty="0">
                <a:solidFill>
                  <a:srgbClr val="003864"/>
                </a:solidFill>
                <a:latin typeface="Calibri Light"/>
                <a:cs typeface="Calibri Light"/>
              </a:rPr>
              <a:t>health</a:t>
            </a:r>
            <a:r>
              <a:rPr sz="1800" b="0" spc="-45" dirty="0">
                <a:solidFill>
                  <a:srgbClr val="003864"/>
                </a:solidFill>
                <a:latin typeface="Calibri Light"/>
                <a:cs typeface="Calibri Light"/>
              </a:rPr>
              <a:t> </a:t>
            </a:r>
            <a:r>
              <a:rPr sz="1800" b="0" dirty="0">
                <a:solidFill>
                  <a:srgbClr val="003864"/>
                </a:solidFill>
                <a:latin typeface="Calibri Light"/>
                <a:cs typeface="Calibri Light"/>
              </a:rPr>
              <a:t>risks.</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Additionally,</a:t>
            </a:r>
            <a:r>
              <a:rPr sz="1800" b="0" spc="-30" dirty="0">
                <a:solidFill>
                  <a:srgbClr val="003864"/>
                </a:solidFill>
                <a:latin typeface="Calibri Light"/>
                <a:cs typeface="Calibri Light"/>
              </a:rPr>
              <a:t> </a:t>
            </a:r>
            <a:r>
              <a:rPr sz="1800" b="0" dirty="0">
                <a:solidFill>
                  <a:srgbClr val="003864"/>
                </a:solidFill>
                <a:latin typeface="Calibri Light"/>
                <a:cs typeface="Calibri Light"/>
              </a:rPr>
              <a:t>where</a:t>
            </a:r>
            <a:r>
              <a:rPr sz="1800" b="0" spc="-35" dirty="0">
                <a:solidFill>
                  <a:srgbClr val="003864"/>
                </a:solidFill>
                <a:latin typeface="Calibri Light"/>
                <a:cs typeface="Calibri Light"/>
              </a:rPr>
              <a:t> </a:t>
            </a:r>
            <a:r>
              <a:rPr sz="1800" b="0" dirty="0">
                <a:solidFill>
                  <a:srgbClr val="003864"/>
                </a:solidFill>
                <a:latin typeface="Calibri Light"/>
                <a:cs typeface="Calibri Light"/>
              </a:rPr>
              <a:t>individuals</a:t>
            </a:r>
            <a:r>
              <a:rPr sz="1800" b="0" spc="-25" dirty="0">
                <a:solidFill>
                  <a:srgbClr val="003864"/>
                </a:solidFill>
                <a:latin typeface="Calibri Light"/>
                <a:cs typeface="Calibri Light"/>
              </a:rPr>
              <a:t> </a:t>
            </a:r>
            <a:r>
              <a:rPr sz="1800" b="0" dirty="0">
                <a:solidFill>
                  <a:srgbClr val="003864"/>
                </a:solidFill>
                <a:latin typeface="Calibri Light"/>
                <a:cs typeface="Calibri Light"/>
              </a:rPr>
              <a:t>are</a:t>
            </a:r>
            <a:r>
              <a:rPr sz="1800" b="0" spc="-45" dirty="0">
                <a:solidFill>
                  <a:srgbClr val="003864"/>
                </a:solidFill>
                <a:latin typeface="Calibri Light"/>
                <a:cs typeface="Calibri Light"/>
              </a:rPr>
              <a:t> </a:t>
            </a:r>
            <a:r>
              <a:rPr sz="1800" b="0" dirty="0">
                <a:solidFill>
                  <a:srgbClr val="003864"/>
                </a:solidFill>
                <a:latin typeface="Calibri Light"/>
                <a:cs typeface="Calibri Light"/>
              </a:rPr>
              <a:t>not</a:t>
            </a:r>
            <a:r>
              <a:rPr sz="1800" b="0" spc="-45" dirty="0">
                <a:solidFill>
                  <a:srgbClr val="003864"/>
                </a:solidFill>
                <a:latin typeface="Calibri Light"/>
                <a:cs typeface="Calibri Light"/>
              </a:rPr>
              <a:t> </a:t>
            </a:r>
            <a:r>
              <a:rPr sz="1800" b="0" dirty="0">
                <a:solidFill>
                  <a:srgbClr val="003864"/>
                </a:solidFill>
                <a:latin typeface="Calibri Light"/>
                <a:cs typeface="Calibri Light"/>
              </a:rPr>
              <a:t>able</a:t>
            </a:r>
            <a:r>
              <a:rPr sz="1800" b="0" spc="-30" dirty="0">
                <a:solidFill>
                  <a:srgbClr val="003864"/>
                </a:solidFill>
                <a:latin typeface="Calibri Light"/>
                <a:cs typeface="Calibri Light"/>
              </a:rPr>
              <a:t> </a:t>
            </a:r>
            <a:r>
              <a:rPr sz="1800" b="0" dirty="0">
                <a:solidFill>
                  <a:srgbClr val="003864"/>
                </a:solidFill>
                <a:latin typeface="Calibri Light"/>
                <a:cs typeface="Calibri Light"/>
              </a:rPr>
              <a:t>to</a:t>
            </a:r>
            <a:r>
              <a:rPr sz="1800" b="0" spc="-50" dirty="0">
                <a:solidFill>
                  <a:srgbClr val="003864"/>
                </a:solidFill>
                <a:latin typeface="Calibri Light"/>
                <a:cs typeface="Calibri Light"/>
              </a:rPr>
              <a:t> </a:t>
            </a:r>
            <a:r>
              <a:rPr sz="1800" b="0" dirty="0">
                <a:solidFill>
                  <a:srgbClr val="003864"/>
                </a:solidFill>
                <a:latin typeface="Calibri Light"/>
                <a:cs typeface="Calibri Light"/>
              </a:rPr>
              <a:t>pay</a:t>
            </a:r>
            <a:r>
              <a:rPr sz="1800" b="0" spc="-40" dirty="0">
                <a:solidFill>
                  <a:srgbClr val="003864"/>
                </a:solidFill>
                <a:latin typeface="Calibri Light"/>
                <a:cs typeface="Calibri Light"/>
              </a:rPr>
              <a:t> </a:t>
            </a:r>
            <a:r>
              <a:rPr sz="1800" b="0" dirty="0">
                <a:solidFill>
                  <a:srgbClr val="003864"/>
                </a:solidFill>
                <a:latin typeface="Calibri Light"/>
                <a:cs typeface="Calibri Light"/>
              </a:rPr>
              <a:t>their</a:t>
            </a:r>
            <a:r>
              <a:rPr sz="1800" b="0" spc="-30" dirty="0">
                <a:solidFill>
                  <a:srgbClr val="003864"/>
                </a:solidFill>
                <a:latin typeface="Calibri Light"/>
                <a:cs typeface="Calibri Light"/>
              </a:rPr>
              <a:t> </a:t>
            </a:r>
            <a:r>
              <a:rPr sz="1800" b="0" spc="-10" dirty="0">
                <a:solidFill>
                  <a:srgbClr val="003864"/>
                </a:solidFill>
                <a:latin typeface="Calibri Light"/>
                <a:cs typeface="Calibri Light"/>
              </a:rPr>
              <a:t>cost-</a:t>
            </a:r>
            <a:r>
              <a:rPr sz="1800" b="0" dirty="0">
                <a:solidFill>
                  <a:srgbClr val="003864"/>
                </a:solidFill>
                <a:latin typeface="Calibri Light"/>
                <a:cs typeface="Calibri Light"/>
              </a:rPr>
              <a:t>sharing</a:t>
            </a:r>
            <a:r>
              <a:rPr sz="1800" b="0" spc="-40" dirty="0">
                <a:solidFill>
                  <a:srgbClr val="003864"/>
                </a:solidFill>
                <a:latin typeface="Calibri Light"/>
                <a:cs typeface="Calibri Light"/>
              </a:rPr>
              <a:t> </a:t>
            </a:r>
            <a:r>
              <a:rPr sz="1800" b="0" spc="-10" dirty="0">
                <a:solidFill>
                  <a:srgbClr val="003864"/>
                </a:solidFill>
                <a:latin typeface="Calibri Light"/>
                <a:cs typeface="Calibri Light"/>
              </a:rPr>
              <a:t>requirement</a:t>
            </a:r>
            <a:r>
              <a:rPr sz="1800" b="0" spc="-40" dirty="0">
                <a:solidFill>
                  <a:srgbClr val="003864"/>
                </a:solidFill>
                <a:latin typeface="Calibri Light"/>
                <a:cs typeface="Calibri Light"/>
              </a:rPr>
              <a:t> </a:t>
            </a:r>
            <a:r>
              <a:rPr sz="1800" b="0" spc="-20" dirty="0">
                <a:solidFill>
                  <a:srgbClr val="003864"/>
                </a:solidFill>
                <a:latin typeface="Calibri Light"/>
                <a:cs typeface="Calibri Light"/>
              </a:rPr>
              <a:t>this </a:t>
            </a:r>
            <a:r>
              <a:rPr sz="1800" b="0" dirty="0">
                <a:solidFill>
                  <a:srgbClr val="003864"/>
                </a:solidFill>
                <a:latin typeface="Calibri Light"/>
                <a:cs typeface="Calibri Light"/>
              </a:rPr>
              <a:t>becomes</a:t>
            </a:r>
            <a:r>
              <a:rPr sz="1800" b="0" spc="-55" dirty="0">
                <a:solidFill>
                  <a:srgbClr val="003864"/>
                </a:solidFill>
                <a:latin typeface="Calibri Light"/>
                <a:cs typeface="Calibri Light"/>
              </a:rPr>
              <a:t> </a:t>
            </a:r>
            <a:r>
              <a:rPr sz="1800" b="0" spc="-10" dirty="0">
                <a:solidFill>
                  <a:srgbClr val="003864"/>
                </a:solidFill>
                <a:latin typeface="Calibri Light"/>
                <a:cs typeface="Calibri Light"/>
              </a:rPr>
              <a:t>uncompensated</a:t>
            </a:r>
            <a:r>
              <a:rPr sz="1800" b="0" spc="-65" dirty="0">
                <a:solidFill>
                  <a:srgbClr val="003864"/>
                </a:solidFill>
                <a:latin typeface="Calibri Light"/>
                <a:cs typeface="Calibri Light"/>
              </a:rPr>
              <a:t> </a:t>
            </a:r>
            <a:r>
              <a:rPr sz="1800" b="0" dirty="0">
                <a:solidFill>
                  <a:srgbClr val="003864"/>
                </a:solidFill>
                <a:latin typeface="Calibri Light"/>
                <a:cs typeface="Calibri Light"/>
              </a:rPr>
              <a:t>care</a:t>
            </a:r>
            <a:r>
              <a:rPr sz="1800" b="0" spc="-65" dirty="0">
                <a:solidFill>
                  <a:srgbClr val="003864"/>
                </a:solidFill>
                <a:latin typeface="Calibri Light"/>
                <a:cs typeface="Calibri Light"/>
              </a:rPr>
              <a:t> </a:t>
            </a:r>
            <a:r>
              <a:rPr sz="1800" b="0" dirty="0">
                <a:solidFill>
                  <a:srgbClr val="003864"/>
                </a:solidFill>
                <a:latin typeface="Calibri Light"/>
                <a:cs typeface="Calibri Light"/>
              </a:rPr>
              <a:t>for</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providers.</a:t>
            </a:r>
            <a:endParaRPr sz="1800">
              <a:latin typeface="Calibri Light"/>
              <a:cs typeface="Calibri Light"/>
            </a:endParaRPr>
          </a:p>
          <a:p>
            <a:pPr marL="12700" marR="86995">
              <a:lnSpc>
                <a:spcPct val="100000"/>
              </a:lnSpc>
              <a:spcBef>
                <a:spcPts val="1440"/>
              </a:spcBef>
            </a:pPr>
            <a:r>
              <a:rPr sz="1800" b="0" spc="-10" dirty="0">
                <a:solidFill>
                  <a:srgbClr val="003864"/>
                </a:solidFill>
                <a:latin typeface="Calibri Light"/>
                <a:cs typeface="Calibri Light"/>
              </a:rPr>
              <a:t>Fiscal</a:t>
            </a:r>
            <a:r>
              <a:rPr sz="1800" b="0" spc="-95" dirty="0">
                <a:solidFill>
                  <a:srgbClr val="003864"/>
                </a:solidFill>
                <a:latin typeface="Calibri Light"/>
                <a:cs typeface="Calibri Light"/>
              </a:rPr>
              <a:t> </a:t>
            </a:r>
            <a:r>
              <a:rPr sz="1800" b="0" spc="-20" dirty="0">
                <a:solidFill>
                  <a:srgbClr val="003864"/>
                </a:solidFill>
                <a:latin typeface="Calibri Light"/>
                <a:cs typeface="Calibri Light"/>
              </a:rPr>
              <a:t>impact:</a:t>
            </a:r>
            <a:r>
              <a:rPr sz="1800" b="0" spc="-85" dirty="0">
                <a:solidFill>
                  <a:srgbClr val="003864"/>
                </a:solidFill>
                <a:latin typeface="Calibri Light"/>
                <a:cs typeface="Calibri Light"/>
              </a:rPr>
              <a:t> </a:t>
            </a:r>
            <a:r>
              <a:rPr sz="1800" b="0" dirty="0">
                <a:solidFill>
                  <a:srgbClr val="003864"/>
                </a:solidFill>
                <a:latin typeface="Calibri Light"/>
                <a:cs typeface="Calibri Light"/>
              </a:rPr>
              <a:t>Increased</a:t>
            </a:r>
            <a:r>
              <a:rPr sz="1800" b="0" spc="-60" dirty="0">
                <a:solidFill>
                  <a:srgbClr val="003864"/>
                </a:solidFill>
                <a:latin typeface="Calibri Light"/>
                <a:cs typeface="Calibri Light"/>
              </a:rPr>
              <a:t> </a:t>
            </a:r>
            <a:r>
              <a:rPr sz="1800" b="0" dirty="0">
                <a:solidFill>
                  <a:srgbClr val="003864"/>
                </a:solidFill>
                <a:latin typeface="Calibri Light"/>
                <a:cs typeface="Calibri Light"/>
              </a:rPr>
              <a:t>out</a:t>
            </a:r>
            <a:r>
              <a:rPr sz="1800" b="0" spc="-40" dirty="0">
                <a:solidFill>
                  <a:srgbClr val="003864"/>
                </a:solidFill>
                <a:latin typeface="Calibri Light"/>
                <a:cs typeface="Calibri Light"/>
              </a:rPr>
              <a:t> </a:t>
            </a:r>
            <a:r>
              <a:rPr sz="1800" b="0" dirty="0">
                <a:solidFill>
                  <a:srgbClr val="003864"/>
                </a:solidFill>
                <a:latin typeface="Calibri Light"/>
                <a:cs typeface="Calibri Light"/>
              </a:rPr>
              <a:t>of</a:t>
            </a:r>
            <a:r>
              <a:rPr sz="1800" b="0" spc="-45" dirty="0">
                <a:solidFill>
                  <a:srgbClr val="003864"/>
                </a:solidFill>
                <a:latin typeface="Calibri Light"/>
                <a:cs typeface="Calibri Light"/>
              </a:rPr>
              <a:t> </a:t>
            </a:r>
            <a:r>
              <a:rPr sz="1800" b="0" dirty="0">
                <a:solidFill>
                  <a:srgbClr val="003864"/>
                </a:solidFill>
                <a:latin typeface="Calibri Light"/>
                <a:cs typeface="Calibri Light"/>
              </a:rPr>
              <a:t>pocket</a:t>
            </a:r>
            <a:r>
              <a:rPr sz="1800" b="0" spc="-45" dirty="0">
                <a:solidFill>
                  <a:srgbClr val="003864"/>
                </a:solidFill>
                <a:latin typeface="Calibri Light"/>
                <a:cs typeface="Calibri Light"/>
              </a:rPr>
              <a:t> </a:t>
            </a:r>
            <a:r>
              <a:rPr sz="1800" b="0" dirty="0">
                <a:solidFill>
                  <a:srgbClr val="003864"/>
                </a:solidFill>
                <a:latin typeface="Calibri Light"/>
                <a:cs typeface="Calibri Light"/>
              </a:rPr>
              <a:t>cost</a:t>
            </a:r>
            <a:r>
              <a:rPr sz="1800" b="0" spc="-45" dirty="0">
                <a:solidFill>
                  <a:srgbClr val="003864"/>
                </a:solidFill>
                <a:latin typeface="Calibri Light"/>
                <a:cs typeface="Calibri Light"/>
              </a:rPr>
              <a:t> </a:t>
            </a:r>
            <a:r>
              <a:rPr sz="1800" b="0" dirty="0">
                <a:solidFill>
                  <a:srgbClr val="003864"/>
                </a:solidFill>
                <a:latin typeface="Calibri Light"/>
                <a:cs typeface="Calibri Light"/>
              </a:rPr>
              <a:t>for</a:t>
            </a:r>
            <a:r>
              <a:rPr sz="1800" b="0" spc="-40" dirty="0">
                <a:solidFill>
                  <a:srgbClr val="003864"/>
                </a:solidFill>
                <a:latin typeface="Calibri Light"/>
                <a:cs typeface="Calibri Light"/>
              </a:rPr>
              <a:t> </a:t>
            </a:r>
            <a:r>
              <a:rPr sz="1800" b="0" dirty="0">
                <a:solidFill>
                  <a:srgbClr val="003864"/>
                </a:solidFill>
                <a:latin typeface="Calibri Light"/>
                <a:cs typeface="Calibri Light"/>
              </a:rPr>
              <a:t>Medical</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Assistance</a:t>
            </a:r>
            <a:r>
              <a:rPr sz="1800" b="0" spc="-50" dirty="0">
                <a:solidFill>
                  <a:srgbClr val="003864"/>
                </a:solidFill>
                <a:latin typeface="Calibri Light"/>
                <a:cs typeface="Calibri Light"/>
              </a:rPr>
              <a:t> </a:t>
            </a:r>
            <a:r>
              <a:rPr sz="1800" b="0" dirty="0">
                <a:solidFill>
                  <a:srgbClr val="003864"/>
                </a:solidFill>
                <a:latin typeface="Calibri Light"/>
                <a:cs typeface="Calibri Light"/>
              </a:rPr>
              <a:t>enrollees</a:t>
            </a:r>
            <a:r>
              <a:rPr sz="1800" b="0" spc="-30" dirty="0">
                <a:solidFill>
                  <a:srgbClr val="003864"/>
                </a:solidFill>
                <a:latin typeface="Calibri Light"/>
                <a:cs typeface="Calibri Light"/>
              </a:rPr>
              <a:t> </a:t>
            </a:r>
            <a:r>
              <a:rPr sz="1800" b="0" dirty="0">
                <a:solidFill>
                  <a:srgbClr val="003864"/>
                </a:solidFill>
                <a:latin typeface="Calibri Light"/>
                <a:cs typeface="Calibri Light"/>
              </a:rPr>
              <a:t>that</a:t>
            </a:r>
            <a:r>
              <a:rPr sz="1800" b="0" spc="-45" dirty="0">
                <a:solidFill>
                  <a:srgbClr val="003864"/>
                </a:solidFill>
                <a:latin typeface="Calibri Light"/>
                <a:cs typeface="Calibri Light"/>
              </a:rPr>
              <a:t> </a:t>
            </a:r>
            <a:r>
              <a:rPr sz="1800" b="0" dirty="0">
                <a:solidFill>
                  <a:srgbClr val="003864"/>
                </a:solidFill>
                <a:latin typeface="Calibri Light"/>
                <a:cs typeface="Calibri Light"/>
              </a:rPr>
              <a:t>total</a:t>
            </a:r>
            <a:r>
              <a:rPr sz="1800" b="0" spc="-45" dirty="0">
                <a:solidFill>
                  <a:srgbClr val="003864"/>
                </a:solidFill>
                <a:latin typeface="Calibri Light"/>
                <a:cs typeface="Calibri Light"/>
              </a:rPr>
              <a:t> </a:t>
            </a:r>
            <a:r>
              <a:rPr sz="1800" b="0" dirty="0">
                <a:solidFill>
                  <a:srgbClr val="003864"/>
                </a:solidFill>
                <a:latin typeface="Calibri Light"/>
                <a:cs typeface="Calibri Light"/>
              </a:rPr>
              <a:t>$4</a:t>
            </a:r>
            <a:r>
              <a:rPr sz="1800" b="0" spc="-45" dirty="0">
                <a:solidFill>
                  <a:srgbClr val="003864"/>
                </a:solidFill>
                <a:latin typeface="Calibri Light"/>
                <a:cs typeface="Calibri Light"/>
              </a:rPr>
              <a:t> </a:t>
            </a:r>
            <a:r>
              <a:rPr sz="1800" b="0" dirty="0">
                <a:solidFill>
                  <a:srgbClr val="003864"/>
                </a:solidFill>
                <a:latin typeface="Calibri Light"/>
                <a:cs typeface="Calibri Light"/>
              </a:rPr>
              <a:t>million</a:t>
            </a:r>
            <a:r>
              <a:rPr sz="1800" b="0" spc="-30" dirty="0">
                <a:solidFill>
                  <a:srgbClr val="003864"/>
                </a:solidFill>
                <a:latin typeface="Calibri Light"/>
                <a:cs typeface="Calibri Light"/>
              </a:rPr>
              <a:t> </a:t>
            </a:r>
            <a:r>
              <a:rPr sz="1800" b="0" spc="-10" dirty="0">
                <a:solidFill>
                  <a:srgbClr val="003864"/>
                </a:solidFill>
                <a:latin typeface="Calibri Light"/>
                <a:cs typeface="Calibri Light"/>
              </a:rPr>
              <a:t>annually.</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State </a:t>
            </a:r>
            <a:r>
              <a:rPr sz="1800" b="0" dirty="0">
                <a:solidFill>
                  <a:srgbClr val="003864"/>
                </a:solidFill>
                <a:latin typeface="Calibri Light"/>
                <a:cs typeface="Calibri Light"/>
              </a:rPr>
              <a:t>budget</a:t>
            </a:r>
            <a:r>
              <a:rPr sz="1800" b="0" spc="-30" dirty="0">
                <a:solidFill>
                  <a:srgbClr val="003864"/>
                </a:solidFill>
                <a:latin typeface="Calibri Light"/>
                <a:cs typeface="Calibri Light"/>
              </a:rPr>
              <a:t> </a:t>
            </a:r>
            <a:r>
              <a:rPr sz="1800" b="0" dirty="0">
                <a:solidFill>
                  <a:srgbClr val="003864"/>
                </a:solidFill>
                <a:latin typeface="Calibri Light"/>
                <a:cs typeface="Calibri Light"/>
              </a:rPr>
              <a:t>impact</a:t>
            </a:r>
            <a:r>
              <a:rPr sz="1800" b="0" spc="-50" dirty="0">
                <a:solidFill>
                  <a:srgbClr val="003864"/>
                </a:solidFill>
                <a:latin typeface="Calibri Light"/>
                <a:cs typeface="Calibri Light"/>
              </a:rPr>
              <a:t> </a:t>
            </a:r>
            <a:r>
              <a:rPr sz="1800" b="0" dirty="0">
                <a:solidFill>
                  <a:srgbClr val="003864"/>
                </a:solidFill>
                <a:latin typeface="Calibri Light"/>
                <a:cs typeface="Calibri Light"/>
              </a:rPr>
              <a:t>being</a:t>
            </a:r>
            <a:r>
              <a:rPr sz="1800" b="0" spc="-45" dirty="0">
                <a:solidFill>
                  <a:srgbClr val="003864"/>
                </a:solidFill>
                <a:latin typeface="Calibri Light"/>
                <a:cs typeface="Calibri Light"/>
              </a:rPr>
              <a:t> </a:t>
            </a:r>
            <a:r>
              <a:rPr sz="1800" b="0" spc="-10" dirty="0">
                <a:solidFill>
                  <a:srgbClr val="003864"/>
                </a:solidFill>
                <a:latin typeface="Calibri Light"/>
                <a:cs typeface="Calibri Light"/>
              </a:rPr>
              <a:t>estimated.</a:t>
            </a:r>
            <a:endParaRPr sz="1800">
              <a:latin typeface="Calibri Light"/>
              <a:cs typeface="Calibri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F2A822-66EF-6DE7-2716-3179B9C736E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0AEBF92-C69C-A56B-8FA4-2AE41DE72E50}"/>
              </a:ext>
            </a:extLst>
          </p:cNvPr>
          <p:cNvSpPr>
            <a:spLocks noGrp="1"/>
          </p:cNvSpPr>
          <p:nvPr>
            <p:ph type="title"/>
          </p:nvPr>
        </p:nvSpPr>
        <p:spPr/>
        <p:txBody>
          <a:bodyPr/>
          <a:lstStyle/>
          <a:p>
            <a:r>
              <a:rPr lang="en-US" dirty="0"/>
              <a:t>Questions? </a:t>
            </a:r>
          </a:p>
        </p:txBody>
      </p:sp>
      <p:sp>
        <p:nvSpPr>
          <p:cNvPr id="4" name="Date Placeholder 3">
            <a:extLst>
              <a:ext uri="{FF2B5EF4-FFF2-40B4-BE49-F238E27FC236}">
                <a16:creationId xmlns:a16="http://schemas.microsoft.com/office/drawing/2014/main" id="{9B4EE94C-B790-3DD3-C2F6-4A036F0436A1}"/>
              </a:ext>
            </a:extLst>
          </p:cNvPr>
          <p:cNvSpPr>
            <a:spLocks noGrp="1"/>
          </p:cNvSpPr>
          <p:nvPr>
            <p:ph type="dt" sz="half" idx="10"/>
          </p:nvPr>
        </p:nvSpPr>
        <p:spPr/>
        <p:txBody>
          <a:bodyPr/>
          <a:lstStyle/>
          <a:p>
            <a:fld id="{824D5D47-1752-4D84-8BFB-C2F71A34C932}" type="datetime1">
              <a:rPr lang="en-US" smtClean="0"/>
              <a:t>8/30/2025</a:t>
            </a:fld>
            <a:endParaRPr lang="en-US" dirty="0"/>
          </a:p>
        </p:txBody>
      </p:sp>
      <p:sp>
        <p:nvSpPr>
          <p:cNvPr id="6" name="Slide Number Placeholder 5">
            <a:extLst>
              <a:ext uri="{FF2B5EF4-FFF2-40B4-BE49-F238E27FC236}">
                <a16:creationId xmlns:a16="http://schemas.microsoft.com/office/drawing/2014/main" id="{4C1C5C7B-AA46-DB22-7DFE-469A8A7A5AF2}"/>
              </a:ext>
            </a:extLst>
          </p:cNvPr>
          <p:cNvSpPr>
            <a:spLocks noGrp="1"/>
          </p:cNvSpPr>
          <p:nvPr>
            <p:ph type="sldNum" sz="quarter" idx="11"/>
          </p:nvPr>
        </p:nvSpPr>
        <p:spPr/>
        <p:txBody>
          <a:bodyPr/>
          <a:lstStyle/>
          <a:p>
            <a:fld id="{48F63A3B-78C7-47BE-AE5E-E10140E04643}" type="slidenum">
              <a:rPr lang="en-US" smtClean="0"/>
              <a:t>25</a:t>
            </a:fld>
            <a:endParaRPr lang="en-US" dirty="0"/>
          </a:p>
        </p:txBody>
      </p:sp>
    </p:spTree>
    <p:extLst>
      <p:ext uri="{BB962C8B-B14F-4D97-AF65-F5344CB8AC3E}">
        <p14:creationId xmlns:p14="http://schemas.microsoft.com/office/powerpoint/2010/main" val="23757288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Thank You!</a:t>
            </a:r>
          </a:p>
        </p:txBody>
      </p:sp>
      <p:sp>
        <p:nvSpPr>
          <p:cNvPr id="3" name="Text Placeholder 2"/>
          <p:cNvSpPr>
            <a:spLocks noGrp="1"/>
          </p:cNvSpPr>
          <p:nvPr>
            <p:ph type="body" sz="quarter" idx="13"/>
          </p:nvPr>
        </p:nvSpPr>
        <p:spPr/>
        <p:txBody>
          <a:bodyPr/>
          <a:lstStyle/>
          <a:p>
            <a:r>
              <a:rPr lang="en-US" sz="3200" b="1" dirty="0"/>
              <a:t>Heidi Hamilton</a:t>
            </a:r>
          </a:p>
          <a:p>
            <a:r>
              <a:rPr lang="en-US" sz="2800" i="1" dirty="0">
                <a:hlinkClick r:id="rId3"/>
              </a:rPr>
              <a:t>Heidi.Hamilton@state.mn.us</a:t>
            </a:r>
            <a:r>
              <a:rPr lang="en-US" sz="2800" i="1" dirty="0"/>
              <a:t> </a:t>
            </a:r>
          </a:p>
          <a:p>
            <a:r>
              <a:rPr lang="en-US" sz="2800" dirty="0"/>
              <a:t>651-431-2710</a:t>
            </a:r>
          </a:p>
        </p:txBody>
      </p:sp>
    </p:spTree>
    <p:extLst>
      <p:ext uri="{BB962C8B-B14F-4D97-AF65-F5344CB8AC3E}">
        <p14:creationId xmlns:p14="http://schemas.microsoft.com/office/powerpoint/2010/main" val="242918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 y="4313208"/>
            <a:ext cx="11658600" cy="1074579"/>
          </a:xfrm>
        </p:spPr>
        <p:txBody>
          <a:bodyPr/>
          <a:lstStyle/>
          <a:p>
            <a:r>
              <a:rPr lang="en-US" dirty="0"/>
              <a:t>Waiver Reimagine</a:t>
            </a:r>
          </a:p>
        </p:txBody>
      </p:sp>
      <p:pic>
        <p:nvPicPr>
          <p:cNvPr id="12" name="Picture Placeholder 11" descr="A group of people standing in a line&#10;&#10;AI-generated content may be incorrect.">
            <a:extLst>
              <a:ext uri="{FF2B5EF4-FFF2-40B4-BE49-F238E27FC236}">
                <a16:creationId xmlns:a16="http://schemas.microsoft.com/office/drawing/2014/main" id="{2D2D4BEA-5F03-46F0-8969-AA772AEF4E23}"/>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9977" b="19977"/>
          <a:stretch>
            <a:fillRect/>
          </a:stretch>
        </p:blipFill>
        <p:spPr>
          <a:xfrm>
            <a:off x="-11502" y="1360636"/>
            <a:ext cx="12192000" cy="2617600"/>
          </a:xfrm>
        </p:spPr>
      </p:pic>
    </p:spTree>
    <p:extLst>
      <p:ext uri="{BB962C8B-B14F-4D97-AF65-F5344CB8AC3E}">
        <p14:creationId xmlns:p14="http://schemas.microsoft.com/office/powerpoint/2010/main" val="898002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FDAF041-C4E4-5ECE-91F7-3BB14AB3A340}"/>
              </a:ext>
            </a:extLst>
          </p:cNvPr>
          <p:cNvSpPr>
            <a:spLocks noGrp="1"/>
          </p:cNvSpPr>
          <p:nvPr>
            <p:ph type="title"/>
          </p:nvPr>
        </p:nvSpPr>
        <p:spPr/>
        <p:txBody>
          <a:bodyPr/>
          <a:lstStyle/>
          <a:p>
            <a:r>
              <a:rPr lang="en-US"/>
              <a:t>Waiver Reimagine: What is it?</a:t>
            </a:r>
          </a:p>
        </p:txBody>
      </p:sp>
      <p:sp>
        <p:nvSpPr>
          <p:cNvPr id="6" name="Content Placeholder 5">
            <a:extLst>
              <a:ext uri="{FF2B5EF4-FFF2-40B4-BE49-F238E27FC236}">
                <a16:creationId xmlns:a16="http://schemas.microsoft.com/office/drawing/2014/main" id="{C1D81D42-DC99-F147-65FC-8737C64E3D05}"/>
              </a:ext>
            </a:extLst>
          </p:cNvPr>
          <p:cNvSpPr>
            <a:spLocks noGrp="1"/>
          </p:cNvSpPr>
          <p:nvPr>
            <p:ph idx="1"/>
          </p:nvPr>
        </p:nvSpPr>
        <p:spPr>
          <a:xfrm>
            <a:off x="838200" y="1349658"/>
            <a:ext cx="8198796" cy="4574487"/>
          </a:xfrm>
        </p:spPr>
        <p:txBody>
          <a:bodyPr vert="horz" lIns="182880" tIns="301752" rIns="182880" bIns="45720" rtlCol="0" anchor="t">
            <a:normAutofit lnSpcReduction="10000"/>
          </a:bodyPr>
          <a:lstStyle/>
          <a:p>
            <a:pPr marL="171450" indent="-171450"/>
            <a:r>
              <a:rPr lang="en-US" sz="2400"/>
              <a:t>Waiver Reimagine is the name of ongoing work that will:</a:t>
            </a:r>
          </a:p>
          <a:p>
            <a:pPr lvl="1">
              <a:buFont typeface="Courier New" panose="02070309020205020404" pitchFamily="49" charset="0"/>
              <a:buChar char="o"/>
            </a:pPr>
            <a:r>
              <a:rPr lang="en-US" sz="1900"/>
              <a:t>Reshape the disability waiver program structure </a:t>
            </a:r>
            <a:endParaRPr lang="en-US" sz="1900">
              <a:cs typeface="Calibri"/>
            </a:endParaRPr>
          </a:p>
          <a:p>
            <a:pPr lvl="1">
              <a:buFont typeface="Courier New" panose="02070309020205020404" pitchFamily="49" charset="0"/>
              <a:buChar char="o"/>
            </a:pPr>
            <a:r>
              <a:rPr lang="en-US" sz="1900">
                <a:cs typeface="Calibri"/>
              </a:rPr>
              <a:t>Expand informed choice and informed decision making for Minnesotans accessing services</a:t>
            </a:r>
          </a:p>
          <a:p>
            <a:pPr lvl="1">
              <a:buFont typeface="Courier New" panose="02070309020205020404" pitchFamily="49" charset="0"/>
              <a:buChar char="o"/>
            </a:pPr>
            <a:r>
              <a:rPr lang="en-US" sz="1900"/>
              <a:t>Transition to an individual budgeting model for people who access disability waivers. </a:t>
            </a:r>
            <a:endParaRPr lang="en-US" sz="1900">
              <a:cs typeface="Calibri"/>
            </a:endParaRPr>
          </a:p>
          <a:p>
            <a:pPr marL="171450" indent="-171450"/>
            <a:r>
              <a:rPr lang="en-US" sz="2400"/>
              <a:t>These changes will link a person’s needs to the amount spent in their service plan. </a:t>
            </a:r>
            <a:endParaRPr lang="en-US" sz="2400">
              <a:cs typeface="Calibri"/>
            </a:endParaRPr>
          </a:p>
          <a:p>
            <a:pPr marL="171450" indent="-171450"/>
            <a:r>
              <a:rPr lang="en-US" sz="2400"/>
              <a:t>Services &amp; supports will align to a person’s needs – not their diagnoses. </a:t>
            </a:r>
            <a:endParaRPr lang="en-US" sz="2400">
              <a:cs typeface="Calibri"/>
            </a:endParaRPr>
          </a:p>
        </p:txBody>
      </p:sp>
      <p:pic>
        <p:nvPicPr>
          <p:cNvPr id="2" name="Graphic 2" descr="Badge Question Mark with solid fill">
            <a:extLst>
              <a:ext uri="{FF2B5EF4-FFF2-40B4-BE49-F238E27FC236}">
                <a16:creationId xmlns:a16="http://schemas.microsoft.com/office/drawing/2014/main" id="{D9A2F065-3C8A-8CD3-4216-BE4CD4AC748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01820" y="2439838"/>
            <a:ext cx="2021456" cy="1978324"/>
          </a:xfrm>
          <a:prstGeom prst="rect">
            <a:avLst/>
          </a:prstGeom>
        </p:spPr>
      </p:pic>
    </p:spTree>
    <p:extLst>
      <p:ext uri="{BB962C8B-B14F-4D97-AF65-F5344CB8AC3E}">
        <p14:creationId xmlns:p14="http://schemas.microsoft.com/office/powerpoint/2010/main" val="3412697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37273-915E-2A13-569B-44A3547788E6}"/>
              </a:ext>
            </a:extLst>
          </p:cNvPr>
          <p:cNvSpPr>
            <a:spLocks noGrp="1"/>
          </p:cNvSpPr>
          <p:nvPr>
            <p:ph type="title"/>
          </p:nvPr>
        </p:nvSpPr>
        <p:spPr/>
        <p:txBody>
          <a:bodyPr/>
          <a:lstStyle/>
          <a:p>
            <a:r>
              <a:rPr lang="en-US" dirty="0"/>
              <a:t>Goals of Waiver Reimagine</a:t>
            </a:r>
          </a:p>
        </p:txBody>
      </p:sp>
      <p:graphicFrame>
        <p:nvGraphicFramePr>
          <p:cNvPr id="9" name="Content Placeholder 8">
            <a:extLst>
              <a:ext uri="{FF2B5EF4-FFF2-40B4-BE49-F238E27FC236}">
                <a16:creationId xmlns:a16="http://schemas.microsoft.com/office/drawing/2014/main" id="{6B3F761B-3E0B-AF24-8C6B-D82459195EAD}"/>
              </a:ext>
            </a:extLst>
          </p:cNvPr>
          <p:cNvGraphicFramePr>
            <a:graphicFrameLocks noGrp="1"/>
          </p:cNvGraphicFramePr>
          <p:nvPr>
            <p:ph idx="1"/>
            <p:extLst>
              <p:ext uri="{D42A27DB-BD31-4B8C-83A1-F6EECF244321}">
                <p14:modId xmlns:p14="http://schemas.microsoft.com/office/powerpoint/2010/main" val="773242052"/>
              </p:ext>
            </p:extLst>
          </p:nvPr>
        </p:nvGraphicFramePr>
        <p:xfrm>
          <a:off x="838200" y="1593850"/>
          <a:ext cx="10515600" cy="458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B1086F97-DE88-22A9-FB93-ADF383BE9CF7}"/>
              </a:ext>
            </a:extLst>
          </p:cNvPr>
          <p:cNvSpPr>
            <a:spLocks noGrp="1"/>
          </p:cNvSpPr>
          <p:nvPr>
            <p:ph type="dt" sz="half" idx="10"/>
          </p:nvPr>
        </p:nvSpPr>
        <p:spPr/>
        <p:txBody>
          <a:bodyPr/>
          <a:lstStyle/>
          <a:p>
            <a:fld id="{466A75E6-E45B-4C5D-981E-7C8ED0C72F5D}" type="datetime1">
              <a:rPr lang="en-US" smtClean="0"/>
              <a:pPr/>
              <a:t>8/30/2025</a:t>
            </a:fld>
            <a:endParaRPr lang="en-US" dirty="0"/>
          </a:p>
        </p:txBody>
      </p:sp>
      <p:sp>
        <p:nvSpPr>
          <p:cNvPr id="6" name="Slide Number Placeholder 5">
            <a:extLst>
              <a:ext uri="{FF2B5EF4-FFF2-40B4-BE49-F238E27FC236}">
                <a16:creationId xmlns:a16="http://schemas.microsoft.com/office/drawing/2014/main" id="{50BAEC57-0CC3-432A-67A1-0D197A23FB5E}"/>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2143970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0D09D-2108-B023-8200-363E8E3179C2}"/>
              </a:ext>
            </a:extLst>
          </p:cNvPr>
          <p:cNvSpPr>
            <a:spLocks noGrp="1"/>
          </p:cNvSpPr>
          <p:nvPr>
            <p:ph type="title"/>
          </p:nvPr>
        </p:nvSpPr>
        <p:spPr/>
        <p:txBody>
          <a:bodyPr/>
          <a:lstStyle/>
          <a:p>
            <a:r>
              <a:rPr lang="en-US" dirty="0"/>
              <a:t>History</a:t>
            </a:r>
          </a:p>
        </p:txBody>
      </p:sp>
      <p:pic>
        <p:nvPicPr>
          <p:cNvPr id="8" name="Content Placeholder 7">
            <a:extLst>
              <a:ext uri="{FF2B5EF4-FFF2-40B4-BE49-F238E27FC236}">
                <a16:creationId xmlns:a16="http://schemas.microsoft.com/office/drawing/2014/main" id="{EA1F5A4B-D75D-F4C7-5CB5-582D71411984}"/>
              </a:ext>
            </a:extLst>
          </p:cNvPr>
          <p:cNvPicPr>
            <a:picLocks noGrp="1" noChangeAspect="1"/>
          </p:cNvPicPr>
          <p:nvPr>
            <p:ph idx="1"/>
          </p:nvPr>
        </p:nvPicPr>
        <p:blipFill>
          <a:blip r:embed="rId2"/>
          <a:stretch>
            <a:fillRect/>
          </a:stretch>
        </p:blipFill>
        <p:spPr>
          <a:xfrm>
            <a:off x="666740" y="1724026"/>
            <a:ext cx="10266839" cy="3758780"/>
          </a:xfrm>
        </p:spPr>
      </p:pic>
      <p:sp>
        <p:nvSpPr>
          <p:cNvPr id="4" name="Date Placeholder 3">
            <a:extLst>
              <a:ext uri="{FF2B5EF4-FFF2-40B4-BE49-F238E27FC236}">
                <a16:creationId xmlns:a16="http://schemas.microsoft.com/office/drawing/2014/main" id="{61949FFA-E2A9-8AA8-09F2-0A059F6595DE}"/>
              </a:ext>
            </a:extLst>
          </p:cNvPr>
          <p:cNvSpPr>
            <a:spLocks noGrp="1"/>
          </p:cNvSpPr>
          <p:nvPr>
            <p:ph type="dt" sz="half" idx="10"/>
          </p:nvPr>
        </p:nvSpPr>
        <p:spPr/>
        <p:txBody>
          <a:bodyPr/>
          <a:lstStyle/>
          <a:p>
            <a:fld id="{824D5D47-1752-4D84-8BFB-C2F71A34C932}" type="datetime1">
              <a:rPr lang="en-US" smtClean="0"/>
              <a:t>8/30/2025</a:t>
            </a:fld>
            <a:endParaRPr lang="en-US" dirty="0"/>
          </a:p>
        </p:txBody>
      </p:sp>
      <p:sp>
        <p:nvSpPr>
          <p:cNvPr id="6" name="Slide Number Placeholder 5">
            <a:extLst>
              <a:ext uri="{FF2B5EF4-FFF2-40B4-BE49-F238E27FC236}">
                <a16:creationId xmlns:a16="http://schemas.microsoft.com/office/drawing/2014/main" id="{A0B39617-07BB-692F-09AA-52BCFCF89761}"/>
              </a:ext>
            </a:extLst>
          </p:cNvPr>
          <p:cNvSpPr>
            <a:spLocks noGrp="1"/>
          </p:cNvSpPr>
          <p:nvPr>
            <p:ph type="sldNum" sz="quarter" idx="12"/>
          </p:nvPr>
        </p:nvSpPr>
        <p:spPr/>
        <p:txBody>
          <a:bodyPr/>
          <a:lstStyle/>
          <a:p>
            <a:fld id="{48F63A3B-78C7-47BE-AE5E-E10140E04643}" type="slidenum">
              <a:rPr lang="en-US" smtClean="0"/>
              <a:t>6</a:t>
            </a:fld>
            <a:endParaRPr lang="en-US" dirty="0"/>
          </a:p>
        </p:txBody>
      </p:sp>
    </p:spTree>
    <p:extLst>
      <p:ext uri="{BB962C8B-B14F-4D97-AF65-F5344CB8AC3E}">
        <p14:creationId xmlns:p14="http://schemas.microsoft.com/office/powerpoint/2010/main" val="1371950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Waiver Reimagine Phases</a:t>
            </a:r>
          </a:p>
        </p:txBody>
      </p:sp>
      <p:pic>
        <p:nvPicPr>
          <p:cNvPr id="25" name="Picture Placeholder 24">
            <a:extLst>
              <a:ext uri="{FF2B5EF4-FFF2-40B4-BE49-F238E27FC236}">
                <a16:creationId xmlns:a16="http://schemas.microsoft.com/office/drawing/2014/main" id="{3F548775-72CB-0A3A-52FD-FA0DEC14E02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p:blipFill>
        <p:spPr/>
      </p:pic>
      <p:sp>
        <p:nvSpPr>
          <p:cNvPr id="17" name="Text Placeholder 16">
            <a:extLst>
              <a:ext uri="{FF2B5EF4-FFF2-40B4-BE49-F238E27FC236}">
                <a16:creationId xmlns:a16="http://schemas.microsoft.com/office/drawing/2014/main" id="{C0A3CB45-8E5A-4C62-AFA5-88760BE6F55C}"/>
              </a:ext>
            </a:extLst>
          </p:cNvPr>
          <p:cNvSpPr>
            <a:spLocks noGrp="1"/>
          </p:cNvSpPr>
          <p:nvPr>
            <p:ph type="body" sz="quarter" idx="15"/>
          </p:nvPr>
        </p:nvSpPr>
        <p:spPr/>
        <p:txBody>
          <a:bodyPr/>
          <a:lstStyle/>
          <a:p>
            <a:r>
              <a:rPr lang="en-US" sz="2000" b="1">
                <a:solidFill>
                  <a:schemeClr val="tx1"/>
                </a:solidFill>
              </a:rPr>
              <a:t>Common </a:t>
            </a:r>
            <a:br>
              <a:rPr lang="en-US" sz="2000" b="1">
                <a:solidFill>
                  <a:schemeClr val="tx1"/>
                </a:solidFill>
              </a:rPr>
            </a:br>
            <a:r>
              <a:rPr lang="en-US" sz="2000" b="1">
                <a:solidFill>
                  <a:schemeClr val="tx1"/>
                </a:solidFill>
              </a:rPr>
              <a:t>service menu across all waivers</a:t>
            </a:r>
          </a:p>
          <a:p>
            <a:endParaRPr lang="en-US"/>
          </a:p>
        </p:txBody>
      </p:sp>
      <p:pic>
        <p:nvPicPr>
          <p:cNvPr id="27" name="Picture Placeholder 26" descr="Icon&#10;&#10;Description automatically generated">
            <a:extLst>
              <a:ext uri="{FF2B5EF4-FFF2-40B4-BE49-F238E27FC236}">
                <a16:creationId xmlns:a16="http://schemas.microsoft.com/office/drawing/2014/main" id="{31CC1DDF-11E2-3893-E2A3-EAFF81A2E34C}"/>
              </a:ext>
            </a:extLst>
          </p:cNvPr>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38" r="38"/>
          <a:stretch>
            <a:fillRect/>
          </a:stretch>
        </p:blipFill>
        <p:spPr/>
      </p:pic>
      <p:sp>
        <p:nvSpPr>
          <p:cNvPr id="19" name="Text Placeholder 18">
            <a:extLst>
              <a:ext uri="{FF2B5EF4-FFF2-40B4-BE49-F238E27FC236}">
                <a16:creationId xmlns:a16="http://schemas.microsoft.com/office/drawing/2014/main" id="{3B5FC48C-3E5D-E962-9DC1-9EA6E869C007}"/>
              </a:ext>
            </a:extLst>
          </p:cNvPr>
          <p:cNvSpPr>
            <a:spLocks noGrp="1"/>
          </p:cNvSpPr>
          <p:nvPr>
            <p:ph type="body" sz="quarter" idx="17"/>
          </p:nvPr>
        </p:nvSpPr>
        <p:spPr/>
        <p:txBody>
          <a:bodyPr/>
          <a:lstStyle/>
          <a:p>
            <a:r>
              <a:rPr lang="en-US" sz="2000" b="1">
                <a:solidFill>
                  <a:schemeClr val="tx1"/>
                </a:solidFill>
              </a:rPr>
              <a:t>Two waiver system based on where a person lives and not on their diagnosis</a:t>
            </a:r>
          </a:p>
          <a:p>
            <a:endParaRPr lang="en-US"/>
          </a:p>
        </p:txBody>
      </p:sp>
      <p:pic>
        <p:nvPicPr>
          <p:cNvPr id="29" name="Picture Placeholder 28" descr="Icon&#10;&#10;Description automatically generated">
            <a:extLst>
              <a:ext uri="{FF2B5EF4-FFF2-40B4-BE49-F238E27FC236}">
                <a16:creationId xmlns:a16="http://schemas.microsoft.com/office/drawing/2014/main" id="{BFDB9DED-D1A6-EF6A-8F46-82C4BD704408}"/>
              </a:ext>
            </a:extLst>
          </p:cNvPr>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38" r="38"/>
          <a:stretch>
            <a:fillRect/>
          </a:stretch>
        </p:blipFill>
        <p:spPr/>
      </p:pic>
      <p:sp>
        <p:nvSpPr>
          <p:cNvPr id="21" name="Text Placeholder 20">
            <a:extLst>
              <a:ext uri="{FF2B5EF4-FFF2-40B4-BE49-F238E27FC236}">
                <a16:creationId xmlns:a16="http://schemas.microsoft.com/office/drawing/2014/main" id="{EFDFE6D8-073F-F40F-7FB2-DEC5504600F1}"/>
              </a:ext>
            </a:extLst>
          </p:cNvPr>
          <p:cNvSpPr>
            <a:spLocks noGrp="1"/>
          </p:cNvSpPr>
          <p:nvPr>
            <p:ph type="body" sz="quarter" idx="19"/>
          </p:nvPr>
        </p:nvSpPr>
        <p:spPr/>
        <p:txBody>
          <a:bodyPr/>
          <a:lstStyle/>
          <a:p>
            <a:r>
              <a:rPr lang="en-US" sz="2000" b="1">
                <a:solidFill>
                  <a:schemeClr val="tx1"/>
                </a:solidFill>
              </a:rPr>
              <a:t>A known and transparent budget based on a person’s needs</a:t>
            </a:r>
          </a:p>
          <a:p>
            <a:endParaRPr lang="en-US"/>
          </a:p>
        </p:txBody>
      </p:sp>
      <p:pic>
        <p:nvPicPr>
          <p:cNvPr id="31" name="Picture Placeholder 30">
            <a:extLst>
              <a:ext uri="{FF2B5EF4-FFF2-40B4-BE49-F238E27FC236}">
                <a16:creationId xmlns:a16="http://schemas.microsoft.com/office/drawing/2014/main" id="{E7384855-DDB3-0EFB-7CE7-419EDABEF635}"/>
              </a:ext>
            </a:extLst>
          </p:cNvPr>
          <p:cNvPicPr>
            <a:picLocks noGrp="1" noChangeAspect="1"/>
          </p:cNvPicPr>
          <p:nvPr>
            <p:ph type="pic" sz="quarter" idx="20"/>
          </p:nvPr>
        </p:nvPicPr>
        <p:blipFill>
          <a:blip r:embed="rId6">
            <a:extLst>
              <a:ext uri="{28A0092B-C50C-407E-A947-70E740481C1C}">
                <a14:useLocalDpi xmlns:a14="http://schemas.microsoft.com/office/drawing/2010/main" val="0"/>
              </a:ext>
            </a:extLst>
          </a:blip>
          <a:srcRect l="267" r="267"/>
          <a:stretch/>
        </p:blipFill>
        <p:spPr/>
      </p:pic>
      <p:sp>
        <p:nvSpPr>
          <p:cNvPr id="23" name="Text Placeholder 22">
            <a:extLst>
              <a:ext uri="{FF2B5EF4-FFF2-40B4-BE49-F238E27FC236}">
                <a16:creationId xmlns:a16="http://schemas.microsoft.com/office/drawing/2014/main" id="{C0E7CEE1-3E38-7ECF-34AF-E5C74EAB58E5}"/>
              </a:ext>
            </a:extLst>
          </p:cNvPr>
          <p:cNvSpPr>
            <a:spLocks noGrp="1"/>
          </p:cNvSpPr>
          <p:nvPr>
            <p:ph type="body" sz="quarter" idx="21"/>
          </p:nvPr>
        </p:nvSpPr>
        <p:spPr/>
        <p:txBody>
          <a:bodyPr/>
          <a:lstStyle/>
          <a:p>
            <a:r>
              <a:rPr lang="en-US" sz="2000" b="1">
                <a:solidFill>
                  <a:schemeClr val="tx1"/>
                </a:solidFill>
              </a:rPr>
              <a:t>Informed decision making and increase flexibility</a:t>
            </a:r>
            <a:br>
              <a:rPr lang="en-US" sz="2000" b="1">
                <a:solidFill>
                  <a:schemeClr val="tx1"/>
                </a:solidFill>
              </a:rPr>
            </a:br>
            <a:r>
              <a:rPr lang="en-US" sz="2000" b="1">
                <a:solidFill>
                  <a:schemeClr val="tx1"/>
                </a:solidFill>
              </a:rPr>
              <a:t>to self-direct</a:t>
            </a:r>
          </a:p>
          <a:p>
            <a:endParaRPr lang="en-US"/>
          </a:p>
        </p:txBody>
      </p:sp>
      <p:cxnSp>
        <p:nvCxnSpPr>
          <p:cNvPr id="33" name="Straight Connector 32">
            <a:extLst>
              <a:ext uri="{FF2B5EF4-FFF2-40B4-BE49-F238E27FC236}">
                <a16:creationId xmlns:a16="http://schemas.microsoft.com/office/drawing/2014/main" id="{7FB9DDFF-7036-14B9-9969-9D54B6439C98}"/>
              </a:ext>
            </a:extLst>
          </p:cNvPr>
          <p:cNvCxnSpPr/>
          <p:nvPr/>
        </p:nvCxnSpPr>
        <p:spPr>
          <a:xfrm>
            <a:off x="3162296" y="1543050"/>
            <a:ext cx="0" cy="4813299"/>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05AC406-1CBC-1DAD-9EBF-CA75CF37D420}"/>
              </a:ext>
            </a:extLst>
          </p:cNvPr>
          <p:cNvSpPr txBox="1"/>
          <p:nvPr/>
        </p:nvSpPr>
        <p:spPr>
          <a:xfrm>
            <a:off x="201282" y="1538377"/>
            <a:ext cx="269989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Phase One - complete</a:t>
            </a:r>
            <a:endParaRPr lang="en-US" b="1"/>
          </a:p>
        </p:txBody>
      </p:sp>
      <p:sp>
        <p:nvSpPr>
          <p:cNvPr id="4" name="TextBox 3">
            <a:extLst>
              <a:ext uri="{FF2B5EF4-FFF2-40B4-BE49-F238E27FC236}">
                <a16:creationId xmlns:a16="http://schemas.microsoft.com/office/drawing/2014/main" id="{7B237AD9-5E2D-BC6F-CA92-CCD1D42DA3EC}"/>
              </a:ext>
            </a:extLst>
          </p:cNvPr>
          <p:cNvSpPr txBox="1"/>
          <p:nvPr/>
        </p:nvSpPr>
        <p:spPr>
          <a:xfrm>
            <a:off x="3421810" y="1538376"/>
            <a:ext cx="2839596" cy="3837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Calibri"/>
              </a:rPr>
              <a:t>Phase Two – in progress</a:t>
            </a:r>
            <a:endParaRPr lang="en-US" b="1"/>
          </a:p>
        </p:txBody>
      </p:sp>
    </p:spTree>
    <p:extLst>
      <p:ext uri="{BB962C8B-B14F-4D97-AF65-F5344CB8AC3E}">
        <p14:creationId xmlns:p14="http://schemas.microsoft.com/office/powerpoint/2010/main" val="1976755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Waiver Reimagine: Waiver Structure </a:t>
            </a:r>
          </a:p>
        </p:txBody>
      </p:sp>
      <p:sp>
        <p:nvSpPr>
          <p:cNvPr id="2" name="Rectangle 1"/>
          <p:cNvSpPr/>
          <p:nvPr/>
        </p:nvSpPr>
        <p:spPr>
          <a:xfrm>
            <a:off x="1198178" y="1692121"/>
            <a:ext cx="3767959" cy="92495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Brain Injury (BI) Waiver</a:t>
            </a:r>
          </a:p>
        </p:txBody>
      </p:sp>
      <p:sp>
        <p:nvSpPr>
          <p:cNvPr id="7" name="Rectangle 6"/>
          <p:cNvSpPr/>
          <p:nvPr/>
        </p:nvSpPr>
        <p:spPr>
          <a:xfrm>
            <a:off x="1198178" y="2780884"/>
            <a:ext cx="3767959" cy="9240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Community Alternative Care (CAC) Waiver</a:t>
            </a:r>
          </a:p>
        </p:txBody>
      </p:sp>
      <p:sp>
        <p:nvSpPr>
          <p:cNvPr id="9" name="Rectangle 8"/>
          <p:cNvSpPr/>
          <p:nvPr/>
        </p:nvSpPr>
        <p:spPr>
          <a:xfrm>
            <a:off x="1198177" y="3839539"/>
            <a:ext cx="3767959" cy="99701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Community Access for Disability Inclusion (CADI) Waiver</a:t>
            </a:r>
          </a:p>
        </p:txBody>
      </p:sp>
      <p:sp>
        <p:nvSpPr>
          <p:cNvPr id="10" name="Rectangle 9"/>
          <p:cNvSpPr/>
          <p:nvPr/>
        </p:nvSpPr>
        <p:spPr>
          <a:xfrm>
            <a:off x="1198177" y="4978290"/>
            <a:ext cx="3767959" cy="10807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Developmental Disabilities (DD) Waiver</a:t>
            </a:r>
          </a:p>
        </p:txBody>
      </p:sp>
      <p:sp>
        <p:nvSpPr>
          <p:cNvPr id="4" name="Right Arrow 3" descr="Infographic arrow pointing from current waivers to future waivers."/>
          <p:cNvSpPr/>
          <p:nvPr/>
        </p:nvSpPr>
        <p:spPr>
          <a:xfrm>
            <a:off x="5171090" y="3206390"/>
            <a:ext cx="2475187" cy="11316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51229" y="1543925"/>
            <a:ext cx="3767959" cy="18489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Waiver 1: For people living in their own home/family home</a:t>
            </a:r>
          </a:p>
        </p:txBody>
      </p:sp>
      <p:sp>
        <p:nvSpPr>
          <p:cNvPr id="12" name="Rectangle 11"/>
          <p:cNvSpPr/>
          <p:nvPr/>
        </p:nvSpPr>
        <p:spPr>
          <a:xfrm>
            <a:off x="7851230" y="4210049"/>
            <a:ext cx="3767959" cy="184896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Waiver 2: For people living in provider-managed residential homes</a:t>
            </a:r>
          </a:p>
        </p:txBody>
      </p:sp>
    </p:spTree>
    <p:extLst>
      <p:ext uri="{BB962C8B-B14F-4D97-AF65-F5344CB8AC3E}">
        <p14:creationId xmlns:p14="http://schemas.microsoft.com/office/powerpoint/2010/main" val="176457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Waiver Reimagine: Individual Budgets</a:t>
            </a:r>
          </a:p>
        </p:txBody>
      </p:sp>
      <p:sp>
        <p:nvSpPr>
          <p:cNvPr id="3" name="Content Placeholder 2"/>
          <p:cNvSpPr>
            <a:spLocks noGrp="1"/>
          </p:cNvSpPr>
          <p:nvPr>
            <p:ph sz="half" idx="1"/>
          </p:nvPr>
        </p:nvSpPr>
        <p:spPr>
          <a:xfrm>
            <a:off x="709864" y="1700980"/>
            <a:ext cx="4332331" cy="4425499"/>
          </a:xfrm>
        </p:spPr>
        <p:txBody>
          <a:bodyPr>
            <a:normAutofit/>
          </a:bodyPr>
          <a:lstStyle/>
          <a:p>
            <a:pPr marL="0" indent="0" fontAlgn="base">
              <a:buNone/>
            </a:pPr>
            <a:r>
              <a:rPr lang="en-US" b="1" dirty="0">
                <a:solidFill>
                  <a:srgbClr val="000000"/>
                </a:solidFill>
              </a:rPr>
              <a:t>Current budget methodology </a:t>
            </a:r>
          </a:p>
          <a:p>
            <a:pPr fontAlgn="base"/>
            <a:r>
              <a:rPr lang="en-US" b="1" dirty="0">
                <a:solidFill>
                  <a:srgbClr val="000000"/>
                </a:solidFill>
              </a:rPr>
              <a:t>There is not one specific way </a:t>
            </a:r>
            <a:r>
              <a:rPr lang="en-US" dirty="0">
                <a:solidFill>
                  <a:srgbClr val="000000"/>
                </a:solidFill>
              </a:rPr>
              <a:t>to determine how much a person can spend on traditional waiver services.​</a:t>
            </a:r>
          </a:p>
          <a:p>
            <a:pPr fontAlgn="base"/>
            <a:r>
              <a:rPr lang="en-US" dirty="0">
                <a:solidFill>
                  <a:srgbClr val="000000"/>
                </a:solidFill>
              </a:rPr>
              <a:t>Instead, </a:t>
            </a:r>
            <a:r>
              <a:rPr lang="en-US" b="1" dirty="0">
                <a:solidFill>
                  <a:srgbClr val="000000"/>
                </a:solidFill>
              </a:rPr>
              <a:t>each lead agency</a:t>
            </a:r>
            <a:r>
              <a:rPr lang="en-US" dirty="0">
                <a:solidFill>
                  <a:srgbClr val="000000"/>
                </a:solidFill>
              </a:rPr>
              <a:t> balances people's waiver spending together within a single budget.​</a:t>
            </a:r>
          </a:p>
          <a:p>
            <a:endParaRPr lang="en-US" dirty="0"/>
          </a:p>
        </p:txBody>
      </p:sp>
      <p:sp>
        <p:nvSpPr>
          <p:cNvPr id="8" name="Right Arrow 7" descr="Arrow points from current budget methodology to individual budget methodology">
            <a:extLst>
              <a:ext uri="{C183D7F6-B498-43B3-948B-1728B52AA6E4}">
                <adec:decorative xmlns:adec="http://schemas.microsoft.com/office/drawing/2017/decorative" val="0"/>
              </a:ext>
            </a:extLst>
          </p:cNvPr>
          <p:cNvSpPr/>
          <p:nvPr/>
        </p:nvSpPr>
        <p:spPr>
          <a:xfrm>
            <a:off x="5245770" y="3329137"/>
            <a:ext cx="1467851" cy="10226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p:nvPr>
        </p:nvSpPr>
        <p:spPr>
          <a:xfrm>
            <a:off x="6942220" y="1554480"/>
            <a:ext cx="4332331" cy="4572000"/>
          </a:xfrm>
        </p:spPr>
        <p:txBody>
          <a:bodyPr>
            <a:normAutofit/>
          </a:bodyPr>
          <a:lstStyle/>
          <a:p>
            <a:pPr marL="0" indent="0" algn="ctr">
              <a:buNone/>
            </a:pPr>
            <a:r>
              <a:rPr lang="en-US" b="1"/>
              <a:t>Individual budget methodology </a:t>
            </a:r>
          </a:p>
          <a:p>
            <a:r>
              <a:rPr lang="en-US"/>
              <a:t>Each person is assigned to a </a:t>
            </a:r>
            <a:r>
              <a:rPr lang="en-US" b="1"/>
              <a:t>support range budget </a:t>
            </a:r>
            <a:r>
              <a:rPr lang="en-US"/>
              <a:t>based on the results of their MnCHOICES assessment.</a:t>
            </a:r>
          </a:p>
          <a:p>
            <a:r>
              <a:rPr lang="en-US"/>
              <a:t>The person </a:t>
            </a:r>
            <a:r>
              <a:rPr lang="en-US" b="1"/>
              <a:t>chooses</a:t>
            </a:r>
            <a:r>
              <a:rPr lang="en-US"/>
              <a:t> which services and supports to access within their budget.  </a:t>
            </a:r>
          </a:p>
        </p:txBody>
      </p:sp>
      <p:sp>
        <p:nvSpPr>
          <p:cNvPr id="5" name="Date Placeholder 4"/>
          <p:cNvSpPr>
            <a:spLocks noGrp="1"/>
          </p:cNvSpPr>
          <p:nvPr>
            <p:ph type="dt" sz="half" idx="10"/>
          </p:nvPr>
        </p:nvSpPr>
        <p:spPr/>
        <p:txBody>
          <a:bodyPr/>
          <a:lstStyle/>
          <a:p>
            <a:fld id="{9A7322C7-8080-44C4-9FF5-DEFA560E131D}" type="datetime1">
              <a:rPr lang="en-US" smtClean="0"/>
              <a:t>8/30/2025</a:t>
            </a:fld>
            <a:endParaRPr lang="en-US"/>
          </a:p>
        </p:txBody>
      </p:sp>
    </p:spTree>
    <p:extLst>
      <p:ext uri="{BB962C8B-B14F-4D97-AF65-F5344CB8AC3E}">
        <p14:creationId xmlns:p14="http://schemas.microsoft.com/office/powerpoint/2010/main" val="112143964"/>
      </p:ext>
    </p:extLst>
  </p:cSld>
  <p:clrMapOvr>
    <a:masterClrMapping/>
  </p:clrMapOvr>
</p:sld>
</file>

<file path=ppt/theme/theme1.xml><?xml version="1.0" encoding="utf-8"?>
<a:theme xmlns:a="http://schemas.openxmlformats.org/drawingml/2006/main" name="Minnesota">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artment of Human Services" id="{3387AC48-8C79-4158-B118-5C97D5C98396}" vid="{0430F891-41F5-42DC-A8EA-FF841EADF1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73A0F7-7423-48D4-A966-8AC17BB444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67F4349A-22F7-4A2D-8CA5-43DDCD679590}">
  <ds:schemaRefs>
    <ds:schemaRef ds:uri="http://schemas.microsoft.com/sharepoint/v3/contenttype/forms"/>
  </ds:schemaRefs>
</ds:datastoreItem>
</file>

<file path=customXml/itemProps3.xml><?xml version="1.0" encoding="utf-8"?>
<ds:datastoreItem xmlns:ds="http://schemas.openxmlformats.org/officeDocument/2006/customXml" ds:itemID="{9678B604-9059-4F1C-B8E2-C96A71A964D2}">
  <ds:schemaRefs>
    <ds:schemaRef ds:uri="http://schemas.openxmlformats.org/package/2006/metadata/core-properties"/>
    <ds:schemaRef ds:uri="http://purl.org/dc/elements/1.1/"/>
    <ds:schemaRef ds:uri="http://purl.org/dc/dcmitype/"/>
    <ds:schemaRef ds:uri="http://www.w3.org/XML/1998/namespace"/>
    <ds:schemaRef ds:uri="http://schemas.microsoft.com/office/infopath/2007/PartnerControls"/>
    <ds:schemaRef ds:uri="http://schemas.microsoft.com/office/2006/documentManagement/types"/>
    <ds:schemaRef ds:uri="http://purl.org/dc/term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Department of Human Services</Template>
  <TotalTime>324</TotalTime>
  <Words>2090</Words>
  <Application>Microsoft Office PowerPoint</Application>
  <PresentationFormat>Widescreen</PresentationFormat>
  <Paragraphs>219</Paragraphs>
  <Slides>26</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Courier New</vt:lpstr>
      <vt:lpstr>Times New Roman</vt:lpstr>
      <vt:lpstr>Minnesota</vt:lpstr>
      <vt:lpstr>DHS Update – MOHR Legislative Conference September 4, 2024</vt:lpstr>
      <vt:lpstr>Agenda</vt:lpstr>
      <vt:lpstr>Waiver Reimagine</vt:lpstr>
      <vt:lpstr>Waiver Reimagine: What is it?</vt:lpstr>
      <vt:lpstr>Goals of Waiver Reimagine</vt:lpstr>
      <vt:lpstr>History</vt:lpstr>
      <vt:lpstr>Waiver Reimagine Phases</vt:lpstr>
      <vt:lpstr>Waiver Reimagine: Waiver Structure </vt:lpstr>
      <vt:lpstr>Waiver Reimagine: Individual Budgets</vt:lpstr>
      <vt:lpstr>How will people and families be impacted?</vt:lpstr>
      <vt:lpstr>Waiver Reimagine: Providers</vt:lpstr>
      <vt:lpstr>Next Steps for Waiver Reimagine Implementation</vt:lpstr>
      <vt:lpstr>Next Steps for Waiver Reimagine Implementation</vt:lpstr>
      <vt:lpstr>Learn more about Waiver Reimagine</vt:lpstr>
      <vt:lpstr>Comments? Questions? Considerations? </vt:lpstr>
      <vt:lpstr>PowerPoint Presentation</vt:lpstr>
      <vt:lpstr>PowerPoint Presentation</vt:lpstr>
      <vt:lpstr>PowerPoint Presentation</vt:lpstr>
      <vt:lpstr>PowerPoint Presentation</vt:lpstr>
      <vt:lpstr>High Level Impacts</vt:lpstr>
      <vt:lpstr>Section 71107: Six-Month Renewals</vt:lpstr>
      <vt:lpstr>Section 71119: Work reporting requirements</vt:lpstr>
      <vt:lpstr>Section 71119: Work reporting requirements (cont.)</vt:lpstr>
      <vt:lpstr>Section 71120: Cost sharing in MA expansion population</vt:lpstr>
      <vt:lpstr>Questions? </vt:lpstr>
      <vt:lpstr>Thank You!</vt:lpstr>
    </vt:vector>
  </TitlesOfParts>
  <Company>State of MN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Hamilton, Heidi E (She/Her/Hers) (DHS)</dc:creator>
  <cp:keywords/>
  <dc:description/>
  <cp:lastModifiedBy>Simons, Anni</cp:lastModifiedBy>
  <cp:revision>3</cp:revision>
  <cp:lastPrinted>2017-03-14T16:27:36Z</cp:lastPrinted>
  <dcterms:created xsi:type="dcterms:W3CDTF">2025-08-29T21:34:06Z</dcterms:created>
  <dcterms:modified xsi:type="dcterms:W3CDTF">2025-08-30T13:18:59Z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version">
    <vt:lpwstr>1.31</vt:lpwstr>
  </property>
</Properties>
</file>